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1.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2.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3.xml" ContentType="application/vnd.openxmlformats-officedocument.presentationml.notesSlid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4.xml" ContentType="application/vnd.openxmlformats-officedocument.presentationml.notesSlid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5.xml" ContentType="application/vnd.openxmlformats-officedocument.presentationml.notesSlide+xml"/>
  <Override PartName="/ppt/charts/chart15.xml" ContentType="application/vnd.openxmlformats-officedocument.drawingml.chart+xml"/>
  <Override PartName="/ppt/notesSlides/notesSlide16.xml" ContentType="application/vnd.openxmlformats-officedocument.presentationml.notesSlide+xml"/>
  <Override PartName="/ppt/charts/chart16.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7.xml" ContentType="application/vnd.openxmlformats-officedocument.presentationml.notesSlide+xml"/>
  <Override PartName="/ppt/charts/chart17.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8.xml" ContentType="application/vnd.openxmlformats-officedocument.presentationml.notesSlide+xml"/>
  <Override PartName="/ppt/charts/chart18.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9.xml" ContentType="application/vnd.openxmlformats-officedocument.presentationml.notesSlide+xml"/>
  <Override PartName="/ppt/charts/chart19.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20.xml" ContentType="application/vnd.openxmlformats-officedocument.presentationml.notesSlide+xml"/>
  <Override PartName="/ppt/charts/chart20.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21.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21.xml" ContentType="application/vnd.openxmlformats-officedocument.presentationml.notesSlide+xml"/>
  <Override PartName="/ppt/charts/chart22.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22.xml" ContentType="application/vnd.openxmlformats-officedocument.presentationml.notesSlide+xml"/>
  <Override PartName="/ppt/charts/chart23.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23.xml" ContentType="application/vnd.openxmlformats-officedocument.presentationml.notesSlide+xml"/>
  <Override PartName="/ppt/charts/chart24.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24.xml" ContentType="application/vnd.openxmlformats-officedocument.presentationml.notesSlide+xml"/>
  <Override PartName="/ppt/charts/chart25.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25.xml" ContentType="application/vnd.openxmlformats-officedocument.presentationml.notesSlide+xml"/>
  <Override PartName="/ppt/charts/chart26.xml" ContentType="application/vnd.openxmlformats-officedocument.drawingml.chart+xml"/>
  <Override PartName="/ppt/charts/style24.xml" ContentType="application/vnd.ms-office.chartstyle+xml"/>
  <Override PartName="/ppt/charts/colors24.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27.xml" ContentType="application/vnd.openxmlformats-officedocument.drawingml.chart+xml"/>
  <Override PartName="/ppt/charts/style25.xml" ContentType="application/vnd.ms-office.chartstyle+xml"/>
  <Override PartName="/ppt/charts/colors25.xml" ContentType="application/vnd.ms-office.chartcolorstyle+xml"/>
  <Override PartName="/ppt/notesSlides/notesSlide28.xml" ContentType="application/vnd.openxmlformats-officedocument.presentationml.notesSlide+xml"/>
  <Override PartName="/ppt/charts/chart28.xml" ContentType="application/vnd.openxmlformats-officedocument.drawingml.chart+xml"/>
  <Override PartName="/ppt/charts/style26.xml" ContentType="application/vnd.ms-office.chartstyle+xml"/>
  <Override PartName="/ppt/charts/colors26.xml" ContentType="application/vnd.ms-office.chartcolorstyle+xml"/>
  <Override PartName="/ppt/notesSlides/notesSlide29.xml" ContentType="application/vnd.openxmlformats-officedocument.presentationml.notesSlide+xml"/>
  <Override PartName="/ppt/charts/chart29.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30.xml" ContentType="application/vnd.openxmlformats-officedocument.presentationml.notesSlide+xml"/>
  <Override PartName="/ppt/charts/chart30.xml" ContentType="application/vnd.openxmlformats-officedocument.drawingml.chart+xml"/>
  <Override PartName="/ppt/charts/style28.xml" ContentType="application/vnd.ms-office.chartstyle+xml"/>
  <Override PartName="/ppt/charts/colors28.xml" ContentType="application/vnd.ms-office.chartcolorstyle+xml"/>
  <Override PartName="/ppt/notesSlides/notesSlide31.xml" ContentType="application/vnd.openxmlformats-officedocument.presentationml.notesSlide+xml"/>
  <Override PartName="/ppt/charts/chart31.xml" ContentType="application/vnd.openxmlformats-officedocument.drawingml.chart+xml"/>
  <Override PartName="/ppt/charts/style29.xml" ContentType="application/vnd.ms-office.chartstyle+xml"/>
  <Override PartName="/ppt/charts/colors29.xml" ContentType="application/vnd.ms-office.chartcolorstyle+xml"/>
  <Override PartName="/ppt/notesSlides/notesSlide32.xml" ContentType="application/vnd.openxmlformats-officedocument.presentationml.notesSlide+xml"/>
  <Override PartName="/ppt/charts/chart32.xml" ContentType="application/vnd.openxmlformats-officedocument.drawingml.chart+xml"/>
  <Override PartName="/ppt/charts/style30.xml" ContentType="application/vnd.ms-office.chartstyle+xml"/>
  <Override PartName="/ppt/charts/colors30.xml" ContentType="application/vnd.ms-office.chartcolorstyle+xml"/>
  <Override PartName="/ppt/notesSlides/notesSlide33.xml" ContentType="application/vnd.openxmlformats-officedocument.presentationml.notesSlide+xml"/>
  <Override PartName="/ppt/charts/chart33.xml" ContentType="application/vnd.openxmlformats-officedocument.drawingml.chart+xml"/>
  <Override PartName="/ppt/charts/style31.xml" ContentType="application/vnd.ms-office.chartstyle+xml"/>
  <Override PartName="/ppt/charts/colors31.xml" ContentType="application/vnd.ms-office.chartcolorstyle+xml"/>
  <Override PartName="/ppt/notesSlides/notesSlide34.xml" ContentType="application/vnd.openxmlformats-officedocument.presentationml.notesSlide+xml"/>
  <Override PartName="/ppt/charts/chart34.xml" ContentType="application/vnd.openxmlformats-officedocument.drawingml.chart+xml"/>
  <Override PartName="/ppt/charts/style32.xml" ContentType="application/vnd.ms-office.chartstyle+xml"/>
  <Override PartName="/ppt/charts/colors32.xml" ContentType="application/vnd.ms-office.chartcolorstyle+xml"/>
  <Override PartName="/ppt/notesSlides/notesSlide35.xml" ContentType="application/vnd.openxmlformats-officedocument.presentationml.notesSlide+xml"/>
  <Override PartName="/ppt/charts/chart35.xml" ContentType="application/vnd.openxmlformats-officedocument.drawingml.chart+xml"/>
  <Override PartName="/ppt/charts/style33.xml" ContentType="application/vnd.ms-office.chartstyle+xml"/>
  <Override PartName="/ppt/charts/colors33.xml" ContentType="application/vnd.ms-office.chartcolorstyle+xml"/>
  <Override PartName="/ppt/notesSlides/notesSlide36.xml" ContentType="application/vnd.openxmlformats-officedocument.presentationml.notesSlide+xml"/>
  <Override PartName="/ppt/charts/chart36.xml" ContentType="application/vnd.openxmlformats-officedocument.drawingml.chart+xml"/>
  <Override PartName="/ppt/charts/style34.xml" ContentType="application/vnd.ms-office.chartstyle+xml"/>
  <Override PartName="/ppt/charts/colors34.xml" ContentType="application/vnd.ms-office.chartcolorstyle+xml"/>
  <Override PartName="/ppt/notesSlides/notesSlide37.xml" ContentType="application/vnd.openxmlformats-officedocument.presentationml.notesSlide+xml"/>
  <Override PartName="/ppt/charts/chart37.xml" ContentType="application/vnd.openxmlformats-officedocument.drawingml.chart+xml"/>
  <Override PartName="/ppt/charts/style35.xml" ContentType="application/vnd.ms-office.chartstyle+xml"/>
  <Override PartName="/ppt/charts/colors35.xml" ContentType="application/vnd.ms-office.chartcolorstyle+xml"/>
  <Override PartName="/ppt/notesSlides/notesSlide38.xml" ContentType="application/vnd.openxmlformats-officedocument.presentationml.notesSlide+xml"/>
  <Override PartName="/ppt/charts/chart38.xml" ContentType="application/vnd.openxmlformats-officedocument.drawingml.chart+xml"/>
  <Override PartName="/ppt/charts/style36.xml" ContentType="application/vnd.ms-office.chartstyle+xml"/>
  <Override PartName="/ppt/charts/colors36.xml" ContentType="application/vnd.ms-office.chartcolorstyle+xml"/>
  <Override PartName="/ppt/charts/chart39.xml" ContentType="application/vnd.openxmlformats-officedocument.drawingml.chart+xml"/>
  <Override PartName="/ppt/charts/style37.xml" ContentType="application/vnd.ms-office.chartstyle+xml"/>
  <Override PartName="/ppt/charts/colors37.xml" ContentType="application/vnd.ms-office.chartcolorstyle+xml"/>
  <Override PartName="/ppt/notesSlides/notesSlide3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44"/>
  </p:notesMasterIdLst>
  <p:handoutMasterIdLst>
    <p:handoutMasterId r:id="rId45"/>
  </p:handoutMasterIdLst>
  <p:sldIdLst>
    <p:sldId id="835" r:id="rId5"/>
    <p:sldId id="614" r:id="rId6"/>
    <p:sldId id="836" r:id="rId7"/>
    <p:sldId id="626" r:id="rId8"/>
    <p:sldId id="699" r:id="rId9"/>
    <p:sldId id="826" r:id="rId10"/>
    <p:sldId id="646" r:id="rId11"/>
    <p:sldId id="686" r:id="rId12"/>
    <p:sldId id="821" r:id="rId13"/>
    <p:sldId id="649" r:id="rId14"/>
    <p:sldId id="810" r:id="rId15"/>
    <p:sldId id="680" r:id="rId16"/>
    <p:sldId id="809" r:id="rId17"/>
    <p:sldId id="775" r:id="rId18"/>
    <p:sldId id="776" r:id="rId19"/>
    <p:sldId id="758" r:id="rId20"/>
    <p:sldId id="761" r:id="rId21"/>
    <p:sldId id="762" r:id="rId22"/>
    <p:sldId id="764" r:id="rId23"/>
    <p:sldId id="765" r:id="rId24"/>
    <p:sldId id="770" r:id="rId25"/>
    <p:sldId id="771" r:id="rId26"/>
    <p:sldId id="787" r:id="rId27"/>
    <p:sldId id="803" r:id="rId28"/>
    <p:sldId id="825" r:id="rId29"/>
    <p:sldId id="736" r:id="rId30"/>
    <p:sldId id="815" r:id="rId31"/>
    <p:sldId id="774" r:id="rId32"/>
    <p:sldId id="805" r:id="rId33"/>
    <p:sldId id="777" r:id="rId34"/>
    <p:sldId id="783" r:id="rId35"/>
    <p:sldId id="832" r:id="rId36"/>
    <p:sldId id="729" r:id="rId37"/>
    <p:sldId id="653" r:id="rId38"/>
    <p:sldId id="654" r:id="rId39"/>
    <p:sldId id="757" r:id="rId40"/>
    <p:sldId id="656" r:id="rId41"/>
    <p:sldId id="814" r:id="rId42"/>
    <p:sldId id="608" r:id="rId43"/>
  </p:sldIdLst>
  <p:sldSz cx="9144000" cy="6858000" type="screen4x3"/>
  <p:notesSz cx="6858000" cy="9144000"/>
  <p:defaultTextStyle>
    <a:defPPr>
      <a:defRPr lang="en-US"/>
    </a:defPPr>
    <a:lvl1pPr marL="0" algn="l" defTabSz="457092" rtl="0" eaLnBrk="1" latinLnBrk="0" hangingPunct="1">
      <a:defRPr sz="1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7D3F00B-8509-60BD-7B71-CE3CB8C640AD}" name="Bergdoll, Jonathan James" initials="BJ" userId="S::jjbergdo@iu.edu::7378ddd3-ff83-40e5-8466-5499f008d691" providerId="AD"/>
  <p188:author id="{7A1D371F-54E2-370F-0525-8793C82722E1}" name="Rebecca Eyre" initials="RE" userId="Rebecca Eyre" providerId="None"/>
  <p188:author id="{AC50B344-37E3-8F4E-D7A1-D9DDAC385185}" name="Megan Wadsworth" initials="" userId="S::megan.wadsworth@lydondesign.com::c920c067-a929-4f7d-95c4-193c8d336d3e" providerId="AD"/>
  <p188:author id="{EA9F0956-FDDC-A1E9-7D57-D74260E49DBE}" name="Kat Harshbarger" initials="KH" userId="S::kat.harshbarger@lydondesign.com::e6f05f45-5d96-4a87-8085-2d4646142e62" providerId="AD"/>
  <p188:author id="{9872AD90-421D-917B-E120-109E1C2F9864}" name="Clark, Chelsea Jacqueline" initials="CCJ" userId="S::chelphil@iu.edu::2e28ea75-fbe8-496d-a246-f41c16427320" providerId="AD"/>
  <p188:author id="{6BB814BA-28C3-9C20-1FDF-CEF8CEB942FF}" name="Han, Xiao" initials="XH" userId="S::hanxia@iu.edu::a0607e05-1e09-46e1-813f-e1d4336b59c2" providerId="AD"/>
  <p188:author id="{378270DD-D8E9-D101-3788-CF38DE5E2AE9}" name="Ming, Yue" initials="YM" userId="S::yueming@iu.edu::37a61709-57fb-4e3c-9bad-a34b98496e15" providerId="AD"/>
  <p188:author id="{CDDFD6DE-848E-3C3E-F41F-EB1203639CB5}" name="Stewart, Leah" initials="SL" userId="S::ZK426CP@corp.bankofamerica.com::730b7e36-7d12-4f99-af34-35e81710531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CDE"/>
    <a:srgbClr val="E41836"/>
    <a:srgbClr val="919191"/>
    <a:srgbClr val="A6A6A6"/>
    <a:srgbClr val="344E87"/>
    <a:srgbClr val="646464"/>
    <a:srgbClr val="012069"/>
    <a:srgbClr val="780032"/>
    <a:srgbClr val="C2C7C8"/>
    <a:srgbClr val="01216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875" autoAdjust="0"/>
    <p:restoredTop sz="96224" autoAdjust="0"/>
  </p:normalViewPr>
  <p:slideViewPr>
    <p:cSldViewPr snapToGrid="0">
      <p:cViewPr varScale="1">
        <p:scale>
          <a:sx n="63" d="100"/>
          <a:sy n="63" d="100"/>
        </p:scale>
        <p:origin x="1528" y="64"/>
      </p:cViewPr>
      <p:guideLst/>
    </p:cSldViewPr>
  </p:slideViewPr>
  <p:outlineViewPr>
    <p:cViewPr>
      <p:scale>
        <a:sx n="33" d="100"/>
        <a:sy n="33" d="100"/>
      </p:scale>
      <p:origin x="0" y="-15248"/>
    </p:cViewPr>
  </p:outlineViewPr>
  <p:notesTextViewPr>
    <p:cViewPr>
      <p:scale>
        <a:sx n="1" d="1"/>
        <a:sy n="1" d="1"/>
      </p:scale>
      <p:origin x="0" y="0"/>
    </p:cViewPr>
  </p:notesTextViewPr>
  <p:sorterViewPr>
    <p:cViewPr>
      <p:scale>
        <a:sx n="80" d="100"/>
        <a:sy n="8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Users\yueming\Downloads\Slide%20Recreation%204-12-23.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Users\yueming\Downloads\Slide%20Recreation%204-12-23.xlsx"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oleObject" Target="file:///\\Users\yueming\Downloads\Slide%20Recreation%204-12-23.xlsx" TargetMode="External"/><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oleObject" Target="file:///\\Users\yueming\Downloads\Slide%20Recreation%204-12-23.xlsx" TargetMode="External"/><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xlsx" TargetMode="External"/><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1" Type="http://schemas.openxmlformats.org/officeDocument/2006/relationships/oleObject" Target="file:///\\Users\yueming\Downloads\Desc%20Stats%202-28-23%20with%20summary%20stats.xlsx" TargetMode="External"/></Relationships>
</file>

<file path=ppt/charts/_rels/chart16.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xlsx" TargetMode="External"/><Relationship Id="rId2" Type="http://schemas.microsoft.com/office/2011/relationships/chartColorStyle" Target="colors14.xml"/><Relationship Id="rId1" Type="http://schemas.microsoft.com/office/2011/relationships/chartStyle" Target="style14.xml"/></Relationships>
</file>

<file path=ppt/charts/_rels/chart17.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_230728.xlsx" TargetMode="External"/><Relationship Id="rId2" Type="http://schemas.microsoft.com/office/2011/relationships/chartColorStyle" Target="colors15.xml"/><Relationship Id="rId1" Type="http://schemas.microsoft.com/office/2011/relationships/chartStyle" Target="style15.xml"/></Relationships>
</file>

<file path=ppt/charts/_rels/chart18.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xlsx" TargetMode="External"/><Relationship Id="rId2" Type="http://schemas.microsoft.com/office/2011/relationships/chartColorStyle" Target="colors16.xml"/><Relationship Id="rId1" Type="http://schemas.microsoft.com/office/2011/relationships/chartStyle" Target="style16.xml"/></Relationships>
</file>

<file path=ppt/charts/_rels/chart19.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xlsx" TargetMode="External"/><Relationship Id="rId2" Type="http://schemas.microsoft.com/office/2011/relationships/chartColorStyle" Target="colors17.xml"/><Relationship Id="rId1" Type="http://schemas.microsoft.com/office/2011/relationships/chartStyle" Target="style17.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Volumes\group\Research\Bank%20of%20America%20Private%20Wealth\2023%20Affluent%20Study\Slide%20Deck\Additional%20Slides\Desc%20Stats%202-28-23%20with%20new%20charts.xlsx" TargetMode="External"/><Relationship Id="rId2" Type="http://schemas.microsoft.com/office/2011/relationships/chartColorStyle" Target="colors18.xml"/><Relationship Id="rId1" Type="http://schemas.microsoft.com/office/2011/relationships/chartStyle" Target="style18.xml"/></Relationships>
</file>

<file path=ppt/charts/_rels/chart21.xml.rels><?xml version="1.0" encoding="UTF-8" standalone="yes"?>
<Relationships xmlns="http://schemas.openxmlformats.org/package/2006/relationships"><Relationship Id="rId3" Type="http://schemas.openxmlformats.org/officeDocument/2006/relationships/oleObject" Target="file:///\\Volumes\group\Research\Bank%20of%20America%20Private%20Wealth\2023%20Affluent%20Study\Slide%20Deck\Additional%20Slides\Desc%20Stats%202-28-23%20with%20new%20charts.xlsx" TargetMode="External"/><Relationship Id="rId2" Type="http://schemas.microsoft.com/office/2011/relationships/chartColorStyle" Target="colors19.xml"/><Relationship Id="rId1" Type="http://schemas.microsoft.com/office/2011/relationships/chartStyle" Target="style19.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20.xml"/><Relationship Id="rId1" Type="http://schemas.microsoft.com/office/2011/relationships/chartStyle" Target="style20.xml"/></Relationships>
</file>

<file path=ppt/charts/_rels/chart23.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xlsx" TargetMode="External"/><Relationship Id="rId2" Type="http://schemas.microsoft.com/office/2011/relationships/chartColorStyle" Target="colors21.xml"/><Relationship Id="rId1" Type="http://schemas.microsoft.com/office/2011/relationships/chartStyle" Target="style21.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22.xml"/><Relationship Id="rId1" Type="http://schemas.microsoft.com/office/2011/relationships/chartStyle" Target="style22.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23.xml"/><Relationship Id="rId1" Type="http://schemas.microsoft.com/office/2011/relationships/chartStyle" Target="style23.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24.xml"/><Relationship Id="rId1" Type="http://schemas.microsoft.com/office/2011/relationships/chartStyle" Target="style24.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25.xml"/><Relationship Id="rId1" Type="http://schemas.microsoft.com/office/2011/relationships/chartStyle" Target="style25.xml"/></Relationships>
</file>

<file path=ppt/charts/_rels/chart28.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xlsx" TargetMode="External"/><Relationship Id="rId2" Type="http://schemas.microsoft.com/office/2011/relationships/chartColorStyle" Target="colors26.xml"/><Relationship Id="rId1" Type="http://schemas.microsoft.com/office/2011/relationships/chartStyle" Target="style26.xml"/></Relationships>
</file>

<file path=ppt/charts/_rels/chart29.xml.rels><?xml version="1.0" encoding="UTF-8" standalone="yes"?>
<Relationships xmlns="http://schemas.openxmlformats.org/package/2006/relationships"><Relationship Id="rId3" Type="http://schemas.openxmlformats.org/officeDocument/2006/relationships/oleObject" Target="file:///\\Volumes\group\Research\Bank%20of%20America%20Private%20Wealth\2023%20Affluent%20Study\Work\Tables\Desc%20Stats%202-28-23.xlsx" TargetMode="External"/><Relationship Id="rId2" Type="http://schemas.microsoft.com/office/2011/relationships/chartColorStyle" Target="colors27.xml"/><Relationship Id="rId1" Type="http://schemas.microsoft.com/office/2011/relationships/chartStyle" Target="style27.xml"/></Relationships>
</file>

<file path=ppt/charts/_rels/chart3.xml.rels><?xml version="1.0" encoding="UTF-8" standalone="yes"?>
<Relationships xmlns="http://schemas.openxmlformats.org/package/2006/relationships"><Relationship Id="rId3" Type="http://schemas.openxmlformats.org/officeDocument/2006/relationships/oleObject" Target="file:///\\Users\yueming\Downloads\Slide%20Recreation%204-12-23.xlsx" TargetMode="External"/><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28.xml"/><Relationship Id="rId1" Type="http://schemas.microsoft.com/office/2011/relationships/chartStyle" Target="style28.xml"/></Relationships>
</file>

<file path=ppt/charts/_rels/chart31.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xlsx" TargetMode="External"/><Relationship Id="rId2" Type="http://schemas.microsoft.com/office/2011/relationships/chartColorStyle" Target="colors29.xml"/><Relationship Id="rId1" Type="http://schemas.microsoft.com/office/2011/relationships/chartStyle" Target="style29.xml"/></Relationships>
</file>

<file path=ppt/charts/_rels/chart32.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xlsx" TargetMode="External"/><Relationship Id="rId2" Type="http://schemas.microsoft.com/office/2011/relationships/chartColorStyle" Target="colors30.xml"/><Relationship Id="rId1" Type="http://schemas.microsoft.com/office/2011/relationships/chartStyle" Target="style30.xml"/></Relationships>
</file>

<file path=ppt/charts/_rels/chart33.xml.rels><?xml version="1.0" encoding="UTF-8" standalone="yes"?>
<Relationships xmlns="http://schemas.openxmlformats.org/package/2006/relationships"><Relationship Id="rId3" Type="http://schemas.openxmlformats.org/officeDocument/2006/relationships/oleObject" Target="file:///\\Users\yueming\Downloads\Slide%20Recreation%204-12-23.xlsx" TargetMode="External"/><Relationship Id="rId2" Type="http://schemas.microsoft.com/office/2011/relationships/chartColorStyle" Target="colors31.xml"/><Relationship Id="rId1" Type="http://schemas.microsoft.com/office/2011/relationships/chartStyle" Target="style31.xml"/></Relationships>
</file>

<file path=ppt/charts/_rels/chart34.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xlsx" TargetMode="External"/><Relationship Id="rId2" Type="http://schemas.microsoft.com/office/2011/relationships/chartColorStyle" Target="colors32.xml"/><Relationship Id="rId1" Type="http://schemas.microsoft.com/office/2011/relationships/chartStyle" Target="style32.xml"/></Relationships>
</file>

<file path=ppt/charts/_rels/chart35.xml.rels><?xml version="1.0" encoding="UTF-8" standalone="yes"?>
<Relationships xmlns="http://schemas.openxmlformats.org/package/2006/relationships"><Relationship Id="rId3" Type="http://schemas.openxmlformats.org/officeDocument/2006/relationships/oleObject" Target="file:///\\Users\yueming\Downloads\Slide%20Recreation%204-12-23.xlsx" TargetMode="External"/><Relationship Id="rId2" Type="http://schemas.microsoft.com/office/2011/relationships/chartColorStyle" Target="colors33.xml"/><Relationship Id="rId1" Type="http://schemas.microsoft.com/office/2011/relationships/chartStyle" Target="style33.xml"/></Relationships>
</file>

<file path=ppt/charts/_rels/chart36.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xlsx" TargetMode="External"/><Relationship Id="rId2" Type="http://schemas.microsoft.com/office/2011/relationships/chartColorStyle" Target="colors34.xml"/><Relationship Id="rId1" Type="http://schemas.microsoft.com/office/2011/relationships/chartStyle" Target="style34.xml"/></Relationships>
</file>

<file path=ppt/charts/_rels/chart37.xml.rels><?xml version="1.0" encoding="UTF-8" standalone="yes"?>
<Relationships xmlns="http://schemas.openxmlformats.org/package/2006/relationships"><Relationship Id="rId3" Type="http://schemas.openxmlformats.org/officeDocument/2006/relationships/oleObject" Target="file:///\\Users\yueming\Downloads\Slide%20Recreation%204-12-23.xlsx" TargetMode="External"/><Relationship Id="rId2" Type="http://schemas.microsoft.com/office/2011/relationships/chartColorStyle" Target="colors35.xml"/><Relationship Id="rId1" Type="http://schemas.microsoft.com/office/2011/relationships/chartStyle" Target="style35.xml"/></Relationships>
</file>

<file path=ppt/charts/_rels/chart38.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36.xml"/><Relationship Id="rId1" Type="http://schemas.microsoft.com/office/2011/relationships/chartStyle" Target="style36.xml"/></Relationships>
</file>

<file path=ppt/charts/_rels/chart39.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37.xml"/><Relationship Id="rId1" Type="http://schemas.microsoft.com/office/2011/relationships/chartStyle" Target="style37.xml"/></Relationships>
</file>

<file path=ppt/charts/_rels/chart4.xml.rels><?xml version="1.0" encoding="UTF-8" standalone="yes"?>
<Relationships xmlns="http://schemas.openxmlformats.org/package/2006/relationships"><Relationship Id="rId3" Type="http://schemas.openxmlformats.org/officeDocument/2006/relationships/oleObject" Target="file:///\\Users\yueming\Downloads\Desc%20Stats%202-28-23%20with%20summary%20stat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oleObject" Target="file:///\\Volumes\group\Research\Bank%20of%20America%20Private%20Wealth\2023%20Affluent%20Study\Results\Desc%20Stats%202-28-23%20with%20summary%20stats%20CJC.xlsx" TargetMode="External"/><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oleObject" Target="file:///\\Users\yueming\Downloads\Slide%20Recreation%204-12-23.xlsx"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oleObject" Target="file:///\\Users\yueming\Downloads\Slide%20Recreation%204-12-23.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Pt>
            <c:idx val="1"/>
            <c:invertIfNegative val="0"/>
            <c:bubble3D val="0"/>
            <c:spPr>
              <a:solidFill>
                <a:srgbClr val="009CDE"/>
              </a:solidFill>
              <a:ln>
                <a:noFill/>
              </a:ln>
              <a:effectLst/>
            </c:spPr>
            <c:extLst>
              <c:ext xmlns:c16="http://schemas.microsoft.com/office/drawing/2014/chart" uri="{C3380CC4-5D6E-409C-BE32-E72D297353CC}">
                <c16:uniqueId val="{00000000-EC5B-0848-A9D9-E9A4DF97595D}"/>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1-EC5B-0848-A9D9-E9A4DF97595D}"/>
              </c:ext>
            </c:extLst>
          </c:dPt>
          <c:dLbls>
            <c:dLbl>
              <c:idx val="2"/>
              <c:layout>
                <c:manualLayout>
                  <c:x val="-1.2169247016078076E-16"/>
                  <c:y val="-6.3954975697109243E-3"/>
                </c:manualLayout>
              </c:layout>
              <c:spPr>
                <a:solidFill>
                  <a:schemeClr val="bg1"/>
                </a:solid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7.0021062100071307E-2"/>
                      <c:h val="3.9716039907904836E-2"/>
                    </c:manualLayout>
                  </c15:layout>
                </c:ext>
                <c:ext xmlns:c16="http://schemas.microsoft.com/office/drawing/2014/chart" uri="{C3380CC4-5D6E-409C-BE32-E72D297353CC}">
                  <c16:uniqueId val="{00000001-EC5B-0848-A9D9-E9A4DF97595D}"/>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Sheet1!$C$52:$C$54</c:f>
              <c:strCache>
                <c:ptCount val="3"/>
                <c:pt idx="0">
                  <c:v>&lt; $1M</c:v>
                </c:pt>
                <c:pt idx="1">
                  <c:v>$1M-$5M</c:v>
                </c:pt>
                <c:pt idx="2">
                  <c:v>$5M-$20M</c:v>
                </c:pt>
              </c:strCache>
            </c:strRef>
          </c:cat>
          <c:val>
            <c:numRef>
              <c:f>Sheet1!$D$52:$D$54</c:f>
              <c:numCache>
                <c:formatCode>"$"#,##0_);[Red]\("$"#,##0\)</c:formatCode>
                <c:ptCount val="3"/>
                <c:pt idx="0">
                  <c:v>4665</c:v>
                </c:pt>
                <c:pt idx="1">
                  <c:v>8685</c:v>
                </c:pt>
                <c:pt idx="2">
                  <c:v>49460</c:v>
                </c:pt>
              </c:numCache>
            </c:numRef>
          </c:val>
          <c:extLst>
            <c:ext xmlns:c16="http://schemas.microsoft.com/office/drawing/2014/chart" uri="{C3380CC4-5D6E-409C-BE32-E72D297353CC}">
              <c16:uniqueId val="{00000000-3B23-5F48-B8DF-AC1E57D39309}"/>
            </c:ext>
          </c:extLst>
        </c:ser>
        <c:dLbls>
          <c:showLegendKey val="0"/>
          <c:showVal val="0"/>
          <c:showCatName val="0"/>
          <c:showSerName val="0"/>
          <c:showPercent val="0"/>
          <c:showBubbleSize val="0"/>
        </c:dLbls>
        <c:gapWidth val="219"/>
        <c:overlap val="-27"/>
        <c:axId val="2096443375"/>
        <c:axId val="2097124639"/>
      </c:barChart>
      <c:catAx>
        <c:axId val="20964433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097124639"/>
        <c:crosses val="autoZero"/>
        <c:auto val="1"/>
        <c:lblAlgn val="ctr"/>
        <c:lblOffset val="100"/>
        <c:noMultiLvlLbl val="0"/>
      </c:catAx>
      <c:valAx>
        <c:axId val="2097124639"/>
        <c:scaling>
          <c:orientation val="minMax"/>
          <c:max val="50000"/>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096443375"/>
        <c:crosses val="autoZero"/>
        <c:crossBetween val="between"/>
        <c:majorUnit val="1000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009CD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Crosstabs!$AO$8:$AO$9</c:f>
              <c:strCache>
                <c:ptCount val="2"/>
                <c:pt idx="0">
                  <c:v>All</c:v>
                </c:pt>
                <c:pt idx="1">
                  <c:v>LGBTQ+</c:v>
                </c:pt>
              </c:strCache>
            </c:strRef>
          </c:cat>
          <c:val>
            <c:numRef>
              <c:f>Crosstabs!$AP$8:$AP$9</c:f>
              <c:numCache>
                <c:formatCode>0%</c:formatCode>
                <c:ptCount val="2"/>
                <c:pt idx="0">
                  <c:v>7.0499999999999993E-2</c:v>
                </c:pt>
                <c:pt idx="1">
                  <c:v>0.34670000000000001</c:v>
                </c:pt>
              </c:numCache>
            </c:numRef>
          </c:val>
          <c:extLst>
            <c:ext xmlns:c16="http://schemas.microsoft.com/office/drawing/2014/chart" uri="{C3380CC4-5D6E-409C-BE32-E72D297353CC}">
              <c16:uniqueId val="{00000000-A2F5-4D45-86C8-0EB1C068FA35}"/>
            </c:ext>
          </c:extLst>
        </c:ser>
        <c:dLbls>
          <c:dLblPos val="outEnd"/>
          <c:showLegendKey val="0"/>
          <c:showVal val="1"/>
          <c:showCatName val="0"/>
          <c:showSerName val="0"/>
          <c:showPercent val="0"/>
          <c:showBubbleSize val="0"/>
        </c:dLbls>
        <c:gapWidth val="100"/>
        <c:overlap val="-27"/>
        <c:axId val="2066386591"/>
        <c:axId val="2046806911"/>
      </c:barChart>
      <c:catAx>
        <c:axId val="20663865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046806911"/>
        <c:crosses val="autoZero"/>
        <c:auto val="1"/>
        <c:lblAlgn val="ctr"/>
        <c:lblOffset val="100"/>
        <c:noMultiLvlLbl val="0"/>
      </c:catAx>
      <c:valAx>
        <c:axId val="2046806911"/>
        <c:scaling>
          <c:orientation val="minMax"/>
          <c:max val="0.6"/>
        </c:scaling>
        <c:delete val="1"/>
        <c:axPos val="l"/>
        <c:numFmt formatCode="0%" sourceLinked="1"/>
        <c:majorTickMark val="none"/>
        <c:minorTickMark val="none"/>
        <c:tickLblPos val="nextTo"/>
        <c:crossAx val="206638659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Crosstabs!$AO$17:$AO$18</c:f>
              <c:strCache>
                <c:ptCount val="2"/>
                <c:pt idx="0">
                  <c:v>All</c:v>
                </c:pt>
                <c:pt idx="1">
                  <c:v>Hispanics</c:v>
                </c:pt>
              </c:strCache>
            </c:strRef>
          </c:cat>
          <c:val>
            <c:numRef>
              <c:f>Crosstabs!$AP$17:$AP$18</c:f>
              <c:numCache>
                <c:formatCode>0%</c:formatCode>
                <c:ptCount val="2"/>
                <c:pt idx="0">
                  <c:v>3.3099999999999997E-2</c:v>
                </c:pt>
                <c:pt idx="1">
                  <c:v>0.19900000000000001</c:v>
                </c:pt>
              </c:numCache>
            </c:numRef>
          </c:val>
          <c:extLst>
            <c:ext xmlns:c16="http://schemas.microsoft.com/office/drawing/2014/chart" uri="{C3380CC4-5D6E-409C-BE32-E72D297353CC}">
              <c16:uniqueId val="{00000000-2713-D54F-998E-DE6A730543D6}"/>
            </c:ext>
          </c:extLst>
        </c:ser>
        <c:dLbls>
          <c:dLblPos val="outEnd"/>
          <c:showLegendKey val="0"/>
          <c:showVal val="1"/>
          <c:showCatName val="0"/>
          <c:showSerName val="0"/>
          <c:showPercent val="0"/>
          <c:showBubbleSize val="0"/>
        </c:dLbls>
        <c:gapWidth val="100"/>
        <c:overlap val="-27"/>
        <c:axId val="1853561695"/>
        <c:axId val="1853563423"/>
      </c:barChart>
      <c:catAx>
        <c:axId val="1853561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1853563423"/>
        <c:crosses val="autoZero"/>
        <c:auto val="1"/>
        <c:lblAlgn val="ctr"/>
        <c:lblOffset val="100"/>
        <c:noMultiLvlLbl val="0"/>
      </c:catAx>
      <c:valAx>
        <c:axId val="1853563423"/>
        <c:scaling>
          <c:orientation val="minMax"/>
          <c:max val="0.6"/>
        </c:scaling>
        <c:delete val="1"/>
        <c:axPos val="l"/>
        <c:numFmt formatCode="0%" sourceLinked="1"/>
        <c:majorTickMark val="none"/>
        <c:minorTickMark val="none"/>
        <c:tickLblPos val="nextTo"/>
        <c:crossAx val="185356169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Crosstabs!$Z$2:$AA$2</c:f>
              <c:strCache>
                <c:ptCount val="2"/>
                <c:pt idx="0">
                  <c:v>All</c:v>
                </c:pt>
                <c:pt idx="1">
                  <c:v>Women</c:v>
                </c:pt>
              </c:strCache>
            </c:strRef>
          </c:cat>
          <c:val>
            <c:numRef>
              <c:f>Crosstabs!$Z$3:$AA$3</c:f>
              <c:numCache>
                <c:formatCode>0%</c:formatCode>
                <c:ptCount val="2"/>
                <c:pt idx="0">
                  <c:v>0.2</c:v>
                </c:pt>
                <c:pt idx="1">
                  <c:v>0.24460000000000001</c:v>
                </c:pt>
              </c:numCache>
            </c:numRef>
          </c:val>
          <c:extLst>
            <c:ext xmlns:c16="http://schemas.microsoft.com/office/drawing/2014/chart" uri="{C3380CC4-5D6E-409C-BE32-E72D297353CC}">
              <c16:uniqueId val="{00000000-D3A8-F744-AA53-93F6AB1867BC}"/>
            </c:ext>
          </c:extLst>
        </c:ser>
        <c:dLbls>
          <c:dLblPos val="outEnd"/>
          <c:showLegendKey val="0"/>
          <c:showVal val="1"/>
          <c:showCatName val="0"/>
          <c:showSerName val="0"/>
          <c:showPercent val="0"/>
          <c:showBubbleSize val="0"/>
        </c:dLbls>
        <c:gapWidth val="130"/>
        <c:overlap val="-27"/>
        <c:axId val="926863440"/>
        <c:axId val="1897255631"/>
      </c:barChart>
      <c:catAx>
        <c:axId val="926863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1897255631"/>
        <c:crosses val="autoZero"/>
        <c:auto val="1"/>
        <c:lblAlgn val="ctr"/>
        <c:lblOffset val="100"/>
        <c:noMultiLvlLbl val="0"/>
      </c:catAx>
      <c:valAx>
        <c:axId val="1897255631"/>
        <c:scaling>
          <c:orientation val="minMax"/>
          <c:max val="0.6"/>
        </c:scaling>
        <c:delete val="1"/>
        <c:axPos val="l"/>
        <c:numFmt formatCode="0%" sourceLinked="1"/>
        <c:majorTickMark val="none"/>
        <c:minorTickMark val="none"/>
        <c:tickLblPos val="nextTo"/>
        <c:crossAx val="9268634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2022</c:v>
                </c:pt>
              </c:strCache>
            </c:strRef>
          </c:tx>
          <c:spPr>
            <a:solidFill>
              <a:srgbClr val="009CD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Pandemic preparation‡</c:v>
                </c:pt>
                <c:pt idx="1">
                  <c:v>Social or racial justice causes</c:v>
                </c:pt>
                <c:pt idx="2">
                  <c:v>International aid</c:v>
                </c:pt>
                <c:pt idx="3">
                  <c:v>Environment</c:v>
                </c:pt>
                <c:pt idx="4">
                  <c:v>Animals</c:v>
                </c:pt>
                <c:pt idx="5">
                  <c:v>K-12</c:v>
                </c:pt>
                <c:pt idx="6">
                  <c:v>Disaster relief</c:v>
                </c:pt>
                <c:pt idx="7">
                  <c:v>Youth</c:v>
                </c:pt>
                <c:pt idx="8">
                  <c:v>Arts/Culture</c:v>
                </c:pt>
                <c:pt idx="9">
                  <c:v>Combination†</c:v>
                </c:pt>
                <c:pt idx="10">
                  <c:v>Health</c:v>
                </c:pt>
                <c:pt idx="11">
                  <c:v>Other*</c:v>
                </c:pt>
                <c:pt idx="12">
                  <c:v>Basic needs</c:v>
                </c:pt>
                <c:pt idx="13">
                  <c:v>Higher education</c:v>
                </c:pt>
                <c:pt idx="14">
                  <c:v>Religion</c:v>
                </c:pt>
              </c:strCache>
            </c:strRef>
          </c:cat>
          <c:val>
            <c:numRef>
              <c:f>Sheet1!$B$2:$B$16</c:f>
              <c:numCache>
                <c:formatCode>0%</c:formatCode>
                <c:ptCount val="15"/>
                <c:pt idx="0">
                  <c:v>0</c:v>
                </c:pt>
                <c:pt idx="1">
                  <c:v>0.01</c:v>
                </c:pt>
                <c:pt idx="2">
                  <c:v>0.01</c:v>
                </c:pt>
                <c:pt idx="3">
                  <c:v>0.01</c:v>
                </c:pt>
                <c:pt idx="4">
                  <c:v>0.02</c:v>
                </c:pt>
                <c:pt idx="5">
                  <c:v>0.02</c:v>
                </c:pt>
                <c:pt idx="6">
                  <c:v>0.02</c:v>
                </c:pt>
                <c:pt idx="7">
                  <c:v>0.02</c:v>
                </c:pt>
                <c:pt idx="8">
                  <c:v>0.02</c:v>
                </c:pt>
                <c:pt idx="9">
                  <c:v>0.04</c:v>
                </c:pt>
                <c:pt idx="10">
                  <c:v>0.04</c:v>
                </c:pt>
                <c:pt idx="11">
                  <c:v>0.03</c:v>
                </c:pt>
                <c:pt idx="12">
                  <c:v>0.1</c:v>
                </c:pt>
                <c:pt idx="13">
                  <c:v>0.24</c:v>
                </c:pt>
                <c:pt idx="14">
                  <c:v>0.39</c:v>
                </c:pt>
              </c:numCache>
            </c:numRef>
          </c:val>
          <c:extLst>
            <c:ext xmlns:c16="http://schemas.microsoft.com/office/drawing/2014/chart" uri="{C3380CC4-5D6E-409C-BE32-E72D297353CC}">
              <c16:uniqueId val="{00000000-BBAD-804D-8A61-ED7B3F110964}"/>
            </c:ext>
          </c:extLst>
        </c:ser>
        <c:ser>
          <c:idx val="1"/>
          <c:order val="1"/>
          <c:tx>
            <c:strRef>
              <c:f>Sheet1!$C$1</c:f>
              <c:strCache>
                <c:ptCount val="1"/>
                <c:pt idx="0">
                  <c:v>2020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Pandemic preparation‡</c:v>
                </c:pt>
                <c:pt idx="1">
                  <c:v>Social or racial justice causes</c:v>
                </c:pt>
                <c:pt idx="2">
                  <c:v>International aid</c:v>
                </c:pt>
                <c:pt idx="3">
                  <c:v>Environment</c:v>
                </c:pt>
                <c:pt idx="4">
                  <c:v>Animals</c:v>
                </c:pt>
                <c:pt idx="5">
                  <c:v>K-12</c:v>
                </c:pt>
                <c:pt idx="6">
                  <c:v>Disaster relief</c:v>
                </c:pt>
                <c:pt idx="7">
                  <c:v>Youth</c:v>
                </c:pt>
                <c:pt idx="8">
                  <c:v>Arts/Culture</c:v>
                </c:pt>
                <c:pt idx="9">
                  <c:v>Combination†</c:v>
                </c:pt>
                <c:pt idx="10">
                  <c:v>Health</c:v>
                </c:pt>
                <c:pt idx="11">
                  <c:v>Other*</c:v>
                </c:pt>
                <c:pt idx="12">
                  <c:v>Basic needs</c:v>
                </c:pt>
                <c:pt idx="13">
                  <c:v>Higher education</c:v>
                </c:pt>
                <c:pt idx="14">
                  <c:v>Religion</c:v>
                </c:pt>
              </c:strCache>
            </c:strRef>
          </c:cat>
          <c:val>
            <c:numRef>
              <c:f>Sheet1!$C$2:$C$16</c:f>
              <c:numCache>
                <c:formatCode>0%</c:formatCode>
                <c:ptCount val="15"/>
                <c:pt idx="0">
                  <c:v>0</c:v>
                </c:pt>
                <c:pt idx="1">
                  <c:v>0.05</c:v>
                </c:pt>
                <c:pt idx="2">
                  <c:v>0.01</c:v>
                </c:pt>
                <c:pt idx="3">
                  <c:v>0.02</c:v>
                </c:pt>
                <c:pt idx="4">
                  <c:v>0.02</c:v>
                </c:pt>
                <c:pt idx="5">
                  <c:v>0.06</c:v>
                </c:pt>
                <c:pt idx="6">
                  <c:v>0.03</c:v>
                </c:pt>
                <c:pt idx="7">
                  <c:v>0.02</c:v>
                </c:pt>
                <c:pt idx="8">
                  <c:v>0.05</c:v>
                </c:pt>
                <c:pt idx="9">
                  <c:v>0.04</c:v>
                </c:pt>
                <c:pt idx="10">
                  <c:v>0.04</c:v>
                </c:pt>
                <c:pt idx="11">
                  <c:v>0.05</c:v>
                </c:pt>
                <c:pt idx="12">
                  <c:v>0.2</c:v>
                </c:pt>
                <c:pt idx="13">
                  <c:v>0.1</c:v>
                </c:pt>
                <c:pt idx="14">
                  <c:v>0.32</c:v>
                </c:pt>
              </c:numCache>
            </c:numRef>
          </c:val>
          <c:extLst>
            <c:ext xmlns:c16="http://schemas.microsoft.com/office/drawing/2014/chart" uri="{C3380CC4-5D6E-409C-BE32-E72D297353CC}">
              <c16:uniqueId val="{00000001-BBAD-804D-8A61-ED7B3F110964}"/>
            </c:ext>
          </c:extLst>
        </c:ser>
        <c:dLbls>
          <c:dLblPos val="outEnd"/>
          <c:showLegendKey val="0"/>
          <c:showVal val="1"/>
          <c:showCatName val="0"/>
          <c:showSerName val="0"/>
          <c:showPercent val="0"/>
          <c:showBubbleSize val="0"/>
        </c:dLbls>
        <c:gapWidth val="100"/>
        <c:axId val="461022223"/>
        <c:axId val="689007535"/>
      </c:barChart>
      <c:catAx>
        <c:axId val="461022223"/>
        <c:scaling>
          <c:orientation val="minMax"/>
        </c:scaling>
        <c:delete val="0"/>
        <c:axPos val="l"/>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689007535"/>
        <c:crosses val="autoZero"/>
        <c:auto val="1"/>
        <c:lblAlgn val="ctr"/>
        <c:lblOffset val="100"/>
        <c:noMultiLvlLbl val="0"/>
      </c:catAx>
      <c:valAx>
        <c:axId val="689007535"/>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4610222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accent6"/>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tx2"/>
            </a:solidFill>
            <a:ln>
              <a:noFill/>
            </a:ln>
            <a:effectLst/>
          </c:spPr>
          <c:invertIfNegative val="0"/>
          <c:dPt>
            <c:idx val="0"/>
            <c:invertIfNegative val="0"/>
            <c:bubble3D val="0"/>
            <c:spPr>
              <a:solidFill>
                <a:schemeClr val="accent4"/>
              </a:solidFill>
              <a:ln>
                <a:noFill/>
              </a:ln>
              <a:effectLst/>
            </c:spPr>
            <c:extLst>
              <c:ext xmlns:c16="http://schemas.microsoft.com/office/drawing/2014/chart" uri="{C3380CC4-5D6E-409C-BE32-E72D297353CC}">
                <c16:uniqueId val="{00000004-CA9A-CD49-BC58-058F75F164B6}"/>
              </c:ext>
            </c:extLst>
          </c:dPt>
          <c:dPt>
            <c:idx val="1"/>
            <c:invertIfNegative val="0"/>
            <c:bubble3D val="0"/>
            <c:spPr>
              <a:solidFill>
                <a:schemeClr val="accent5"/>
              </a:solidFill>
              <a:ln>
                <a:noFill/>
              </a:ln>
              <a:effectLst/>
            </c:spPr>
            <c:extLst>
              <c:ext xmlns:c16="http://schemas.microsoft.com/office/drawing/2014/chart" uri="{C3380CC4-5D6E-409C-BE32-E72D297353CC}">
                <c16:uniqueId val="{00000003-CA9A-CD49-BC58-058F75F164B6}"/>
              </c:ext>
            </c:extLst>
          </c:dPt>
          <c:dPt>
            <c:idx val="3"/>
            <c:invertIfNegative val="0"/>
            <c:bubble3D val="0"/>
            <c:spPr>
              <a:solidFill>
                <a:schemeClr val="accent2"/>
              </a:solidFill>
              <a:ln>
                <a:noFill/>
              </a:ln>
              <a:effectLst/>
            </c:spPr>
            <c:extLst>
              <c:ext xmlns:c16="http://schemas.microsoft.com/office/drawing/2014/chart" uri="{C3380CC4-5D6E-409C-BE32-E72D297353CC}">
                <c16:uniqueId val="{00000002-CA9A-CD49-BC58-058F75F164B6}"/>
              </c:ext>
            </c:extLst>
          </c:dPt>
          <c:dPt>
            <c:idx val="4"/>
            <c:invertIfNegative val="0"/>
            <c:bubble3D val="0"/>
            <c:spPr>
              <a:solidFill>
                <a:srgbClr val="009CDE"/>
              </a:solidFill>
              <a:ln>
                <a:noFill/>
              </a:ln>
              <a:effectLst/>
            </c:spPr>
            <c:extLst>
              <c:ext xmlns:c16="http://schemas.microsoft.com/office/drawing/2014/chart" uri="{C3380CC4-5D6E-409C-BE32-E72D297353CC}">
                <c16:uniqueId val="{00000001-CA9A-CD49-BC58-058F75F164B6}"/>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0-CA9A-CD49-BC58-058F75F164B6}"/>
              </c:ext>
            </c:extLst>
          </c:dPt>
          <c:dLbls>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'Section 7'!$B$33:$B$38</c:f>
              <c:numCache>
                <c:formatCode>0%</c:formatCode>
                <c:ptCount val="6"/>
                <c:pt idx="0">
                  <c:v>6.1899999999999997E-2</c:v>
                </c:pt>
                <c:pt idx="1">
                  <c:v>6.25E-2</c:v>
                </c:pt>
                <c:pt idx="2">
                  <c:v>7.17E-2</c:v>
                </c:pt>
                <c:pt idx="3">
                  <c:v>0.13769999999999999</c:v>
                </c:pt>
                <c:pt idx="4">
                  <c:v>0.23039999999999999</c:v>
                </c:pt>
                <c:pt idx="5">
                  <c:v>0.43580000000000002</c:v>
                </c:pt>
              </c:numCache>
            </c:numRef>
          </c:val>
          <c:extLst>
            <c:ext xmlns:c16="http://schemas.microsoft.com/office/drawing/2014/chart" uri="{C3380CC4-5D6E-409C-BE32-E72D297353CC}">
              <c16:uniqueId val="{00000000-0C27-A242-9B81-7E4B726B9F5E}"/>
            </c:ext>
          </c:extLst>
        </c:ser>
        <c:dLbls>
          <c:showLegendKey val="0"/>
          <c:showVal val="0"/>
          <c:showCatName val="0"/>
          <c:showSerName val="0"/>
          <c:showPercent val="0"/>
          <c:showBubbleSize val="0"/>
        </c:dLbls>
        <c:gapWidth val="182"/>
        <c:axId val="141547999"/>
        <c:axId val="169832719"/>
      </c:barChart>
      <c:catAx>
        <c:axId val="141547999"/>
        <c:scaling>
          <c:orientation val="minMax"/>
        </c:scaling>
        <c:delete val="1"/>
        <c:axPos val="l"/>
        <c:numFmt formatCode="General" sourceLinked="1"/>
        <c:majorTickMark val="none"/>
        <c:minorTickMark val="none"/>
        <c:tickLblPos val="nextTo"/>
        <c:crossAx val="169832719"/>
        <c:crosses val="autoZero"/>
        <c:auto val="1"/>
        <c:lblAlgn val="ctr"/>
        <c:lblOffset val="100"/>
        <c:noMultiLvlLbl val="0"/>
      </c:catAx>
      <c:valAx>
        <c:axId val="169832719"/>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14154799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199208727710034E-2"/>
          <c:y val="3.7980120927400059E-2"/>
          <c:w val="0.91410043397838026"/>
          <c:h val="0.8755230762538605"/>
        </c:manualLayout>
      </c:layout>
      <c:barChart>
        <c:barDir val="bar"/>
        <c:grouping val="clustered"/>
        <c:varyColors val="0"/>
        <c:ser>
          <c:idx val="0"/>
          <c:order val="0"/>
          <c:spPr>
            <a:solidFill>
              <a:schemeClr val="tx2"/>
            </a:solidFill>
            <a:ln>
              <a:noFill/>
            </a:ln>
            <a:effectLst/>
          </c:spPr>
          <c:invertIfNegative val="0"/>
          <c:dPt>
            <c:idx val="2"/>
            <c:invertIfNegative val="0"/>
            <c:bubble3D val="0"/>
            <c:spPr>
              <a:solidFill>
                <a:srgbClr val="009CDE"/>
              </a:solidFill>
              <a:ln>
                <a:noFill/>
              </a:ln>
              <a:effectLst/>
            </c:spPr>
            <c:extLst>
              <c:ext xmlns:c16="http://schemas.microsoft.com/office/drawing/2014/chart" uri="{C3380CC4-5D6E-409C-BE32-E72D297353CC}">
                <c16:uniqueId val="{00000001-B56F-AE49-AF2B-0A39C4118126}"/>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0-B56F-AE49-AF2B-0A39C4118126}"/>
              </c:ext>
            </c:extLst>
          </c:dPt>
          <c:dLbls>
            <c:dLbl>
              <c:idx val="3"/>
              <c:layout>
                <c:manualLayout>
                  <c:x val="0"/>
                  <c:y val="-1.5824867576196062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56F-AE49-AF2B-0A39C4118126}"/>
                </c:ext>
              </c:extLst>
            </c:dLbl>
            <c:spPr>
              <a:solidFill>
                <a:schemeClr val="bg1"/>
              </a:solidFill>
              <a:ln>
                <a:noFill/>
              </a:ln>
              <a:effectLst/>
            </c:spPr>
            <c:txPr>
              <a:bodyPr rot="0" spcFirstLastPara="1" vertOverflow="ellipsis" vert="horz" wrap="square" lIns="36576"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15:leaderLines>
                  <c:spPr>
                    <a:ln w="9525" cap="flat" cmpd="sng" algn="ctr">
                      <a:solidFill>
                        <a:schemeClr val="tx1">
                          <a:lumMod val="35000"/>
                          <a:lumOff val="65000"/>
                        </a:schemeClr>
                      </a:solidFill>
                      <a:round/>
                    </a:ln>
                    <a:effectLst/>
                  </c:spPr>
                </c15:leaderLines>
              </c:ext>
            </c:extLst>
          </c:dLbls>
          <c:val>
            <c:numRef>
              <c:f>'Section 8'!$D$4:$D$7</c:f>
              <c:numCache>
                <c:formatCode>0%</c:formatCode>
                <c:ptCount val="4"/>
                <c:pt idx="0">
                  <c:v>1.6500000000000001E-2</c:v>
                </c:pt>
                <c:pt idx="1">
                  <c:v>2.4E-2</c:v>
                </c:pt>
                <c:pt idx="2">
                  <c:v>0.16500000000000001</c:v>
                </c:pt>
                <c:pt idx="3">
                  <c:v>0.79449999999999998</c:v>
                </c:pt>
              </c:numCache>
            </c:numRef>
          </c:val>
          <c:extLst>
            <c:ext xmlns:c16="http://schemas.microsoft.com/office/drawing/2014/chart" uri="{C3380CC4-5D6E-409C-BE32-E72D297353CC}">
              <c16:uniqueId val="{00000000-44C4-3E49-870B-52890E0E75E9}"/>
            </c:ext>
          </c:extLst>
        </c:ser>
        <c:dLbls>
          <c:showLegendKey val="0"/>
          <c:showVal val="0"/>
          <c:showCatName val="0"/>
          <c:showSerName val="0"/>
          <c:showPercent val="0"/>
          <c:showBubbleSize val="0"/>
        </c:dLbls>
        <c:gapWidth val="100"/>
        <c:axId val="231850815"/>
        <c:axId val="108411295"/>
      </c:barChart>
      <c:catAx>
        <c:axId val="231850815"/>
        <c:scaling>
          <c:orientation val="minMax"/>
        </c:scaling>
        <c:delete val="1"/>
        <c:axPos val="l"/>
        <c:numFmt formatCode="General" sourceLinked="1"/>
        <c:majorTickMark val="none"/>
        <c:minorTickMark val="none"/>
        <c:tickLblPos val="nextTo"/>
        <c:crossAx val="108411295"/>
        <c:crosses val="autoZero"/>
        <c:auto val="1"/>
        <c:lblAlgn val="ctr"/>
        <c:lblOffset val="100"/>
        <c:noMultiLvlLbl val="0"/>
      </c:catAx>
      <c:valAx>
        <c:axId val="108411295"/>
        <c:scaling>
          <c:orientation val="minMax"/>
          <c:max val="0.8"/>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318508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12069"/>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8-EF5A-6543-9C68-011A5CCB0899}"/>
              </c:ext>
            </c:extLst>
          </c:dPt>
          <c:dPt>
            <c:idx val="1"/>
            <c:invertIfNegative val="0"/>
            <c:bubble3D val="0"/>
            <c:spPr>
              <a:solidFill>
                <a:schemeClr val="tx2"/>
              </a:solidFill>
              <a:ln>
                <a:noFill/>
              </a:ln>
              <a:effectLst/>
            </c:spPr>
            <c:extLst>
              <c:ext xmlns:c16="http://schemas.microsoft.com/office/drawing/2014/chart" uri="{C3380CC4-5D6E-409C-BE32-E72D297353CC}">
                <c16:uniqueId val="{00000007-EF5A-6543-9C68-011A5CCB0899}"/>
              </c:ext>
            </c:extLst>
          </c:dPt>
          <c:dPt>
            <c:idx val="2"/>
            <c:invertIfNegative val="0"/>
            <c:bubble3D val="0"/>
            <c:spPr>
              <a:solidFill>
                <a:schemeClr val="tx2"/>
              </a:solidFill>
              <a:ln>
                <a:noFill/>
              </a:ln>
              <a:effectLst/>
            </c:spPr>
            <c:extLst>
              <c:ext xmlns:c16="http://schemas.microsoft.com/office/drawing/2014/chart" uri="{C3380CC4-5D6E-409C-BE32-E72D297353CC}">
                <c16:uniqueId val="{00000006-EF5A-6543-9C68-011A5CCB0899}"/>
              </c:ext>
            </c:extLst>
          </c:dPt>
          <c:dPt>
            <c:idx val="3"/>
            <c:invertIfNegative val="0"/>
            <c:bubble3D val="0"/>
            <c:spPr>
              <a:solidFill>
                <a:schemeClr val="tx2"/>
              </a:solidFill>
              <a:ln>
                <a:noFill/>
              </a:ln>
              <a:effectLst/>
            </c:spPr>
            <c:extLst>
              <c:ext xmlns:c16="http://schemas.microsoft.com/office/drawing/2014/chart" uri="{C3380CC4-5D6E-409C-BE32-E72D297353CC}">
                <c16:uniqueId val="{00000005-EF5A-6543-9C68-011A5CCB0899}"/>
              </c:ext>
            </c:extLst>
          </c:dPt>
          <c:dPt>
            <c:idx val="4"/>
            <c:invertIfNegative val="0"/>
            <c:bubble3D val="0"/>
            <c:spPr>
              <a:solidFill>
                <a:schemeClr val="tx2"/>
              </a:solidFill>
              <a:ln>
                <a:noFill/>
              </a:ln>
              <a:effectLst/>
            </c:spPr>
            <c:extLst>
              <c:ext xmlns:c16="http://schemas.microsoft.com/office/drawing/2014/chart" uri="{C3380CC4-5D6E-409C-BE32-E72D297353CC}">
                <c16:uniqueId val="{00000004-EF5A-6543-9C68-011A5CCB0899}"/>
              </c:ext>
            </c:extLst>
          </c:dPt>
          <c:dPt>
            <c:idx val="5"/>
            <c:invertIfNegative val="0"/>
            <c:bubble3D val="0"/>
            <c:spPr>
              <a:solidFill>
                <a:schemeClr val="accent4"/>
              </a:solidFill>
              <a:ln>
                <a:noFill/>
              </a:ln>
              <a:effectLst/>
            </c:spPr>
            <c:extLst>
              <c:ext xmlns:c16="http://schemas.microsoft.com/office/drawing/2014/chart" uri="{C3380CC4-5D6E-409C-BE32-E72D297353CC}">
                <c16:uniqueId val="{00000003-EF5A-6543-9C68-011A5CCB0899}"/>
              </c:ext>
            </c:extLst>
          </c:dPt>
          <c:dPt>
            <c:idx val="6"/>
            <c:invertIfNegative val="0"/>
            <c:bubble3D val="0"/>
            <c:spPr>
              <a:solidFill>
                <a:schemeClr val="accent5"/>
              </a:solidFill>
              <a:ln>
                <a:noFill/>
              </a:ln>
              <a:effectLst/>
            </c:spPr>
            <c:extLst>
              <c:ext xmlns:c16="http://schemas.microsoft.com/office/drawing/2014/chart" uri="{C3380CC4-5D6E-409C-BE32-E72D297353CC}">
                <c16:uniqueId val="{00000002-EF5A-6543-9C68-011A5CCB0899}"/>
              </c:ext>
            </c:extLst>
          </c:dPt>
          <c:dPt>
            <c:idx val="7"/>
            <c:invertIfNegative val="0"/>
            <c:bubble3D val="0"/>
            <c:spPr>
              <a:solidFill>
                <a:schemeClr val="accent2"/>
              </a:solidFill>
              <a:ln>
                <a:noFill/>
              </a:ln>
              <a:effectLst/>
            </c:spPr>
            <c:extLst>
              <c:ext xmlns:c16="http://schemas.microsoft.com/office/drawing/2014/chart" uri="{C3380CC4-5D6E-409C-BE32-E72D297353CC}">
                <c16:uniqueId val="{00000001-EF5A-6543-9C68-011A5CCB0899}"/>
              </c:ext>
            </c:extLst>
          </c:dPt>
          <c:dPt>
            <c:idx val="8"/>
            <c:invertIfNegative val="0"/>
            <c:bubble3D val="0"/>
            <c:spPr>
              <a:solidFill>
                <a:srgbClr val="009CDE"/>
              </a:solidFill>
              <a:ln>
                <a:noFill/>
              </a:ln>
              <a:effectLst/>
            </c:spPr>
            <c:extLst>
              <c:ext xmlns:c16="http://schemas.microsoft.com/office/drawing/2014/chart" uri="{C3380CC4-5D6E-409C-BE32-E72D297353CC}">
                <c16:uniqueId val="{00000000-EF5A-6543-9C68-011A5CCB0899}"/>
              </c:ext>
            </c:extLst>
          </c:dPt>
          <c:dLbls>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'Section 6'!$A$76:$A$85</c:f>
              <c:strCache>
                <c:ptCount val="10"/>
                <c:pt idx="0">
                  <c:v>Affinity group discussions such as with a giving circle</c:v>
                </c:pt>
                <c:pt idx="1">
                  <c:v>Social circle endorsement or pressure (i.e., friend’s social media post, discussion at dinner party)</c:v>
                </c:pt>
                <c:pt idx="2">
                  <c:v>Compelling pitch, either in-person, virtually or via collateral</c:v>
                </c:pt>
                <c:pt idx="3">
                  <c:v>Non-profit report rankings (i.e., GuideStar, Charity Navigator, Consumer Reports)</c:v>
                </c:pt>
                <c:pt idx="4">
                  <c:v>Association with another institution (i.e., employer, religious organization)</c:v>
                </c:pt>
                <c:pt idx="5">
                  <c:v>Firsthand experience (i.e., you or someone you know benefited from this organization)</c:v>
                </c:pt>
                <c:pt idx="6">
                  <c:v>Perceived need of the organization/issue area</c:v>
                </c:pt>
                <c:pt idx="7">
                  <c:v>Recognizable or reputable non-profit</c:v>
                </c:pt>
                <c:pt idx="8">
                  <c:v>Interest in the issue area</c:v>
                </c:pt>
                <c:pt idx="9">
                  <c:v>My personal values or beliefs, such as religious, political, or philosophical beliefs</c:v>
                </c:pt>
              </c:strCache>
            </c:strRef>
          </c:cat>
          <c:val>
            <c:numRef>
              <c:f>'Section 6'!$B$76:$B$85</c:f>
              <c:numCache>
                <c:formatCode>0%</c:formatCode>
                <c:ptCount val="10"/>
                <c:pt idx="0">
                  <c:v>1.9900000000000001E-2</c:v>
                </c:pt>
                <c:pt idx="1">
                  <c:v>9.1899999999999996E-2</c:v>
                </c:pt>
                <c:pt idx="2">
                  <c:v>0.1176</c:v>
                </c:pt>
                <c:pt idx="3">
                  <c:v>0.19800000000000001</c:v>
                </c:pt>
                <c:pt idx="4">
                  <c:v>0.2104</c:v>
                </c:pt>
                <c:pt idx="5">
                  <c:v>0.4839</c:v>
                </c:pt>
                <c:pt idx="6">
                  <c:v>0.48470000000000002</c:v>
                </c:pt>
                <c:pt idx="7">
                  <c:v>0.51829999999999998</c:v>
                </c:pt>
                <c:pt idx="8">
                  <c:v>0.60450000000000004</c:v>
                </c:pt>
                <c:pt idx="9">
                  <c:v>0.69510000000000005</c:v>
                </c:pt>
              </c:numCache>
            </c:numRef>
          </c:val>
          <c:extLst>
            <c:ext xmlns:c16="http://schemas.microsoft.com/office/drawing/2014/chart" uri="{C3380CC4-5D6E-409C-BE32-E72D297353CC}">
              <c16:uniqueId val="{00000000-71C3-C148-A7C9-D2CF7140E115}"/>
            </c:ext>
          </c:extLst>
        </c:ser>
        <c:dLbls>
          <c:showLegendKey val="0"/>
          <c:showVal val="0"/>
          <c:showCatName val="0"/>
          <c:showSerName val="0"/>
          <c:showPercent val="0"/>
          <c:showBubbleSize val="0"/>
        </c:dLbls>
        <c:gapWidth val="182"/>
        <c:axId val="142440303"/>
        <c:axId val="2094591616"/>
      </c:barChart>
      <c:catAx>
        <c:axId val="1424403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000" b="0" i="0" u="none" strike="noStrike" kern="1200" baseline="0">
                <a:solidFill>
                  <a:schemeClr val="bg1"/>
                </a:solidFill>
                <a:latin typeface="Calibri Light" panose="020F0302020204030204" pitchFamily="34" charset="0"/>
                <a:ea typeface="+mn-ea"/>
                <a:cs typeface="Calibri Light" panose="020F0302020204030204" pitchFamily="34" charset="0"/>
              </a:defRPr>
            </a:pPr>
            <a:endParaRPr lang="en-US"/>
          </a:p>
        </c:txPr>
        <c:crossAx val="2094591616"/>
        <c:crosses val="autoZero"/>
        <c:auto val="1"/>
        <c:lblAlgn val="ctr"/>
        <c:lblOffset val="100"/>
        <c:noMultiLvlLbl val="0"/>
      </c:catAx>
      <c:valAx>
        <c:axId val="209459161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142440303"/>
        <c:crosses val="autoZero"/>
        <c:crossBetween val="between"/>
        <c:majorUnit val="0.2"/>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tx2"/>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B5C2-0A4F-A7DE-785DAF56587D}"/>
              </c:ext>
            </c:extLst>
          </c:dPt>
          <c:dPt>
            <c:idx val="8"/>
            <c:invertIfNegative val="0"/>
            <c:bubble3D val="0"/>
            <c:spPr>
              <a:solidFill>
                <a:srgbClr val="009CDE"/>
              </a:solidFill>
              <a:ln>
                <a:noFill/>
              </a:ln>
              <a:effectLst/>
            </c:spPr>
            <c:extLst>
              <c:ext xmlns:c16="http://schemas.microsoft.com/office/drawing/2014/chart" uri="{C3380CC4-5D6E-409C-BE32-E72D297353CC}">
                <c16:uniqueId val="{00000008-B5C2-0A4F-A7DE-785DAF56587D}"/>
              </c:ext>
            </c:extLst>
          </c:dPt>
          <c:dPt>
            <c:idx val="9"/>
            <c:invertIfNegative val="0"/>
            <c:bubble3D val="0"/>
            <c:spPr>
              <a:solidFill>
                <a:schemeClr val="accent1"/>
              </a:solidFill>
              <a:ln>
                <a:noFill/>
              </a:ln>
              <a:effectLst/>
            </c:spPr>
            <c:extLst>
              <c:ext xmlns:c16="http://schemas.microsoft.com/office/drawing/2014/chart" uri="{C3380CC4-5D6E-409C-BE32-E72D297353CC}">
                <c16:uniqueId val="{00000009-B5C2-0A4F-A7DE-785DAF56587D}"/>
              </c:ext>
            </c:extLst>
          </c:dPt>
          <c:dLbls>
            <c:dLbl>
              <c:idx val="0"/>
              <c:layout>
                <c:manualLayout>
                  <c:x val="-2.3119415918219184E-3"/>
                  <c:y val="-1.6975112544026657E-16"/>
                </c:manualLayout>
              </c:layout>
              <c:tx>
                <c:rich>
                  <a:bodyPr/>
                  <a:lstStyle/>
                  <a:p>
                    <a:fld id="{4F7041FA-4959-5145-A177-10170C386363}"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B5C2-0A4F-A7DE-785DAF56587D}"/>
                </c:ext>
              </c:extLst>
            </c:dLbl>
            <c:dLbl>
              <c:idx val="1"/>
              <c:layout>
                <c:manualLayout>
                  <c:x val="-2.3119415918219184E-3"/>
                  <c:y val="0"/>
                </c:manualLayout>
              </c:layout>
              <c:tx>
                <c:rich>
                  <a:bodyPr/>
                  <a:lstStyle/>
                  <a:p>
                    <a:fld id="{BFED3FCF-17C6-8F40-81BA-3B511AD372EC}"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B5C2-0A4F-A7DE-785DAF56587D}"/>
                </c:ext>
              </c:extLst>
            </c:dLbl>
            <c:dLbl>
              <c:idx val="2"/>
              <c:layout>
                <c:manualLayout>
                  <c:x val="-2.3119415918219184E-3"/>
                  <c:y val="0"/>
                </c:manualLayout>
              </c:layout>
              <c:tx>
                <c:rich>
                  <a:bodyPr/>
                  <a:lstStyle/>
                  <a:p>
                    <a:fld id="{37C82705-6A67-F947-A03F-746D2FAEB3E8}"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B5C2-0A4F-A7DE-785DAF56587D}"/>
                </c:ext>
              </c:extLst>
            </c:dLbl>
            <c:dLbl>
              <c:idx val="3"/>
              <c:layout>
                <c:manualLayout>
                  <c:x val="1.1709738989917915E-5"/>
                  <c:y val="-8.4875562720133283E-17"/>
                </c:manualLayout>
              </c:layout>
              <c:tx>
                <c:rich>
                  <a:bodyPr/>
                  <a:lstStyle/>
                  <a:p>
                    <a:fld id="{92A5FEF7-A993-B04F-8981-25B3FD295D2C}"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B5C2-0A4F-A7DE-785DAF56587D}"/>
                </c:ext>
              </c:extLst>
            </c:dLbl>
            <c:dLbl>
              <c:idx val="4"/>
              <c:layout>
                <c:manualLayout>
                  <c:x val="1.1709738989747516E-5"/>
                  <c:y val="-8.4875562720133283E-17"/>
                </c:manualLayout>
              </c:layout>
              <c:tx>
                <c:rich>
                  <a:bodyPr/>
                  <a:lstStyle/>
                  <a:p>
                    <a:fld id="{E185290F-359A-DB48-B124-7BB04AB9DCE5}"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B5C2-0A4F-A7DE-785DAF56587D}"/>
                </c:ext>
              </c:extLst>
            </c:dLbl>
            <c:dLbl>
              <c:idx val="5"/>
              <c:layout>
                <c:manualLayout>
                  <c:x val="-2.3119415918220034E-3"/>
                  <c:y val="0"/>
                </c:manualLayout>
              </c:layout>
              <c:tx>
                <c:rich>
                  <a:bodyPr/>
                  <a:lstStyle/>
                  <a:p>
                    <a:fld id="{EF64746D-BACC-6842-9B79-EB532DC2CE07}"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B5C2-0A4F-A7DE-785DAF56587D}"/>
                </c:ext>
              </c:extLst>
            </c:dLbl>
            <c:dLbl>
              <c:idx val="6"/>
              <c:layout>
                <c:manualLayout>
                  <c:x val="-3.6131863370765464E-3"/>
                  <c:y val="-4.2437781360066642E-17"/>
                </c:manualLayout>
              </c:layout>
              <c:tx>
                <c:rich>
                  <a:bodyPr/>
                  <a:lstStyle/>
                  <a:p>
                    <a:fld id="{E5616080-21AD-3B4D-B11D-4A87681BC2DC}"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B5C2-0A4F-A7DE-785DAF56587D}"/>
                </c:ext>
              </c:extLst>
            </c:dLbl>
            <c:dLbl>
              <c:idx val="7"/>
              <c:layout>
                <c:manualLayout>
                  <c:x val="-1.2895350062647104E-3"/>
                  <c:y val="4.2437781360066642E-17"/>
                </c:manualLayout>
              </c:layout>
              <c:tx>
                <c:rich>
                  <a:bodyPr/>
                  <a:lstStyle/>
                  <a:p>
                    <a:fld id="{5D65B476-0F01-FC41-A9D4-2044A0731610}"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B5C2-0A4F-A7DE-785DAF56587D}"/>
                </c:ext>
              </c:extLst>
            </c:dLbl>
            <c:dLbl>
              <c:idx val="8"/>
              <c:layout>
                <c:manualLayout>
                  <c:x val="-1.2895350062647104E-3"/>
                  <c:y val="0"/>
                </c:manualLayout>
              </c:layout>
              <c:tx>
                <c:rich>
                  <a:bodyPr/>
                  <a:lstStyle/>
                  <a:p>
                    <a:fld id="{7A690103-B78D-C249-A55A-460EA58140EB}"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B5C2-0A4F-A7DE-785DAF56587D}"/>
                </c:ext>
              </c:extLst>
            </c:dLbl>
            <c:dLbl>
              <c:idx val="9"/>
              <c:layout>
                <c:manualLayout>
                  <c:x val="-3.6131863370765464E-3"/>
                  <c:y val="-1.060944534001666E-17"/>
                </c:manualLayout>
              </c:layout>
              <c:tx>
                <c:rich>
                  <a:bodyPr/>
                  <a:lstStyle/>
                  <a:p>
                    <a:fld id="{BC8A11A0-A5FF-024D-BD74-7BECF13D5F9A}"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B5C2-0A4F-A7DE-785DAF56587D}"/>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'Section 9'!$A$19:$A$28</c:f>
              <c:strCache>
                <c:ptCount val="10"/>
                <c:pt idx="0">
                  <c:v>You changed your philanthropic focus away from COVID relief</c:v>
                </c:pt>
                <c:pt idx="1">
                  <c:v>The organization met its impact goal or the project you funded was completed</c:v>
                </c:pt>
                <c:pt idx="2">
                  <c:v>The organization did not respect personal information by entering your name incorrectly or disregarding requests you made</c:v>
                </c:pt>
                <c:pt idx="3">
                  <c:v>You were asked for an amount you felt was inappropriate</c:v>
                </c:pt>
                <c:pt idx="4">
                  <c:v>Circumstances with your giving vehicle changed (decline in value of investments, spend down, etc.)</c:v>
                </c:pt>
                <c:pt idx="5">
                  <c:v>The organization was not effective or did not sufficiently communicate its effectiveness</c:v>
                </c:pt>
                <c:pt idx="6">
                  <c:v>The organization changed leadership, its mission, or its activities in a way you did not want to support</c:v>
                </c:pt>
                <c:pt idx="7">
                  <c:v>Circumstances in your household changed (you moved, finances changed, employment changed)</c:v>
                </c:pt>
                <c:pt idx="8">
                  <c:v>Another organization was better positioned to achieve my charitable goals</c:v>
                </c:pt>
                <c:pt idx="9">
                  <c:v>You got too many requests from the organization or requests were too close together</c:v>
                </c:pt>
              </c:strCache>
            </c:strRef>
          </c:cat>
          <c:val>
            <c:numRef>
              <c:f>'Section 9'!$B$19:$B$28</c:f>
              <c:numCache>
                <c:formatCode>0%</c:formatCode>
                <c:ptCount val="10"/>
                <c:pt idx="0">
                  <c:v>3.8600000000000002E-2</c:v>
                </c:pt>
                <c:pt idx="1">
                  <c:v>4.19E-2</c:v>
                </c:pt>
                <c:pt idx="2">
                  <c:v>5.45E-2</c:v>
                </c:pt>
                <c:pt idx="3">
                  <c:v>5.5E-2</c:v>
                </c:pt>
                <c:pt idx="4">
                  <c:v>8.6099999999999996E-2</c:v>
                </c:pt>
                <c:pt idx="5">
                  <c:v>9.0499999999999997E-2</c:v>
                </c:pt>
                <c:pt idx="6">
                  <c:v>0.1183</c:v>
                </c:pt>
                <c:pt idx="7">
                  <c:v>0.21870000000000001</c:v>
                </c:pt>
                <c:pt idx="8">
                  <c:v>0.25750000000000001</c:v>
                </c:pt>
                <c:pt idx="9">
                  <c:v>0.28160000000000002</c:v>
                </c:pt>
              </c:numCache>
            </c:numRef>
          </c:val>
          <c:extLst>
            <c:ext xmlns:c16="http://schemas.microsoft.com/office/drawing/2014/chart" uri="{C3380CC4-5D6E-409C-BE32-E72D297353CC}">
              <c16:uniqueId val="{0000000A-B5C2-0A4F-A7DE-785DAF56587D}"/>
            </c:ext>
          </c:extLst>
        </c:ser>
        <c:dLbls>
          <c:dLblPos val="inEnd"/>
          <c:showLegendKey val="0"/>
          <c:showVal val="1"/>
          <c:showCatName val="0"/>
          <c:showSerName val="0"/>
          <c:showPercent val="0"/>
          <c:showBubbleSize val="0"/>
        </c:dLbls>
        <c:gapWidth val="182"/>
        <c:axId val="2121387280"/>
        <c:axId val="2121389008"/>
      </c:barChart>
      <c:catAx>
        <c:axId val="21213872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Calibri Light" panose="020F0302020204030204" pitchFamily="34" charset="0"/>
                <a:ea typeface="+mn-ea"/>
                <a:cs typeface="Calibri Light" panose="020F0302020204030204" pitchFamily="34" charset="0"/>
              </a:defRPr>
            </a:pPr>
            <a:endParaRPr lang="en-US"/>
          </a:p>
        </c:txPr>
        <c:crossAx val="2121389008"/>
        <c:crosses val="autoZero"/>
        <c:auto val="1"/>
        <c:lblAlgn val="ctr"/>
        <c:lblOffset val="100"/>
        <c:noMultiLvlLbl val="0"/>
      </c:catAx>
      <c:valAx>
        <c:axId val="212138900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1213872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spPr>
            <a:solidFill>
              <a:srgbClr val="E31837"/>
            </a:solidFill>
            <a:ln>
              <a:solidFill>
                <a:schemeClr val="bg1"/>
              </a:solidFill>
            </a:ln>
          </c:spPr>
          <c:dPt>
            <c:idx val="0"/>
            <c:bubble3D val="0"/>
            <c:spPr>
              <a:solidFill>
                <a:schemeClr val="accent1"/>
              </a:solidFill>
              <a:ln w="9525" cap="flat" cmpd="sng" algn="ctr">
                <a:solidFill>
                  <a:schemeClr val="bg1"/>
                </a:solidFill>
                <a:round/>
              </a:ln>
              <a:effectLst/>
            </c:spPr>
            <c:extLst>
              <c:ext xmlns:c16="http://schemas.microsoft.com/office/drawing/2014/chart" uri="{C3380CC4-5D6E-409C-BE32-E72D297353CC}">
                <c16:uniqueId val="{00000001-53C8-F04C-926B-7ED0124ACEAD}"/>
              </c:ext>
            </c:extLst>
          </c:dPt>
          <c:dPt>
            <c:idx val="1"/>
            <c:bubble3D val="0"/>
            <c:spPr>
              <a:solidFill>
                <a:schemeClr val="tx2"/>
              </a:solidFill>
              <a:ln w="9525" cap="flat" cmpd="sng" algn="ctr">
                <a:solidFill>
                  <a:schemeClr val="bg1"/>
                </a:solidFill>
                <a:round/>
              </a:ln>
              <a:effectLst/>
            </c:spPr>
            <c:extLst>
              <c:ext xmlns:c16="http://schemas.microsoft.com/office/drawing/2014/chart" uri="{C3380CC4-5D6E-409C-BE32-E72D297353CC}">
                <c16:uniqueId val="{00000003-53C8-F04C-926B-7ED0124ACEAD}"/>
              </c:ext>
            </c:extLst>
          </c:dPt>
          <c:dPt>
            <c:idx val="2"/>
            <c:bubble3D val="0"/>
            <c:spPr>
              <a:solidFill>
                <a:srgbClr val="009CDE"/>
              </a:solidFill>
              <a:ln w="9525" cap="flat" cmpd="sng" algn="ctr">
                <a:solidFill>
                  <a:schemeClr val="bg1"/>
                </a:solidFill>
                <a:round/>
              </a:ln>
              <a:effectLst/>
            </c:spPr>
            <c:extLst>
              <c:ext xmlns:c16="http://schemas.microsoft.com/office/drawing/2014/chart" uri="{C3380CC4-5D6E-409C-BE32-E72D297353CC}">
                <c16:uniqueId val="{00000005-53C8-F04C-926B-7ED0124ACEAD}"/>
              </c:ext>
            </c:extLst>
          </c:dPt>
          <c:cat>
            <c:strRef>
              <c:f>'Section 1'!$A$77:$A$79</c:f>
              <c:strCache>
                <c:ptCount val="3"/>
                <c:pt idx="0">
                  <c:v>Yes</c:v>
                </c:pt>
                <c:pt idx="1">
                  <c:v>No</c:v>
                </c:pt>
                <c:pt idx="2">
                  <c:v>Don't know</c:v>
                </c:pt>
              </c:strCache>
            </c:strRef>
          </c:cat>
          <c:val>
            <c:numRef>
              <c:f>'Section 1'!$B$77:$B$79</c:f>
              <c:numCache>
                <c:formatCode>0%</c:formatCode>
                <c:ptCount val="3"/>
                <c:pt idx="0">
                  <c:v>0.42530000000000001</c:v>
                </c:pt>
                <c:pt idx="1">
                  <c:v>3.2300000000000002E-2</c:v>
                </c:pt>
                <c:pt idx="2">
                  <c:v>0.54239999999999999</c:v>
                </c:pt>
              </c:numCache>
            </c:numRef>
          </c:val>
          <c:extLst>
            <c:ext xmlns:c16="http://schemas.microsoft.com/office/drawing/2014/chart" uri="{C3380CC4-5D6E-409C-BE32-E72D297353CC}">
              <c16:uniqueId val="{00000006-53C8-F04C-926B-7ED0124ACEAD}"/>
            </c:ext>
          </c:extLst>
        </c:ser>
        <c:dLbls>
          <c:showLegendKey val="0"/>
          <c:showVal val="0"/>
          <c:showCatName val="0"/>
          <c:showSerName val="0"/>
          <c:showPercent val="0"/>
          <c:showBubbleSize val="0"/>
          <c:showLeaderLines val="1"/>
        </c:dLbls>
        <c:firstSliceAng val="0"/>
        <c:holeSize val="72"/>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tx2"/>
            </a:solidFill>
            <a:ln>
              <a:noFill/>
            </a:ln>
            <a:effectLst/>
          </c:spPr>
          <c:invertIfNegative val="0"/>
          <c:dPt>
            <c:idx val="9"/>
            <c:invertIfNegative val="0"/>
            <c:bubble3D val="0"/>
            <c:spPr>
              <a:solidFill>
                <a:srgbClr val="009CDE"/>
              </a:solidFill>
              <a:ln>
                <a:noFill/>
              </a:ln>
              <a:effectLst/>
            </c:spPr>
            <c:extLst>
              <c:ext xmlns:c16="http://schemas.microsoft.com/office/drawing/2014/chart" uri="{C3380CC4-5D6E-409C-BE32-E72D297353CC}">
                <c16:uniqueId val="{00000009-DA70-E14A-9872-2D32CEB669FD}"/>
              </c:ext>
            </c:extLst>
          </c:dPt>
          <c:dPt>
            <c:idx val="10"/>
            <c:invertIfNegative val="0"/>
            <c:bubble3D val="0"/>
            <c:spPr>
              <a:solidFill>
                <a:schemeClr val="accent1"/>
              </a:solidFill>
              <a:ln>
                <a:noFill/>
              </a:ln>
              <a:effectLst/>
            </c:spPr>
            <c:extLst>
              <c:ext xmlns:c16="http://schemas.microsoft.com/office/drawing/2014/chart" uri="{C3380CC4-5D6E-409C-BE32-E72D297353CC}">
                <c16:uniqueId val="{0000000A-DA70-E14A-9872-2D32CEB669FD}"/>
              </c:ext>
            </c:extLst>
          </c:dPt>
          <c:dLbls>
            <c:dLbl>
              <c:idx val="0"/>
              <c:layout>
                <c:manualLayout>
                  <c:x val="-3.1011227763196834E-3"/>
                  <c:y val="0"/>
                </c:manualLayout>
              </c:layout>
              <c:tx>
                <c:rich>
                  <a:bodyPr/>
                  <a:lstStyle/>
                  <a:p>
                    <a:fld id="{0C071AF4-C47C-5249-89A7-30817913DDEB}"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DA70-E14A-9872-2D32CEB669FD}"/>
                </c:ext>
              </c:extLst>
            </c:dLbl>
            <c:dLbl>
              <c:idx val="1"/>
              <c:layout>
                <c:manualLayout>
                  <c:x val="-3.6159716146592787E-3"/>
                  <c:y val="0"/>
                </c:manualLayout>
              </c:layout>
              <c:tx>
                <c:rich>
                  <a:bodyPr/>
                  <a:lstStyle/>
                  <a:p>
                    <a:fld id="{D7922B67-8EC3-ED46-A32E-6E470330FC67}"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A70-E14A-9872-2D32CEB669FD}"/>
                </c:ext>
              </c:extLst>
            </c:dLbl>
            <c:dLbl>
              <c:idx val="2"/>
              <c:layout>
                <c:manualLayout>
                  <c:x val="-4.4459025955088946E-3"/>
                  <c:y val="0"/>
                </c:manualLayout>
              </c:layout>
              <c:tx>
                <c:rich>
                  <a:bodyPr/>
                  <a:lstStyle/>
                  <a:p>
                    <a:fld id="{4D3C3FFD-AFFC-5045-B197-B2ED6F20FBAB}"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DA70-E14A-9872-2D32CEB669FD}"/>
                </c:ext>
              </c:extLst>
            </c:dLbl>
            <c:dLbl>
              <c:idx val="3"/>
              <c:layout>
                <c:manualLayout>
                  <c:x val="-4.0108875279478958E-3"/>
                  <c:y val="0"/>
                </c:manualLayout>
              </c:layout>
              <c:tx>
                <c:rich>
                  <a:bodyPr/>
                  <a:lstStyle/>
                  <a:p>
                    <a:fld id="{5B2A9251-558E-FB4B-9C51-3BD9B92CD649}"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A70-E14A-9872-2D32CEB669FD}"/>
                </c:ext>
              </c:extLst>
            </c:dLbl>
            <c:dLbl>
              <c:idx val="4"/>
              <c:layout>
                <c:manualLayout>
                  <c:x val="-4.0108875279479522E-3"/>
                  <c:y val="0"/>
                </c:manualLayout>
              </c:layout>
              <c:tx>
                <c:rich>
                  <a:bodyPr/>
                  <a:lstStyle/>
                  <a:p>
                    <a:fld id="{5D0F55DB-0824-A54B-8BCD-1FC4597E412D}"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DA70-E14A-9872-2D32CEB669FD}"/>
                </c:ext>
              </c:extLst>
            </c:dLbl>
            <c:dLbl>
              <c:idx val="5"/>
              <c:layout>
                <c:manualLayout>
                  <c:x val="-2.4676776514046856E-3"/>
                  <c:y val="-5.0925337632079971E-17"/>
                </c:manualLayout>
              </c:layout>
              <c:tx>
                <c:rich>
                  <a:bodyPr/>
                  <a:lstStyle/>
                  <a:p>
                    <a:fld id="{E761D0F8-5C3A-1547-8CF5-EF004EC53CCA}"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A70-E14A-9872-2D32CEB669FD}"/>
                </c:ext>
              </c:extLst>
            </c:dLbl>
            <c:dLbl>
              <c:idx val="6"/>
              <c:layout>
                <c:manualLayout>
                  <c:x val="-4.0108875279478958E-3"/>
                  <c:y val="-5.0925337632079971E-17"/>
                </c:manualLayout>
              </c:layout>
              <c:tx>
                <c:rich>
                  <a:bodyPr/>
                  <a:lstStyle/>
                  <a:p>
                    <a:fld id="{C442EA14-3B09-9541-A817-14B10042E6AB}"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DA70-E14A-9872-2D32CEB669FD}"/>
                </c:ext>
              </c:extLst>
            </c:dLbl>
            <c:dLbl>
              <c:idx val="7"/>
              <c:layout>
                <c:manualLayout>
                  <c:x val="-2.4676776514046856E-3"/>
                  <c:y val="0"/>
                </c:manualLayout>
              </c:layout>
              <c:tx>
                <c:rich>
                  <a:bodyPr/>
                  <a:lstStyle/>
                  <a:p>
                    <a:fld id="{7736F222-0E68-064D-B5B6-4E8980C7EE4F}"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DA70-E14A-9872-2D32CEB669FD}"/>
                </c:ext>
              </c:extLst>
            </c:dLbl>
            <c:dLbl>
              <c:idx val="8"/>
              <c:layout>
                <c:manualLayout>
                  <c:x val="-4.3195538057743798E-3"/>
                  <c:y val="0"/>
                </c:manualLayout>
              </c:layout>
              <c:tx>
                <c:rich>
                  <a:bodyPr/>
                  <a:lstStyle/>
                  <a:p>
                    <a:fld id="{A1222D3E-A234-8642-A0D7-FEE61E1FBB66}"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DA70-E14A-9872-2D32CEB669FD}"/>
                </c:ext>
              </c:extLst>
            </c:dLbl>
            <c:dLbl>
              <c:idx val="9"/>
              <c:layout>
                <c:manualLayout>
                  <c:x val="-2.4676776514046856E-3"/>
                  <c:y val="2.5462668816039986E-17"/>
                </c:manualLayout>
              </c:layout>
              <c:tx>
                <c:rich>
                  <a:bodyPr/>
                  <a:lstStyle/>
                  <a:p>
                    <a:fld id="{075ECBD9-186B-5D4F-91A7-4462C2E7E33E}"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DA70-E14A-9872-2D32CEB669FD}"/>
                </c:ext>
              </c:extLst>
            </c:dLbl>
            <c:dLbl>
              <c:idx val="10"/>
              <c:layout>
                <c:manualLayout>
                  <c:x val="-4.0108875279480085E-3"/>
                  <c:y val="0"/>
                </c:manualLayout>
              </c:layout>
              <c:tx>
                <c:rich>
                  <a:bodyPr/>
                  <a:lstStyle/>
                  <a:p>
                    <a:fld id="{78263473-3661-854C-BFFD-2766BB534401}" type="VALUE">
                      <a:rPr lang="en-US" b="0" i="0">
                        <a:solidFill>
                          <a:schemeClr val="accent6"/>
                        </a:solidFill>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DA70-E14A-9872-2D32CEB669FD}"/>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'Section 1'!$A$183:$A$193</c:f>
              <c:strCache>
                <c:ptCount val="11"/>
                <c:pt idx="0">
                  <c:v>Other</c:v>
                </c:pt>
                <c:pt idx="1">
                  <c:v>I do not determine</c:v>
                </c:pt>
                <c:pt idx="2">
                  <c:v>Information from staff/philanthropic advisor</c:v>
                </c:pt>
                <c:pt idx="3">
                  <c:v>The population or area that you donated to support</c:v>
                </c:pt>
                <c:pt idx="4">
                  <c:v>Public reporting (annual reports)</c:v>
                </c:pt>
                <c:pt idx="5">
                  <c:v>Peers</c:v>
                </c:pt>
                <c:pt idx="6">
                  <c:v>The media/Internet</c:v>
                </c:pt>
                <c:pt idx="7">
                  <c:v>Nonprofit reports (Charity Navigator, GuideStar)</c:v>
                </c:pt>
                <c:pt idx="8">
                  <c:v>Direct engagement with non-profits (e.g., volunteering)</c:v>
                </c:pt>
                <c:pt idx="9">
                  <c:v>Own perception</c:v>
                </c:pt>
                <c:pt idx="10">
                  <c:v>The organization to which you donated</c:v>
                </c:pt>
              </c:strCache>
            </c:strRef>
          </c:cat>
          <c:val>
            <c:numRef>
              <c:f>'Section 1'!$B$183:$B$193</c:f>
              <c:numCache>
                <c:formatCode>0%</c:formatCode>
                <c:ptCount val="11"/>
                <c:pt idx="0">
                  <c:v>6.3038163070054221E-2</c:v>
                </c:pt>
                <c:pt idx="1">
                  <c:v>6.8459657701711488E-2</c:v>
                </c:pt>
                <c:pt idx="2">
                  <c:v>7.6432443924736915E-2</c:v>
                </c:pt>
                <c:pt idx="3">
                  <c:v>0.13054108642500267</c:v>
                </c:pt>
                <c:pt idx="4">
                  <c:v>0.16019985117465718</c:v>
                </c:pt>
                <c:pt idx="5">
                  <c:v>0.18252365259912831</c:v>
                </c:pt>
                <c:pt idx="6">
                  <c:v>0.21717869671521209</c:v>
                </c:pt>
                <c:pt idx="7">
                  <c:v>0.26033804613585632</c:v>
                </c:pt>
                <c:pt idx="8">
                  <c:v>0.28446901243754652</c:v>
                </c:pt>
                <c:pt idx="9">
                  <c:v>0.59423833315616037</c:v>
                </c:pt>
                <c:pt idx="10">
                  <c:v>0.7581588179015627</c:v>
                </c:pt>
              </c:numCache>
            </c:numRef>
          </c:val>
          <c:extLst>
            <c:ext xmlns:c16="http://schemas.microsoft.com/office/drawing/2014/chart" uri="{C3380CC4-5D6E-409C-BE32-E72D297353CC}">
              <c16:uniqueId val="{0000000B-DA70-E14A-9872-2D32CEB669FD}"/>
            </c:ext>
          </c:extLst>
        </c:ser>
        <c:dLbls>
          <c:dLblPos val="inEnd"/>
          <c:showLegendKey val="0"/>
          <c:showVal val="1"/>
          <c:showCatName val="0"/>
          <c:showSerName val="0"/>
          <c:showPercent val="0"/>
          <c:showBubbleSize val="0"/>
        </c:dLbls>
        <c:gapWidth val="182"/>
        <c:axId val="2076377472"/>
        <c:axId val="2076260848"/>
      </c:barChart>
      <c:catAx>
        <c:axId val="20763774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076260848"/>
        <c:crosses val="autoZero"/>
        <c:auto val="1"/>
        <c:lblAlgn val="ctr"/>
        <c:lblOffset val="100"/>
        <c:noMultiLvlLbl val="0"/>
      </c:catAx>
      <c:valAx>
        <c:axId val="207626084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0763774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Affluent households that give to charity</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6"/>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olid"/>
              </a:ln>
              <a:effectLst/>
            </c:spPr>
            <c:trendlineType val="linear"/>
            <c:dispRSqr val="0"/>
            <c:dispEq val="0"/>
          </c:trendline>
          <c:cat>
            <c:numRef>
              <c:f>Sheet1!$A$2:$A$11</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Sheet1!$B$2:$B$11</c:f>
              <c:numCache>
                <c:formatCode>0%</c:formatCode>
                <c:ptCount val="10"/>
                <c:pt idx="1">
                  <c:v>0.91</c:v>
                </c:pt>
                <c:pt idx="3">
                  <c:v>0.9</c:v>
                </c:pt>
                <c:pt idx="6">
                  <c:v>0.88</c:v>
                </c:pt>
                <c:pt idx="8">
                  <c:v>0.85</c:v>
                </c:pt>
              </c:numCache>
            </c:numRef>
          </c:val>
          <c:smooth val="0"/>
          <c:extLst>
            <c:ext xmlns:c16="http://schemas.microsoft.com/office/drawing/2014/chart" uri="{C3380CC4-5D6E-409C-BE32-E72D297353CC}">
              <c16:uniqueId val="{00000001-C381-D34D-8806-F242914D2419}"/>
            </c:ext>
          </c:extLst>
        </c:ser>
        <c:ser>
          <c:idx val="1"/>
          <c:order val="1"/>
          <c:tx>
            <c:strRef>
              <c:f>Sheet1!$C$1</c:f>
              <c:strCache>
                <c:ptCount val="1"/>
                <c:pt idx="0">
                  <c:v>General households that give to charity</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6"/>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olid"/>
              </a:ln>
              <a:effectLst/>
            </c:spPr>
            <c:trendlineType val="linear"/>
            <c:dispRSqr val="0"/>
            <c:dispEq val="0"/>
          </c:trendline>
          <c:cat>
            <c:numRef>
              <c:f>Sheet1!$A$2:$A$11</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Sheet1!$C$2:$C$11</c:f>
              <c:numCache>
                <c:formatCode>General</c:formatCode>
                <c:ptCount val="10"/>
                <c:pt idx="0" formatCode="0%">
                  <c:v>0.56000000000000005</c:v>
                </c:pt>
                <c:pt idx="2" formatCode="0%">
                  <c:v>0.53</c:v>
                </c:pt>
                <c:pt idx="4" formatCode="0%">
                  <c:v>0.5</c:v>
                </c:pt>
              </c:numCache>
            </c:numRef>
          </c:val>
          <c:smooth val="0"/>
          <c:extLst>
            <c:ext xmlns:c16="http://schemas.microsoft.com/office/drawing/2014/chart" uri="{C3380CC4-5D6E-409C-BE32-E72D297353CC}">
              <c16:uniqueId val="{00000003-C381-D34D-8806-F242914D2419}"/>
            </c:ext>
          </c:extLst>
        </c:ser>
        <c:dLbls>
          <c:dLblPos val="t"/>
          <c:showLegendKey val="0"/>
          <c:showVal val="1"/>
          <c:showCatName val="0"/>
          <c:showSerName val="0"/>
          <c:showPercent val="0"/>
          <c:showBubbleSize val="0"/>
        </c:dLbls>
        <c:marker val="1"/>
        <c:smooth val="0"/>
        <c:axId val="2029216639"/>
        <c:axId val="2030026351"/>
      </c:lineChart>
      <c:catAx>
        <c:axId val="202921663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mn-lt"/>
                <a:ea typeface="+mn-ea"/>
                <a:cs typeface="+mn-cs"/>
              </a:defRPr>
            </a:pPr>
            <a:endParaRPr lang="en-US"/>
          </a:p>
        </c:txPr>
        <c:crossAx val="2030026351"/>
        <c:crosses val="autoZero"/>
        <c:auto val="1"/>
        <c:lblAlgn val="ctr"/>
        <c:lblOffset val="100"/>
        <c:noMultiLvlLbl val="0"/>
      </c:catAx>
      <c:valAx>
        <c:axId val="2030026351"/>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mn-lt"/>
                <a:ea typeface="+mn-ea"/>
                <a:cs typeface="+mn-cs"/>
              </a:defRPr>
            </a:pPr>
            <a:endParaRPr lang="en-US"/>
          </a:p>
        </c:txPr>
        <c:crossAx val="2029216639"/>
        <c:crosses val="autoZero"/>
        <c:crossBetween val="between"/>
      </c:valAx>
      <c:spPr>
        <a:noFill/>
        <a:ln>
          <a:noFill/>
        </a:ln>
        <a:effectLst/>
      </c:spPr>
    </c:plotArea>
    <c:legend>
      <c:legendPos val="b"/>
      <c:legendEntry>
        <c:idx val="2"/>
        <c:delete val="1"/>
      </c:legendEntry>
      <c:legendEntry>
        <c:idx val="3"/>
        <c:delete val="1"/>
      </c:legendEntry>
      <c:layout>
        <c:manualLayout>
          <c:xMode val="edge"/>
          <c:yMode val="edge"/>
          <c:x val="0.21752320890444249"/>
          <c:y val="0.94316972878390204"/>
          <c:w val="0.56392801594245168"/>
          <c:h val="4.6116629780225439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'Section 6'!$G$25</c:f>
              <c:strCache>
                <c:ptCount val="1"/>
                <c:pt idx="0">
                  <c:v>Very important</c:v>
                </c:pt>
              </c:strCache>
            </c:strRef>
          </c:tx>
          <c:spPr>
            <a:solidFill>
              <a:schemeClr val="accent1"/>
            </a:solidFill>
            <a:ln>
              <a:no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'Section 6'!$F$26:$F$30</c:f>
              <c:strCache>
                <c:ptCount val="5"/>
                <c:pt idx="0">
                  <c:v>Honor your request for how your gift is used</c:v>
                </c:pt>
                <c:pt idx="1">
                  <c:v>Honor your request for privacy and/or anonymity</c:v>
                </c:pt>
                <c:pt idx="2">
                  <c:v>Demonstrate sound business and operational practices including full disclosure of financial statements</c:v>
                </c:pt>
                <c:pt idx="3">
                  <c:v>Not distribute your name to others</c:v>
                </c:pt>
                <c:pt idx="4">
                  <c:v>Spend only a reasonable amount of your donation on general administrative and fundraising expenses</c:v>
                </c:pt>
              </c:strCache>
            </c:strRef>
          </c:cat>
          <c:val>
            <c:numRef>
              <c:f>'Section 6'!$G$26:$G$30</c:f>
              <c:numCache>
                <c:formatCode>0.0%</c:formatCode>
                <c:ptCount val="5"/>
                <c:pt idx="0">
                  <c:v>0.42799999999999999</c:v>
                </c:pt>
                <c:pt idx="1">
                  <c:v>0.5403</c:v>
                </c:pt>
                <c:pt idx="2">
                  <c:v>0.57279999999999998</c:v>
                </c:pt>
                <c:pt idx="3">
                  <c:v>0.59060000000000001</c:v>
                </c:pt>
                <c:pt idx="4">
                  <c:v>0.6089</c:v>
                </c:pt>
              </c:numCache>
            </c:numRef>
          </c:val>
          <c:extLst>
            <c:ext xmlns:c16="http://schemas.microsoft.com/office/drawing/2014/chart" uri="{C3380CC4-5D6E-409C-BE32-E72D297353CC}">
              <c16:uniqueId val="{00000000-ABE1-B04F-948E-9694A3115AC8}"/>
            </c:ext>
          </c:extLst>
        </c:ser>
        <c:dLbls>
          <c:showLegendKey val="0"/>
          <c:showVal val="0"/>
          <c:showCatName val="0"/>
          <c:showSerName val="0"/>
          <c:showPercent val="0"/>
          <c:showBubbleSize val="0"/>
        </c:dLbls>
        <c:gapWidth val="182"/>
        <c:axId val="1399724144"/>
        <c:axId val="1399835536"/>
      </c:barChart>
      <c:catAx>
        <c:axId val="13997241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1399835536"/>
        <c:crosses val="autoZero"/>
        <c:auto val="1"/>
        <c:lblAlgn val="ctr"/>
        <c:lblOffset val="100"/>
        <c:noMultiLvlLbl val="0"/>
      </c:catAx>
      <c:valAx>
        <c:axId val="139983553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1399724144"/>
        <c:crosses val="autoZero"/>
        <c:crossBetween val="between"/>
        <c:majorUnit val="0.2"/>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'Section 6'!$J$25</c:f>
              <c:strCache>
                <c:ptCount val="1"/>
                <c:pt idx="0">
                  <c:v>Not at all important</c:v>
                </c:pt>
              </c:strCache>
            </c:strRef>
          </c:tx>
          <c:spPr>
            <a:solidFill>
              <a:schemeClr val="tx2"/>
            </a:solidFill>
            <a:ln>
              <a:no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'Section 6'!$I$26:$I$30</c:f>
              <c:strCache>
                <c:ptCount val="5"/>
                <c:pt idx="0">
                  <c:v> Provide ongoing communications (newsletters/annual reports)</c:v>
                </c:pt>
                <c:pt idx="1">
                  <c:v>Work collaboratively with other organizations and/or coordinate efforts with other nonprofits</c:v>
                </c:pt>
                <c:pt idx="2">
                  <c:v>Acknowledge donations by providing a thank you note</c:v>
                </c:pt>
                <c:pt idx="3">
                  <c:v>Request future donations within your financial limits</c:v>
                </c:pt>
                <c:pt idx="4">
                  <c:v>Offer board membership or other volunteer involvement</c:v>
                </c:pt>
              </c:strCache>
            </c:strRef>
          </c:cat>
          <c:val>
            <c:numRef>
              <c:f>'Section 6'!$J$26:$J$30</c:f>
              <c:numCache>
                <c:formatCode>0.0%</c:formatCode>
                <c:ptCount val="5"/>
                <c:pt idx="0">
                  <c:v>0.40110000000000001</c:v>
                </c:pt>
                <c:pt idx="1">
                  <c:v>0.41710000000000003</c:v>
                </c:pt>
                <c:pt idx="2">
                  <c:v>0.47189999999999999</c:v>
                </c:pt>
                <c:pt idx="3">
                  <c:v>0.56579999999999997</c:v>
                </c:pt>
                <c:pt idx="4">
                  <c:v>0.76659999999999995</c:v>
                </c:pt>
              </c:numCache>
            </c:numRef>
          </c:val>
          <c:extLst>
            <c:ext xmlns:c16="http://schemas.microsoft.com/office/drawing/2014/chart" uri="{C3380CC4-5D6E-409C-BE32-E72D297353CC}">
              <c16:uniqueId val="{00000000-742D-1B4F-AE21-30FD7D99CEE9}"/>
            </c:ext>
          </c:extLst>
        </c:ser>
        <c:dLbls>
          <c:showLegendKey val="0"/>
          <c:showVal val="0"/>
          <c:showCatName val="0"/>
          <c:showSerName val="0"/>
          <c:showPercent val="0"/>
          <c:showBubbleSize val="0"/>
        </c:dLbls>
        <c:gapWidth val="182"/>
        <c:axId val="1879534192"/>
        <c:axId val="454878944"/>
      </c:barChart>
      <c:catAx>
        <c:axId val="18795341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454878944"/>
        <c:crosses val="autoZero"/>
        <c:auto val="1"/>
        <c:lblAlgn val="ctr"/>
        <c:lblOffset val="100"/>
        <c:noMultiLvlLbl val="0"/>
      </c:catAx>
      <c:valAx>
        <c:axId val="4548789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18795341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chemeClr val="bg2"/>
            </a:solidFill>
            <a:ln>
              <a:noFill/>
            </a:ln>
            <a:effectLst/>
          </c:spPr>
          <c:invertIfNegative val="0"/>
          <c:dPt>
            <c:idx val="7"/>
            <c:invertIfNegative val="0"/>
            <c:bubble3D val="0"/>
            <c:spPr>
              <a:solidFill>
                <a:srgbClr val="009CDE"/>
              </a:solidFill>
              <a:ln>
                <a:noFill/>
              </a:ln>
              <a:effectLst/>
            </c:spPr>
            <c:extLst>
              <c:ext xmlns:c16="http://schemas.microsoft.com/office/drawing/2014/chart" uri="{C3380CC4-5D6E-409C-BE32-E72D297353CC}">
                <c16:uniqueId val="{00000004-6031-2747-BE52-6B95BA022A5F}"/>
              </c:ext>
            </c:extLst>
          </c:dPt>
          <c:dPt>
            <c:idx val="8"/>
            <c:invertIfNegative val="0"/>
            <c:bubble3D val="0"/>
            <c:spPr>
              <a:solidFill>
                <a:schemeClr val="accent1"/>
              </a:solidFill>
              <a:ln>
                <a:noFill/>
              </a:ln>
              <a:effectLst/>
            </c:spPr>
            <c:extLst>
              <c:ext xmlns:c16="http://schemas.microsoft.com/office/drawing/2014/chart" uri="{C3380CC4-5D6E-409C-BE32-E72D297353CC}">
                <c16:uniqueId val="{00000003-6031-2747-BE52-6B95BA022A5F}"/>
              </c:ext>
            </c:extLst>
          </c:dPt>
          <c:dLbls>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Real estate</c:v>
                </c:pt>
                <c:pt idx="1">
                  <c:v>Closely held securities</c:v>
                </c:pt>
                <c:pt idx="2">
                  <c:v>Cryptocurrency</c:v>
                </c:pt>
                <c:pt idx="3">
                  <c:v>Other</c:v>
                </c:pt>
                <c:pt idx="4">
                  <c:v>Vehicles (e.g., cars, boats)</c:v>
                </c:pt>
                <c:pt idx="5">
                  <c:v>Art/historical treasures/collectibles/artifacts</c:v>
                </c:pt>
                <c:pt idx="6">
                  <c:v>Publicly traded securities</c:v>
                </c:pt>
                <c:pt idx="7">
                  <c:v>Clothing/food inventory/household items</c:v>
                </c:pt>
                <c:pt idx="8">
                  <c:v>Cash/check/credit card</c:v>
                </c:pt>
              </c:strCache>
            </c:strRef>
          </c:cat>
          <c:val>
            <c:numRef>
              <c:f>Sheet1!$B$2:$B$10</c:f>
              <c:numCache>
                <c:formatCode>0%</c:formatCode>
                <c:ptCount val="9"/>
                <c:pt idx="0">
                  <c:v>0</c:v>
                </c:pt>
                <c:pt idx="1">
                  <c:v>0.01</c:v>
                </c:pt>
                <c:pt idx="2">
                  <c:v>0.01</c:v>
                </c:pt>
                <c:pt idx="3">
                  <c:v>0.02</c:v>
                </c:pt>
                <c:pt idx="4">
                  <c:v>0.02</c:v>
                </c:pt>
                <c:pt idx="5">
                  <c:v>0.02</c:v>
                </c:pt>
                <c:pt idx="6">
                  <c:v>0.04</c:v>
                </c:pt>
                <c:pt idx="7">
                  <c:v>0.46</c:v>
                </c:pt>
                <c:pt idx="8">
                  <c:v>0.96</c:v>
                </c:pt>
              </c:numCache>
            </c:numRef>
          </c:val>
          <c:extLst>
            <c:ext xmlns:c16="http://schemas.microsoft.com/office/drawing/2014/chart" uri="{C3380CC4-5D6E-409C-BE32-E72D297353CC}">
              <c16:uniqueId val="{00000000-6031-2747-BE52-6B95BA022A5F}"/>
            </c:ext>
          </c:extLst>
        </c:ser>
        <c:dLbls>
          <c:dLblPos val="outEnd"/>
          <c:showLegendKey val="0"/>
          <c:showVal val="1"/>
          <c:showCatName val="0"/>
          <c:showSerName val="0"/>
          <c:showPercent val="0"/>
          <c:showBubbleSize val="0"/>
        </c:dLbls>
        <c:gapWidth val="100"/>
        <c:axId val="608364000"/>
        <c:axId val="608600800"/>
      </c:barChart>
      <c:catAx>
        <c:axId val="6083640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608600800"/>
        <c:crossesAt val="0"/>
        <c:auto val="1"/>
        <c:lblAlgn val="ctr"/>
        <c:lblOffset val="100"/>
        <c:noMultiLvlLbl val="0"/>
      </c:catAx>
      <c:valAx>
        <c:axId val="608600800"/>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6083640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spPr>
            <a:ln>
              <a:solidFill>
                <a:schemeClr val="bg1"/>
              </a:solidFill>
            </a:ln>
          </c:spPr>
          <c:dPt>
            <c:idx val="0"/>
            <c:bubble3D val="0"/>
            <c:spPr>
              <a:solidFill>
                <a:srgbClr val="009CDE"/>
              </a:solidFill>
              <a:ln w="9525" cap="flat" cmpd="sng" algn="ctr">
                <a:solidFill>
                  <a:schemeClr val="bg1"/>
                </a:solidFill>
                <a:round/>
              </a:ln>
              <a:effectLst/>
            </c:spPr>
            <c:extLst>
              <c:ext xmlns:c16="http://schemas.microsoft.com/office/drawing/2014/chart" uri="{C3380CC4-5D6E-409C-BE32-E72D297353CC}">
                <c16:uniqueId val="{00000001-51CD-6944-AFED-53A092586571}"/>
              </c:ext>
            </c:extLst>
          </c:dPt>
          <c:dPt>
            <c:idx val="1"/>
            <c:bubble3D val="0"/>
            <c:spPr>
              <a:solidFill>
                <a:schemeClr val="accent2"/>
              </a:solidFill>
              <a:ln w="9525" cap="flat" cmpd="sng" algn="ctr">
                <a:solidFill>
                  <a:schemeClr val="bg1"/>
                </a:solidFill>
                <a:round/>
              </a:ln>
              <a:effectLst/>
            </c:spPr>
            <c:extLst>
              <c:ext xmlns:c16="http://schemas.microsoft.com/office/drawing/2014/chart" uri="{C3380CC4-5D6E-409C-BE32-E72D297353CC}">
                <c16:uniqueId val="{00000003-51CD-6944-AFED-53A092586571}"/>
              </c:ext>
            </c:extLst>
          </c:dPt>
          <c:dPt>
            <c:idx val="2"/>
            <c:bubble3D val="0"/>
            <c:spPr>
              <a:solidFill>
                <a:schemeClr val="accent5"/>
              </a:solidFill>
              <a:ln w="9525" cap="flat" cmpd="sng" algn="ctr">
                <a:solidFill>
                  <a:schemeClr val="bg1"/>
                </a:solidFill>
                <a:round/>
              </a:ln>
              <a:effectLst/>
            </c:spPr>
            <c:extLst>
              <c:ext xmlns:c16="http://schemas.microsoft.com/office/drawing/2014/chart" uri="{C3380CC4-5D6E-409C-BE32-E72D297353CC}">
                <c16:uniqueId val="{00000005-51CD-6944-AFED-53A092586571}"/>
              </c:ext>
            </c:extLst>
          </c:dPt>
          <c:dPt>
            <c:idx val="3"/>
            <c:bubble3D val="0"/>
            <c:spPr>
              <a:solidFill>
                <a:schemeClr val="tx2"/>
              </a:solidFill>
              <a:ln w="9525" cap="flat" cmpd="sng" algn="ctr">
                <a:solidFill>
                  <a:schemeClr val="bg1"/>
                </a:solidFill>
                <a:round/>
              </a:ln>
              <a:effectLst/>
            </c:spPr>
            <c:extLst>
              <c:ext xmlns:c16="http://schemas.microsoft.com/office/drawing/2014/chart" uri="{C3380CC4-5D6E-409C-BE32-E72D297353CC}">
                <c16:uniqueId val="{00000007-51CD-6944-AFED-53A092586571}"/>
              </c:ext>
            </c:extLst>
          </c:dPt>
          <c:dPt>
            <c:idx val="4"/>
            <c:bubble3D val="0"/>
            <c:spPr>
              <a:solidFill>
                <a:schemeClr val="accent1"/>
              </a:solidFill>
              <a:ln w="9525" cap="flat" cmpd="sng" algn="ctr">
                <a:solidFill>
                  <a:schemeClr val="bg1"/>
                </a:solidFill>
                <a:round/>
              </a:ln>
              <a:effectLst/>
            </c:spPr>
            <c:extLst>
              <c:ext xmlns:c16="http://schemas.microsoft.com/office/drawing/2014/chart" uri="{C3380CC4-5D6E-409C-BE32-E72D297353CC}">
                <c16:uniqueId val="{00000009-51CD-6944-AFED-53A092586571}"/>
              </c:ext>
            </c:extLst>
          </c:dPt>
          <c:val>
            <c:numRef>
              <c:f>'Section 5'!$D$27:$D$31</c:f>
              <c:numCache>
                <c:formatCode>0%</c:formatCode>
                <c:ptCount val="5"/>
                <c:pt idx="0">
                  <c:v>2.2459179999999999E-2</c:v>
                </c:pt>
                <c:pt idx="1">
                  <c:v>3.046681E-2</c:v>
                </c:pt>
                <c:pt idx="2">
                  <c:v>3.4941279999999998E-2</c:v>
                </c:pt>
                <c:pt idx="3">
                  <c:v>0.1032265</c:v>
                </c:pt>
                <c:pt idx="4">
                  <c:v>0.80890620000000002</c:v>
                </c:pt>
              </c:numCache>
            </c:numRef>
          </c:val>
          <c:extLst>
            <c:ext xmlns:c16="http://schemas.microsoft.com/office/drawing/2014/chart" uri="{C3380CC4-5D6E-409C-BE32-E72D297353CC}">
              <c16:uniqueId val="{0000000A-51CD-6944-AFED-53A092586571}"/>
            </c:ext>
          </c:extLst>
        </c:ser>
        <c:dLbls>
          <c:showLegendKey val="0"/>
          <c:showVal val="0"/>
          <c:showCatName val="0"/>
          <c:showSerName val="0"/>
          <c:showPercent val="0"/>
          <c:showBubbleSize val="0"/>
          <c:showLeaderLines val="1"/>
        </c:dLbls>
        <c:firstSliceAng val="0"/>
        <c:holeSize val="72"/>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Plan to establish in the next three years</c:v>
                </c:pt>
              </c:strCache>
            </c:strRef>
          </c:tx>
          <c:spPr>
            <a:solidFill>
              <a:srgbClr val="009CD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 charitable LLC</c:v>
                </c:pt>
                <c:pt idx="1">
                  <c:v>Private foundation</c:v>
                </c:pt>
                <c:pt idx="2">
                  <c:v>A giving circle</c:v>
                </c:pt>
                <c:pt idx="3">
                  <c:v>Endowment fund with an organization</c:v>
                </c:pt>
                <c:pt idx="4">
                  <c:v>Donor-advised fund</c:v>
                </c:pt>
                <c:pt idx="5">
                  <c:v>Qualified charitable distrubution from an IRA</c:v>
                </c:pt>
                <c:pt idx="6">
                  <c:v>Planned giving instrument</c:v>
                </c:pt>
                <c:pt idx="7">
                  <c:v>A will with specific charitable provisions</c:v>
                </c:pt>
              </c:strCache>
            </c:strRef>
          </c:cat>
          <c:val>
            <c:numRef>
              <c:f>Sheet1!$B$2:$B$9</c:f>
              <c:numCache>
                <c:formatCode>0%</c:formatCode>
                <c:ptCount val="8"/>
                <c:pt idx="0">
                  <c:v>0.01</c:v>
                </c:pt>
                <c:pt idx="1">
                  <c:v>0.02</c:v>
                </c:pt>
                <c:pt idx="2">
                  <c:v>0.01</c:v>
                </c:pt>
                <c:pt idx="3">
                  <c:v>0.02</c:v>
                </c:pt>
                <c:pt idx="4">
                  <c:v>0.02</c:v>
                </c:pt>
                <c:pt idx="5">
                  <c:v>0.03</c:v>
                </c:pt>
                <c:pt idx="6">
                  <c:v>0.02</c:v>
                </c:pt>
                <c:pt idx="7">
                  <c:v>7.0000000000000007E-2</c:v>
                </c:pt>
              </c:numCache>
            </c:numRef>
          </c:val>
          <c:extLst>
            <c:ext xmlns:c16="http://schemas.microsoft.com/office/drawing/2014/chart" uri="{C3380CC4-5D6E-409C-BE32-E72D297353CC}">
              <c16:uniqueId val="{00000000-6DDA-7C44-9039-2843E3170597}"/>
            </c:ext>
          </c:extLst>
        </c:ser>
        <c:ser>
          <c:idx val="1"/>
          <c:order val="1"/>
          <c:tx>
            <c:strRef>
              <c:f>Sheet1!$C$1</c:f>
              <c:strCache>
                <c:ptCount val="1"/>
                <c:pt idx="0">
                  <c:v>Currently have</c:v>
                </c:pt>
              </c:strCache>
            </c:strRef>
          </c:tx>
          <c:spPr>
            <a:solidFill>
              <a:schemeClr val="accent1"/>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 charitable LLC</c:v>
                </c:pt>
                <c:pt idx="1">
                  <c:v>Private foundation</c:v>
                </c:pt>
                <c:pt idx="2">
                  <c:v>A giving circle</c:v>
                </c:pt>
                <c:pt idx="3">
                  <c:v>Endowment fund with an organization</c:v>
                </c:pt>
                <c:pt idx="4">
                  <c:v>Donor-advised fund</c:v>
                </c:pt>
                <c:pt idx="5">
                  <c:v>Qualified charitable distrubution from an IRA</c:v>
                </c:pt>
                <c:pt idx="6">
                  <c:v>Planned giving instrument</c:v>
                </c:pt>
                <c:pt idx="7">
                  <c:v>A will with specific charitable provisions</c:v>
                </c:pt>
              </c:strCache>
            </c:strRef>
          </c:cat>
          <c:val>
            <c:numRef>
              <c:f>Sheet1!$C$2:$C$9</c:f>
              <c:numCache>
                <c:formatCode>0%</c:formatCode>
                <c:ptCount val="8"/>
                <c:pt idx="0">
                  <c:v>0.02</c:v>
                </c:pt>
                <c:pt idx="1">
                  <c:v>0.03</c:v>
                </c:pt>
                <c:pt idx="2">
                  <c:v>0.03</c:v>
                </c:pt>
                <c:pt idx="3">
                  <c:v>0.04</c:v>
                </c:pt>
                <c:pt idx="4">
                  <c:v>0.05</c:v>
                </c:pt>
                <c:pt idx="5">
                  <c:v>0.06</c:v>
                </c:pt>
                <c:pt idx="6">
                  <c:v>7.0000000000000007E-2</c:v>
                </c:pt>
                <c:pt idx="7">
                  <c:v>0.12</c:v>
                </c:pt>
              </c:numCache>
            </c:numRef>
          </c:val>
          <c:extLst>
            <c:ext xmlns:c16="http://schemas.microsoft.com/office/drawing/2014/chart" uri="{C3380CC4-5D6E-409C-BE32-E72D297353CC}">
              <c16:uniqueId val="{00000001-6DDA-7C44-9039-2843E3170597}"/>
            </c:ext>
          </c:extLst>
        </c:ser>
        <c:dLbls>
          <c:dLblPos val="outEnd"/>
          <c:showLegendKey val="0"/>
          <c:showVal val="1"/>
          <c:showCatName val="0"/>
          <c:showSerName val="0"/>
          <c:showPercent val="0"/>
          <c:showBubbleSize val="0"/>
        </c:dLbls>
        <c:gapWidth val="100"/>
        <c:axId val="2110667375"/>
        <c:axId val="2110669103"/>
      </c:barChart>
      <c:catAx>
        <c:axId val="211066737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110669103"/>
        <c:crosses val="autoZero"/>
        <c:auto val="1"/>
        <c:lblAlgn val="ctr"/>
        <c:lblOffset val="100"/>
        <c:noMultiLvlLbl val="0"/>
      </c:catAx>
      <c:valAx>
        <c:axId val="2110669103"/>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11066737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Have or plan to establish any giving vehicle</c:v>
                </c:pt>
              </c:strCache>
            </c:strRef>
          </c:tx>
          <c:spPr>
            <a:solidFill>
              <a:schemeClr val="accent1"/>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&lt; $1M</c:v>
                </c:pt>
                <c:pt idx="1">
                  <c:v>$1M-$5M</c:v>
                </c:pt>
                <c:pt idx="2">
                  <c:v>$5M-$20M</c:v>
                </c:pt>
              </c:strCache>
            </c:strRef>
          </c:cat>
          <c:val>
            <c:numRef>
              <c:f>Sheet1!$B$2:$B$4</c:f>
              <c:numCache>
                <c:formatCode>0%</c:formatCode>
                <c:ptCount val="3"/>
                <c:pt idx="0">
                  <c:v>0.19</c:v>
                </c:pt>
                <c:pt idx="1">
                  <c:v>0.34</c:v>
                </c:pt>
                <c:pt idx="2">
                  <c:v>0.59</c:v>
                </c:pt>
              </c:numCache>
            </c:numRef>
          </c:val>
          <c:extLst>
            <c:ext xmlns:c16="http://schemas.microsoft.com/office/drawing/2014/chart" uri="{C3380CC4-5D6E-409C-BE32-E72D297353CC}">
              <c16:uniqueId val="{00000000-1587-4344-BE56-1BF2AA74F38E}"/>
            </c:ext>
          </c:extLst>
        </c:ser>
        <c:dLbls>
          <c:showLegendKey val="0"/>
          <c:showVal val="0"/>
          <c:showCatName val="0"/>
          <c:showSerName val="0"/>
          <c:showPercent val="0"/>
          <c:showBubbleSize val="0"/>
        </c:dLbls>
        <c:gapWidth val="219"/>
        <c:overlap val="-27"/>
        <c:axId val="410177392"/>
        <c:axId val="1746143199"/>
      </c:barChart>
      <c:catAx>
        <c:axId val="410177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1746143199"/>
        <c:crosses val="autoZero"/>
        <c:auto val="1"/>
        <c:lblAlgn val="ctr"/>
        <c:lblOffset val="100"/>
        <c:noMultiLvlLbl val="0"/>
      </c:catAx>
      <c:valAx>
        <c:axId val="174614319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4101773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Series 1</c:v>
                </c:pt>
              </c:strCache>
            </c:strRef>
          </c:tx>
          <c:spPr>
            <a:solidFill>
              <a:schemeClr val="accent1"/>
            </a:solidFill>
            <a:ln>
              <a:noFill/>
            </a:ln>
            <a:effectLst/>
          </c:spPr>
          <c:invertIfNegative val="0"/>
          <c:dLbls>
            <c:dLbl>
              <c:idx val="5"/>
              <c:layout>
                <c:manualLayout>
                  <c:x val="5.9088696437056294E-3"/>
                  <c:y val="0"/>
                </c:manualLayout>
              </c:layout>
              <c:tx>
                <c:rich>
                  <a:bodyPr/>
                  <a:lstStyle/>
                  <a:p>
                    <a:fld id="{2FB566E0-324B-3C46-A628-2D0D45016BCC}" type="VALUE">
                      <a:rPr lang="en-US" b="0" i="0">
                        <a:latin typeface="Calibri Light" panose="020F0302020204030204" pitchFamily="34" charset="0"/>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0C9-FA44-B833-999ABF5E0FC9}"/>
                </c:ext>
              </c:extLst>
            </c:dLbl>
            <c:dLbl>
              <c:idx val="8"/>
              <c:layout>
                <c:manualLayout>
                  <c:x val="5.9088696437056294E-3"/>
                  <c:y val="0"/>
                </c:manualLayout>
              </c:layout>
              <c:tx>
                <c:rich>
                  <a:bodyPr/>
                  <a:lstStyle/>
                  <a:p>
                    <a:fld id="{6A75B584-C343-EE48-ACEF-FB51AD49ADB5}" type="VALUE">
                      <a:rPr lang="en-US" b="0" i="0">
                        <a:latin typeface="Calibri Light" panose="020F0302020204030204" pitchFamily="34" charset="0"/>
                      </a:rPr>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40C9-FA44-B833-999ABF5E0FC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Non-LGBTQ+</c:v>
                </c:pt>
                <c:pt idx="1">
                  <c:v>LGBTQ+</c:v>
                </c:pt>
                <c:pt idx="3">
                  <c:v>Caucasian/White</c:v>
                </c:pt>
                <c:pt idx="4">
                  <c:v>Asian America</c:v>
                </c:pt>
                <c:pt idx="5">
                  <c:v>Hispanic/Latino</c:v>
                </c:pt>
                <c:pt idx="6">
                  <c:v>Black/African American</c:v>
                </c:pt>
                <c:pt idx="8">
                  <c:v>Millennial (and younger)</c:v>
                </c:pt>
                <c:pt idx="9">
                  <c:v>Older than Millennial</c:v>
                </c:pt>
                <c:pt idx="11">
                  <c:v>Women</c:v>
                </c:pt>
                <c:pt idx="12">
                  <c:v>Men</c:v>
                </c:pt>
              </c:strCache>
            </c:strRef>
          </c:cat>
          <c:val>
            <c:numRef>
              <c:f>Sheet1!$B$2:$B$14</c:f>
              <c:numCache>
                <c:formatCode>0%</c:formatCode>
                <c:ptCount val="13"/>
                <c:pt idx="0">
                  <c:v>0.04</c:v>
                </c:pt>
                <c:pt idx="1">
                  <c:v>0.05</c:v>
                </c:pt>
                <c:pt idx="3">
                  <c:v>0.04</c:v>
                </c:pt>
                <c:pt idx="4">
                  <c:v>0.03</c:v>
                </c:pt>
                <c:pt idx="5">
                  <c:v>0.01</c:v>
                </c:pt>
                <c:pt idx="6">
                  <c:v>0.09</c:v>
                </c:pt>
                <c:pt idx="8">
                  <c:v>0.02</c:v>
                </c:pt>
                <c:pt idx="9">
                  <c:v>0.04</c:v>
                </c:pt>
                <c:pt idx="11">
                  <c:v>0.04</c:v>
                </c:pt>
                <c:pt idx="12">
                  <c:v>0.04</c:v>
                </c:pt>
              </c:numCache>
            </c:numRef>
          </c:val>
          <c:extLst>
            <c:ext xmlns:c16="http://schemas.microsoft.com/office/drawing/2014/chart" uri="{C3380CC4-5D6E-409C-BE32-E72D297353CC}">
              <c16:uniqueId val="{00000000-40C9-FA44-B833-999ABF5E0FC9}"/>
            </c:ext>
          </c:extLst>
        </c:ser>
        <c:ser>
          <c:idx val="1"/>
          <c:order val="1"/>
          <c:tx>
            <c:strRef>
              <c:f>Sheet1!$C$1</c:f>
              <c:strCache>
                <c:ptCount val="1"/>
                <c:pt idx="0">
                  <c:v>Series 2</c:v>
                </c:pt>
              </c:strCache>
            </c:strRef>
          </c:tx>
          <c:spPr>
            <a:solidFill>
              <a:srgbClr val="009CD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Non-LGBTQ+</c:v>
                </c:pt>
                <c:pt idx="1">
                  <c:v>LGBTQ+</c:v>
                </c:pt>
                <c:pt idx="3">
                  <c:v>Caucasian/White</c:v>
                </c:pt>
                <c:pt idx="4">
                  <c:v>Asian America</c:v>
                </c:pt>
                <c:pt idx="5">
                  <c:v>Hispanic/Latino</c:v>
                </c:pt>
                <c:pt idx="6">
                  <c:v>Black/African American</c:v>
                </c:pt>
                <c:pt idx="8">
                  <c:v>Millennial (and younger)</c:v>
                </c:pt>
                <c:pt idx="9">
                  <c:v>Older than Millennial</c:v>
                </c:pt>
                <c:pt idx="11">
                  <c:v>Women</c:v>
                </c:pt>
                <c:pt idx="12">
                  <c:v>Men</c:v>
                </c:pt>
              </c:strCache>
            </c:strRef>
          </c:cat>
          <c:val>
            <c:numRef>
              <c:f>Sheet1!$C$2:$C$14</c:f>
              <c:numCache>
                <c:formatCode>0%</c:formatCode>
                <c:ptCount val="13"/>
                <c:pt idx="0">
                  <c:v>0.49</c:v>
                </c:pt>
                <c:pt idx="1">
                  <c:v>0.46</c:v>
                </c:pt>
                <c:pt idx="3">
                  <c:v>0.48</c:v>
                </c:pt>
                <c:pt idx="4">
                  <c:v>0.44</c:v>
                </c:pt>
                <c:pt idx="5">
                  <c:v>0.5</c:v>
                </c:pt>
                <c:pt idx="6">
                  <c:v>0.63</c:v>
                </c:pt>
                <c:pt idx="8">
                  <c:v>0.32</c:v>
                </c:pt>
                <c:pt idx="9">
                  <c:v>0.55000000000000004</c:v>
                </c:pt>
                <c:pt idx="11">
                  <c:v>0.51</c:v>
                </c:pt>
                <c:pt idx="12">
                  <c:v>0.48</c:v>
                </c:pt>
              </c:numCache>
            </c:numRef>
          </c:val>
          <c:extLst>
            <c:ext xmlns:c16="http://schemas.microsoft.com/office/drawing/2014/chart" uri="{C3380CC4-5D6E-409C-BE32-E72D297353CC}">
              <c16:uniqueId val="{00000001-40C9-FA44-B833-999ABF5E0FC9}"/>
            </c:ext>
          </c:extLst>
        </c:ser>
        <c:ser>
          <c:idx val="2"/>
          <c:order val="2"/>
          <c:tx>
            <c:strRef>
              <c:f>Sheet1!$D$1</c:f>
              <c:strCache>
                <c:ptCount val="1"/>
                <c:pt idx="0">
                  <c:v>Series 3</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6"/>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Non-LGBTQ+</c:v>
                </c:pt>
                <c:pt idx="1">
                  <c:v>LGBTQ+</c:v>
                </c:pt>
                <c:pt idx="3">
                  <c:v>Caucasian/White</c:v>
                </c:pt>
                <c:pt idx="4">
                  <c:v>Asian America</c:v>
                </c:pt>
                <c:pt idx="5">
                  <c:v>Hispanic/Latino</c:v>
                </c:pt>
                <c:pt idx="6">
                  <c:v>Black/African American</c:v>
                </c:pt>
                <c:pt idx="8">
                  <c:v>Millennial (and younger)</c:v>
                </c:pt>
                <c:pt idx="9">
                  <c:v>Older than Millennial</c:v>
                </c:pt>
                <c:pt idx="11">
                  <c:v>Women</c:v>
                </c:pt>
                <c:pt idx="12">
                  <c:v>Men</c:v>
                </c:pt>
              </c:strCache>
            </c:strRef>
          </c:cat>
          <c:val>
            <c:numRef>
              <c:f>Sheet1!$D$2:$D$14</c:f>
              <c:numCache>
                <c:formatCode>0%</c:formatCode>
                <c:ptCount val="13"/>
                <c:pt idx="0">
                  <c:v>0.47</c:v>
                </c:pt>
                <c:pt idx="1">
                  <c:v>0.49</c:v>
                </c:pt>
                <c:pt idx="3">
                  <c:v>0.48</c:v>
                </c:pt>
                <c:pt idx="4">
                  <c:v>0.52</c:v>
                </c:pt>
                <c:pt idx="5">
                  <c:v>0.49</c:v>
                </c:pt>
                <c:pt idx="6">
                  <c:v>0.28999999999999998</c:v>
                </c:pt>
                <c:pt idx="8">
                  <c:v>0.66</c:v>
                </c:pt>
                <c:pt idx="9">
                  <c:v>0.41</c:v>
                </c:pt>
                <c:pt idx="11">
                  <c:v>0.46</c:v>
                </c:pt>
                <c:pt idx="12">
                  <c:v>0.48</c:v>
                </c:pt>
              </c:numCache>
            </c:numRef>
          </c:val>
          <c:extLst>
            <c:ext xmlns:c16="http://schemas.microsoft.com/office/drawing/2014/chart" uri="{C3380CC4-5D6E-409C-BE32-E72D297353CC}">
              <c16:uniqueId val="{00000002-40C9-FA44-B833-999ABF5E0FC9}"/>
            </c:ext>
          </c:extLst>
        </c:ser>
        <c:dLbls>
          <c:dLblPos val="ctr"/>
          <c:showLegendKey val="0"/>
          <c:showVal val="1"/>
          <c:showCatName val="0"/>
          <c:showSerName val="0"/>
          <c:showPercent val="0"/>
          <c:showBubbleSize val="0"/>
        </c:dLbls>
        <c:gapWidth val="100"/>
        <c:overlap val="100"/>
        <c:axId val="318084496"/>
        <c:axId val="774788991"/>
      </c:barChart>
      <c:catAx>
        <c:axId val="3180844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774788991"/>
        <c:crosses val="autoZero"/>
        <c:auto val="1"/>
        <c:lblAlgn val="ctr"/>
        <c:lblOffset val="100"/>
        <c:noMultiLvlLbl val="0"/>
      </c:catAx>
      <c:valAx>
        <c:axId val="774788991"/>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31808449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yes</c:v>
                </c:pt>
              </c:strCache>
            </c:strRef>
          </c:tx>
          <c:spPr>
            <a:solidFill>
              <a:schemeClr val="accent1"/>
            </a:solidFill>
            <a:ln>
              <a:noFill/>
            </a:ln>
            <a:effectLst/>
          </c:spPr>
          <c:invertIfNegative val="0"/>
          <c:dPt>
            <c:idx val="1"/>
            <c:invertIfNegative val="0"/>
            <c:bubble3D val="0"/>
            <c:spPr>
              <a:solidFill>
                <a:srgbClr val="009CDE"/>
              </a:solidFill>
              <a:ln>
                <a:noFill/>
              </a:ln>
              <a:effectLst/>
            </c:spPr>
            <c:extLst>
              <c:ext xmlns:c16="http://schemas.microsoft.com/office/drawing/2014/chart" uri="{C3380CC4-5D6E-409C-BE32-E72D297353CC}">
                <c16:uniqueId val="{00000003-88E7-5D4C-8547-30B46292A67C}"/>
              </c:ext>
            </c:extLst>
          </c:dPt>
          <c:dPt>
            <c:idx val="2"/>
            <c:invertIfNegative val="0"/>
            <c:bubble3D val="0"/>
            <c:spPr>
              <a:solidFill>
                <a:srgbClr val="E41836"/>
              </a:solidFill>
              <a:ln>
                <a:noFill/>
              </a:ln>
              <a:effectLst/>
            </c:spPr>
            <c:extLst>
              <c:ext xmlns:c16="http://schemas.microsoft.com/office/drawing/2014/chart" uri="{C3380CC4-5D6E-409C-BE32-E72D297353CC}">
                <c16:uniqueId val="{00000004-88E7-5D4C-8547-30B46292A67C}"/>
              </c:ext>
            </c:extLst>
          </c:dPt>
          <c:dLbls>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2017</c:v>
                </c:pt>
                <c:pt idx="1">
                  <c:v>2020</c:v>
                </c:pt>
                <c:pt idx="2">
                  <c:v>2022</c:v>
                </c:pt>
              </c:numCache>
            </c:numRef>
          </c:cat>
          <c:val>
            <c:numRef>
              <c:f>Sheet1!$B$2:$B$4</c:f>
              <c:numCache>
                <c:formatCode>0%</c:formatCode>
                <c:ptCount val="3"/>
                <c:pt idx="0">
                  <c:v>7.0000000000000007E-2</c:v>
                </c:pt>
                <c:pt idx="1">
                  <c:v>0.13</c:v>
                </c:pt>
                <c:pt idx="2">
                  <c:v>0.09</c:v>
                </c:pt>
              </c:numCache>
            </c:numRef>
          </c:val>
          <c:extLst>
            <c:ext xmlns:c16="http://schemas.microsoft.com/office/drawing/2014/chart" uri="{C3380CC4-5D6E-409C-BE32-E72D297353CC}">
              <c16:uniqueId val="{00000000-88E7-5D4C-8547-30B46292A67C}"/>
            </c:ext>
          </c:extLst>
        </c:ser>
        <c:dLbls>
          <c:showLegendKey val="0"/>
          <c:showVal val="0"/>
          <c:showCatName val="0"/>
          <c:showSerName val="0"/>
          <c:showPercent val="0"/>
          <c:showBubbleSize val="0"/>
        </c:dLbls>
        <c:gapWidth val="220"/>
        <c:overlap val="-27"/>
        <c:axId val="469615216"/>
        <c:axId val="276296751"/>
      </c:barChart>
      <c:catAx>
        <c:axId val="469615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76296751"/>
        <c:crosses val="autoZero"/>
        <c:auto val="1"/>
        <c:lblAlgn val="ctr"/>
        <c:lblOffset val="100"/>
        <c:noMultiLvlLbl val="0"/>
      </c:catAx>
      <c:valAx>
        <c:axId val="27629675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4696152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spPr>
            <a:ln>
              <a:solidFill>
                <a:schemeClr val="bg1"/>
              </a:solidFill>
            </a:ln>
          </c:spPr>
          <c:dPt>
            <c:idx val="0"/>
            <c:bubble3D val="0"/>
            <c:spPr>
              <a:solidFill>
                <a:srgbClr val="012169"/>
              </a:solidFill>
              <a:ln w="9525" cap="flat" cmpd="sng" algn="ctr">
                <a:solidFill>
                  <a:schemeClr val="bg1"/>
                </a:solidFill>
                <a:round/>
              </a:ln>
              <a:effectLst/>
            </c:spPr>
            <c:extLst>
              <c:ext xmlns:c16="http://schemas.microsoft.com/office/drawing/2014/chart" uri="{C3380CC4-5D6E-409C-BE32-E72D297353CC}">
                <c16:uniqueId val="{00000001-9200-6144-BC96-B63CC6610201}"/>
              </c:ext>
            </c:extLst>
          </c:dPt>
          <c:dPt>
            <c:idx val="1"/>
            <c:bubble3D val="0"/>
            <c:spPr>
              <a:solidFill>
                <a:srgbClr val="009CDE"/>
              </a:solidFill>
              <a:ln w="9525" cap="flat" cmpd="sng" algn="ctr">
                <a:solidFill>
                  <a:schemeClr val="bg1"/>
                </a:solidFill>
                <a:round/>
              </a:ln>
              <a:effectLst/>
            </c:spPr>
            <c:extLst>
              <c:ext xmlns:c16="http://schemas.microsoft.com/office/drawing/2014/chart" uri="{C3380CC4-5D6E-409C-BE32-E72D297353CC}">
                <c16:uniqueId val="{00000003-9200-6144-BC96-B63CC6610201}"/>
              </c:ext>
            </c:extLst>
          </c:dPt>
          <c:dPt>
            <c:idx val="2"/>
            <c:bubble3D val="0"/>
            <c:spPr>
              <a:solidFill>
                <a:schemeClr val="accent2"/>
              </a:solidFill>
              <a:ln w="9525" cap="flat" cmpd="sng" algn="ctr">
                <a:solidFill>
                  <a:schemeClr val="bg1"/>
                </a:solidFill>
                <a:round/>
              </a:ln>
              <a:effectLst/>
            </c:spPr>
            <c:extLst>
              <c:ext xmlns:c16="http://schemas.microsoft.com/office/drawing/2014/chart" uri="{C3380CC4-5D6E-409C-BE32-E72D297353CC}">
                <c16:uniqueId val="{00000005-9200-6144-BC96-B63CC6610201}"/>
              </c:ext>
            </c:extLst>
          </c:dPt>
          <c:dLbls>
            <c:delete val="1"/>
          </c:dLbls>
          <c:val>
            <c:numRef>
              <c:f>'Section 1'!$C$106:$C$108</c:f>
              <c:numCache>
                <c:formatCode>0%</c:formatCode>
                <c:ptCount val="3"/>
                <c:pt idx="0">
                  <c:v>0.74596412556053815</c:v>
                </c:pt>
                <c:pt idx="1">
                  <c:v>0.20269058295964124</c:v>
                </c:pt>
                <c:pt idx="2">
                  <c:v>5.1345291479820629E-2</c:v>
                </c:pt>
              </c:numCache>
            </c:numRef>
          </c:val>
          <c:extLst>
            <c:ext xmlns:c16="http://schemas.microsoft.com/office/drawing/2014/chart" uri="{C3380CC4-5D6E-409C-BE32-E72D297353CC}">
              <c16:uniqueId val="{00000006-9200-6144-BC96-B63CC6610201}"/>
            </c:ext>
          </c:extLst>
        </c:ser>
        <c:dLbls>
          <c:showLegendKey val="0"/>
          <c:showVal val="1"/>
          <c:showCatName val="0"/>
          <c:showSerName val="0"/>
          <c:showPercent val="0"/>
          <c:showBubbleSize val="0"/>
          <c:showLeaderLines val="1"/>
        </c:dLbls>
        <c:firstSliceAng val="0"/>
        <c:holeSize val="72"/>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84E-184E-BFD6-4C8D1BA42414}"/>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484E-184E-BFD6-4C8D1BA42414}"/>
              </c:ext>
            </c:extLst>
          </c:dPt>
          <c:dPt>
            <c:idx val="2"/>
            <c:bubble3D val="0"/>
            <c:spPr>
              <a:solidFill>
                <a:srgbClr val="009CDE"/>
              </a:solidFill>
              <a:ln w="19050">
                <a:solidFill>
                  <a:schemeClr val="lt1"/>
                </a:solidFill>
              </a:ln>
              <a:effectLst/>
            </c:spPr>
            <c:extLst>
              <c:ext xmlns:c16="http://schemas.microsoft.com/office/drawing/2014/chart" uri="{C3380CC4-5D6E-409C-BE32-E72D297353CC}">
                <c16:uniqueId val="{00000005-484E-184E-BFD6-4C8D1BA42414}"/>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7-484E-184E-BFD6-4C8D1BA42414}"/>
              </c:ext>
            </c:extLst>
          </c:dPt>
          <c:cat>
            <c:strRef>
              <c:f>'Section 1'!$A$111:$A$114</c:f>
              <c:strCache>
                <c:ptCount val="4"/>
                <c:pt idx="0">
                  <c:v>Q1_15a: Do you align your purchasing decisions with your values (i.e., buy from companies that prioritize positive social impact)?</c:v>
                </c:pt>
                <c:pt idx="1">
                  <c:v>Always</c:v>
                </c:pt>
                <c:pt idx="2">
                  <c:v>Sometimes</c:v>
                </c:pt>
                <c:pt idx="3">
                  <c:v>Never</c:v>
                </c:pt>
              </c:strCache>
            </c:strRef>
          </c:cat>
          <c:val>
            <c:numRef>
              <c:f>'Section 1'!$B$111:$B$114</c:f>
              <c:numCache>
                <c:formatCode>0.0%</c:formatCode>
                <c:ptCount val="4"/>
                <c:pt idx="1">
                  <c:v>0.1003</c:v>
                </c:pt>
                <c:pt idx="2">
                  <c:v>0.69430000000000003</c:v>
                </c:pt>
                <c:pt idx="3">
                  <c:v>0.2054</c:v>
                </c:pt>
              </c:numCache>
            </c:numRef>
          </c:val>
          <c:extLst>
            <c:ext xmlns:c16="http://schemas.microsoft.com/office/drawing/2014/chart" uri="{C3380CC4-5D6E-409C-BE32-E72D297353CC}">
              <c16:uniqueId val="{00000008-484E-184E-BFD6-4C8D1BA42414}"/>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12069"/>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0FEF-FF4E-A715-901B908DEA9E}"/>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0-0FEF-FF4E-A715-901B908DEA9E}"/>
              </c:ext>
            </c:extLst>
          </c:dPt>
          <c:dPt>
            <c:idx val="3"/>
            <c:invertIfNegative val="0"/>
            <c:bubble3D val="0"/>
            <c:spPr>
              <a:solidFill>
                <a:srgbClr val="009CDE"/>
              </a:solidFill>
              <a:ln>
                <a:noFill/>
              </a:ln>
              <a:effectLst/>
            </c:spPr>
            <c:extLst>
              <c:ext xmlns:c16="http://schemas.microsoft.com/office/drawing/2014/chart" uri="{C3380CC4-5D6E-409C-BE32-E72D297353CC}">
                <c16:uniqueId val="{00000003-0FEF-FF4E-A715-901B908DEA9E}"/>
              </c:ext>
            </c:extLst>
          </c:dPt>
          <c:dPt>
            <c:idx val="4"/>
            <c:invertIfNegative val="0"/>
            <c:bubble3D val="0"/>
            <c:spPr>
              <a:solidFill>
                <a:srgbClr val="009CDE"/>
              </a:solidFill>
              <a:ln>
                <a:noFill/>
              </a:ln>
              <a:effectLst/>
            </c:spPr>
            <c:extLst>
              <c:ext xmlns:c16="http://schemas.microsoft.com/office/drawing/2014/chart" uri="{C3380CC4-5D6E-409C-BE32-E72D297353CC}">
                <c16:uniqueId val="{00000002-0FEF-FF4E-A715-901B908DEA9E}"/>
              </c:ext>
            </c:extLst>
          </c:dPt>
          <c:dLbls>
            <c:spPr>
              <a:noFill/>
              <a:ln>
                <a:noFill/>
              </a:ln>
              <a:effectLst/>
            </c:spPr>
            <c:txPr>
              <a:bodyPr rot="0" spcFirstLastPara="1" vertOverflow="ellipsis" vert="horz" wrap="square" anchor="ctr" anchorCtr="1"/>
              <a:lstStyle/>
              <a:p>
                <a:pPr>
                  <a:defRPr sz="11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Crosstabs!$W$5:$W$14</c:f>
              <c:strCache>
                <c:ptCount val="10"/>
                <c:pt idx="0">
                  <c:v>Non-LGBTQ+</c:v>
                </c:pt>
                <c:pt idx="1">
                  <c:v>LGBTQ+</c:v>
                </c:pt>
                <c:pt idx="3">
                  <c:v>Millennial (and younger)</c:v>
                </c:pt>
                <c:pt idx="4">
                  <c:v>Older than Millennial</c:v>
                </c:pt>
                <c:pt idx="6">
                  <c:v>Caucasian/White</c:v>
                </c:pt>
                <c:pt idx="7">
                  <c:v>Asian American</c:v>
                </c:pt>
                <c:pt idx="8">
                  <c:v>Hispanic/Latino</c:v>
                </c:pt>
                <c:pt idx="9">
                  <c:v>Black/African American</c:v>
                </c:pt>
              </c:strCache>
            </c:strRef>
          </c:cat>
          <c:val>
            <c:numRef>
              <c:f>Crosstabs!$X$5:$X$14</c:f>
              <c:numCache>
                <c:formatCode>0%</c:formatCode>
                <c:ptCount val="10"/>
                <c:pt idx="0">
                  <c:v>0.85570000000000002</c:v>
                </c:pt>
                <c:pt idx="1">
                  <c:v>0.79490000000000005</c:v>
                </c:pt>
                <c:pt idx="3">
                  <c:v>0.79039999999999999</c:v>
                </c:pt>
                <c:pt idx="4">
                  <c:v>0.87190000000000001</c:v>
                </c:pt>
                <c:pt idx="6">
                  <c:v>0.86990000000000001</c:v>
                </c:pt>
                <c:pt idx="7">
                  <c:v>0.78869999999999996</c:v>
                </c:pt>
                <c:pt idx="8">
                  <c:v>0.78420000000000001</c:v>
                </c:pt>
                <c:pt idx="9">
                  <c:v>0.81699999999999995</c:v>
                </c:pt>
              </c:numCache>
            </c:numRef>
          </c:val>
          <c:extLst>
            <c:ext xmlns:c16="http://schemas.microsoft.com/office/drawing/2014/chart" uri="{C3380CC4-5D6E-409C-BE32-E72D297353CC}">
              <c16:uniqueId val="{00000000-92A2-884F-8922-48158BC2E92E}"/>
            </c:ext>
          </c:extLst>
        </c:ser>
        <c:dLbls>
          <c:dLblPos val="outEnd"/>
          <c:showLegendKey val="0"/>
          <c:showVal val="1"/>
          <c:showCatName val="0"/>
          <c:showSerName val="0"/>
          <c:showPercent val="0"/>
          <c:showBubbleSize val="0"/>
        </c:dLbls>
        <c:gapWidth val="182"/>
        <c:axId val="2056402527"/>
        <c:axId val="2056404255"/>
      </c:barChart>
      <c:catAx>
        <c:axId val="205640252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056404255"/>
        <c:crosses val="autoZero"/>
        <c:auto val="1"/>
        <c:lblAlgn val="ctr"/>
        <c:lblOffset val="100"/>
        <c:noMultiLvlLbl val="0"/>
      </c:catAx>
      <c:valAx>
        <c:axId val="2056404255"/>
        <c:scaling>
          <c:orientation val="minMax"/>
          <c:min val="0"/>
        </c:scaling>
        <c:delete val="1"/>
        <c:axPos val="b"/>
        <c:numFmt formatCode="0%" sourceLinked="1"/>
        <c:majorTickMark val="none"/>
        <c:minorTickMark val="none"/>
        <c:tickLblPos val="nextTo"/>
        <c:crossAx val="2056402527"/>
        <c:crosses val="autoZero"/>
        <c:crossBetween val="between"/>
      </c:valAx>
      <c:spPr>
        <a:noFill/>
        <a:ln>
          <a:noFill/>
        </a:ln>
        <a:effectLst/>
      </c:spPr>
    </c:plotArea>
    <c:plotVisOnly val="1"/>
    <c:dispBlanksAs val="gap"/>
    <c:showDLblsOverMax val="0"/>
  </c:chart>
  <c:spPr>
    <a:noFill/>
    <a:ln>
      <a:noFill/>
    </a:ln>
    <a:effectLst/>
  </c:spPr>
  <c:txPr>
    <a:bodyPr/>
    <a:lstStyle/>
    <a:p>
      <a:pPr>
        <a:defRPr sz="1050"/>
      </a:pPr>
      <a:endParaRPr lang="en-US"/>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698-644F-8C81-0FF76FAFEE42}"/>
              </c:ext>
            </c:extLst>
          </c:dPt>
          <c:dPt>
            <c:idx val="1"/>
            <c:bubble3D val="0"/>
            <c:spPr>
              <a:solidFill>
                <a:srgbClr val="009CDE"/>
              </a:solidFill>
              <a:ln w="19050">
                <a:solidFill>
                  <a:schemeClr val="lt1"/>
                </a:solidFill>
              </a:ln>
              <a:effectLst/>
            </c:spPr>
            <c:extLst>
              <c:ext xmlns:c16="http://schemas.microsoft.com/office/drawing/2014/chart" uri="{C3380CC4-5D6E-409C-BE32-E72D297353CC}">
                <c16:uniqueId val="{00000003-B698-644F-8C81-0FF76FAFEE42}"/>
              </c:ext>
            </c:extLst>
          </c:dPt>
          <c:dPt>
            <c:idx val="2"/>
            <c:bubble3D val="0"/>
            <c:spPr>
              <a:solidFill>
                <a:schemeClr val="accent2"/>
              </a:solidFill>
              <a:ln w="19050">
                <a:solidFill>
                  <a:schemeClr val="lt1"/>
                </a:solidFill>
              </a:ln>
              <a:effectLst/>
            </c:spPr>
            <c:extLst>
              <c:ext xmlns:c16="http://schemas.microsoft.com/office/drawing/2014/chart" uri="{C3380CC4-5D6E-409C-BE32-E72D297353CC}">
                <c16:uniqueId val="{00000005-B698-644F-8C81-0FF76FAFEE42}"/>
              </c:ext>
            </c:extLst>
          </c:dPt>
          <c:dPt>
            <c:idx val="3"/>
            <c:bubble3D val="0"/>
            <c:spPr>
              <a:solidFill>
                <a:schemeClr val="accent5"/>
              </a:solidFill>
              <a:ln w="19050">
                <a:solidFill>
                  <a:schemeClr val="lt1"/>
                </a:solidFill>
              </a:ln>
              <a:effectLst/>
            </c:spPr>
            <c:extLst>
              <c:ext xmlns:c16="http://schemas.microsoft.com/office/drawing/2014/chart" uri="{C3380CC4-5D6E-409C-BE32-E72D297353CC}">
                <c16:uniqueId val="{00000007-B698-644F-8C81-0FF76FAFEE42}"/>
              </c:ext>
            </c:extLst>
          </c:dPt>
          <c:cat>
            <c:strRef>
              <c:f>Sheet1!$A$2:$A$4</c:f>
              <c:strCache>
                <c:ptCount val="3"/>
                <c:pt idx="0">
                  <c:v>1st segment</c:v>
                </c:pt>
                <c:pt idx="1">
                  <c:v>3rd segment</c:v>
                </c:pt>
                <c:pt idx="2">
                  <c:v>4th segment</c:v>
                </c:pt>
              </c:strCache>
            </c:strRef>
          </c:cat>
          <c:val>
            <c:numRef>
              <c:f>Sheet1!$B$2:$B$4</c:f>
              <c:numCache>
                <c:formatCode>General</c:formatCode>
                <c:ptCount val="3"/>
                <c:pt idx="0">
                  <c:v>73.3</c:v>
                </c:pt>
                <c:pt idx="1">
                  <c:v>22.3</c:v>
                </c:pt>
                <c:pt idx="2">
                  <c:v>3.5</c:v>
                </c:pt>
              </c:numCache>
            </c:numRef>
          </c:val>
          <c:extLst>
            <c:ext xmlns:c16="http://schemas.microsoft.com/office/drawing/2014/chart" uri="{C3380CC4-5D6E-409C-BE32-E72D297353CC}">
              <c16:uniqueId val="{00000008-B698-644F-8C81-0FF76FAFEE42}"/>
            </c:ext>
          </c:extLst>
        </c:ser>
        <c:dLbls>
          <c:showLegendKey val="0"/>
          <c:showVal val="0"/>
          <c:showCatName val="0"/>
          <c:showSerName val="0"/>
          <c:showPercent val="0"/>
          <c:showBubbleSize val="0"/>
          <c:showLeaderLines val="1"/>
        </c:dLbls>
        <c:firstSliceAng val="0"/>
        <c:holeSize val="72"/>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spPr>
            <a:ln>
              <a:solidFill>
                <a:schemeClr val="bg1"/>
              </a:solidFill>
            </a:ln>
          </c:spPr>
          <c:dPt>
            <c:idx val="0"/>
            <c:bubble3D val="0"/>
            <c:spPr>
              <a:solidFill>
                <a:srgbClr val="012169"/>
              </a:solidFill>
              <a:ln w="9525" cap="flat" cmpd="sng" algn="ctr">
                <a:solidFill>
                  <a:schemeClr val="bg1"/>
                </a:solidFill>
                <a:round/>
              </a:ln>
              <a:effectLst/>
            </c:spPr>
            <c:extLst>
              <c:ext xmlns:c16="http://schemas.microsoft.com/office/drawing/2014/chart" uri="{C3380CC4-5D6E-409C-BE32-E72D297353CC}">
                <c16:uniqueId val="{00000001-EBEF-6B49-BB25-4604C2AE0AC2}"/>
              </c:ext>
            </c:extLst>
          </c:dPt>
          <c:dPt>
            <c:idx val="1"/>
            <c:bubble3D val="0"/>
            <c:spPr>
              <a:solidFill>
                <a:schemeClr val="tx2"/>
              </a:solidFill>
              <a:ln w="9525" cap="flat" cmpd="sng" algn="ctr">
                <a:solidFill>
                  <a:schemeClr val="bg1"/>
                </a:solidFill>
                <a:round/>
              </a:ln>
              <a:effectLst/>
            </c:spPr>
            <c:extLst>
              <c:ext xmlns:c16="http://schemas.microsoft.com/office/drawing/2014/chart" uri="{C3380CC4-5D6E-409C-BE32-E72D297353CC}">
                <c16:uniqueId val="{00000003-EBEF-6B49-BB25-4604C2AE0AC2}"/>
              </c:ext>
            </c:extLst>
          </c:dPt>
          <c:dLbls>
            <c:delete val="1"/>
          </c:dLbls>
          <c:val>
            <c:numRef>
              <c:f>'Section 12'!$B$1:$B$2</c:f>
              <c:numCache>
                <c:formatCode>0%</c:formatCode>
                <c:ptCount val="2"/>
                <c:pt idx="0">
                  <c:v>0.21429999999999999</c:v>
                </c:pt>
                <c:pt idx="1">
                  <c:v>0.78570000000000007</c:v>
                </c:pt>
              </c:numCache>
            </c:numRef>
          </c:val>
          <c:extLst>
            <c:ext xmlns:c16="http://schemas.microsoft.com/office/drawing/2014/chart" uri="{C3380CC4-5D6E-409C-BE32-E72D297353CC}">
              <c16:uniqueId val="{00000004-EBEF-6B49-BB25-4604C2AE0AC2}"/>
            </c:ext>
          </c:extLst>
        </c:ser>
        <c:dLbls>
          <c:showLegendKey val="0"/>
          <c:showVal val="1"/>
          <c:showCatName val="0"/>
          <c:showSerName val="0"/>
          <c:showPercent val="0"/>
          <c:showBubbleSize val="0"/>
          <c:showLeaderLines val="1"/>
        </c:dLbls>
        <c:firstSliceAng val="0"/>
        <c:holeSize val="72"/>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spPr>
            <a:ln>
              <a:solidFill>
                <a:schemeClr val="bg1"/>
              </a:solidFill>
            </a:ln>
          </c:spPr>
          <c:dPt>
            <c:idx val="0"/>
            <c:bubble3D val="0"/>
            <c:spPr>
              <a:gradFill rotWithShape="1">
                <a:gsLst>
                  <a:gs pos="0">
                    <a:schemeClr val="accent1">
                      <a:tint val="100000"/>
                      <a:shade val="50000"/>
                      <a:satMod val="125000"/>
                    </a:schemeClr>
                  </a:gs>
                  <a:gs pos="50000">
                    <a:schemeClr val="accent1">
                      <a:tint val="100000"/>
                      <a:shade val="75000"/>
                      <a:satMod val="125000"/>
                    </a:schemeClr>
                  </a:gs>
                  <a:gs pos="100000">
                    <a:schemeClr val="accent1">
                      <a:tint val="100000"/>
                      <a:shade val="98000"/>
                      <a:satMod val="115000"/>
                    </a:schemeClr>
                  </a:gs>
                </a:gsLst>
                <a:lin ang="16200000" scaled="1"/>
              </a:gradFill>
              <a:ln w="9525" cap="flat" cmpd="sng" algn="ctr">
                <a:solidFill>
                  <a:schemeClr val="bg1"/>
                </a:solidFill>
                <a:round/>
              </a:ln>
              <a:effectLst/>
            </c:spPr>
            <c:extLst>
              <c:ext xmlns:c16="http://schemas.microsoft.com/office/drawing/2014/chart" uri="{C3380CC4-5D6E-409C-BE32-E72D297353CC}">
                <c16:uniqueId val="{00000001-E882-2A44-82E5-B402EBC7C640}"/>
              </c:ext>
            </c:extLst>
          </c:dPt>
          <c:dPt>
            <c:idx val="1"/>
            <c:bubble3D val="0"/>
            <c:spPr>
              <a:solidFill>
                <a:srgbClr val="009CDE"/>
              </a:solidFill>
              <a:ln w="9525" cap="flat" cmpd="sng" algn="ctr">
                <a:solidFill>
                  <a:schemeClr val="bg1"/>
                </a:solidFill>
                <a:round/>
              </a:ln>
              <a:effectLst/>
            </c:spPr>
            <c:extLst>
              <c:ext xmlns:c16="http://schemas.microsoft.com/office/drawing/2014/chart" uri="{C3380CC4-5D6E-409C-BE32-E72D297353CC}">
                <c16:uniqueId val="{00000003-E882-2A44-82E5-B402EBC7C640}"/>
              </c:ext>
            </c:extLst>
          </c:dPt>
          <c:dPt>
            <c:idx val="2"/>
            <c:bubble3D val="0"/>
            <c:spPr>
              <a:solidFill>
                <a:schemeClr val="accent2"/>
              </a:solidFill>
              <a:ln w="9525" cap="flat" cmpd="sng" algn="ctr">
                <a:solidFill>
                  <a:schemeClr val="bg1"/>
                </a:solidFill>
                <a:round/>
              </a:ln>
              <a:effectLst/>
            </c:spPr>
            <c:extLst>
              <c:ext xmlns:c16="http://schemas.microsoft.com/office/drawing/2014/chart" uri="{C3380CC4-5D6E-409C-BE32-E72D297353CC}">
                <c16:uniqueId val="{00000005-E882-2A44-82E5-B402EBC7C640}"/>
              </c:ext>
            </c:extLst>
          </c:dPt>
          <c:dPt>
            <c:idx val="3"/>
            <c:bubble3D val="0"/>
            <c:spPr>
              <a:solidFill>
                <a:schemeClr val="accent5"/>
              </a:solidFill>
              <a:ln w="9525" cap="flat" cmpd="sng" algn="ctr">
                <a:solidFill>
                  <a:schemeClr val="bg1"/>
                </a:solidFill>
                <a:round/>
              </a:ln>
              <a:effectLst/>
            </c:spPr>
            <c:extLst>
              <c:ext xmlns:c16="http://schemas.microsoft.com/office/drawing/2014/chart" uri="{C3380CC4-5D6E-409C-BE32-E72D297353CC}">
                <c16:uniqueId val="{00000007-E882-2A44-82E5-B402EBC7C640}"/>
              </c:ext>
            </c:extLst>
          </c:dPt>
          <c:dLbls>
            <c:delete val="1"/>
          </c:dLbls>
          <c:val>
            <c:numRef>
              <c:f>'Section 8'!$D$10:$D$13</c:f>
              <c:numCache>
                <c:formatCode>0%</c:formatCode>
                <c:ptCount val="4"/>
                <c:pt idx="0">
                  <c:v>3.7623539999999997E-2</c:v>
                </c:pt>
                <c:pt idx="1">
                  <c:v>8.3759990000000006E-2</c:v>
                </c:pt>
                <c:pt idx="2">
                  <c:v>0.1214208</c:v>
                </c:pt>
                <c:pt idx="3">
                  <c:v>0.75719559999999997</c:v>
                </c:pt>
              </c:numCache>
            </c:numRef>
          </c:val>
          <c:extLst>
            <c:ext xmlns:c16="http://schemas.microsoft.com/office/drawing/2014/chart" uri="{C3380CC4-5D6E-409C-BE32-E72D297353CC}">
              <c16:uniqueId val="{00000008-E882-2A44-82E5-B402EBC7C640}"/>
            </c:ext>
          </c:extLst>
        </c:ser>
        <c:dLbls>
          <c:showLegendKey val="0"/>
          <c:showVal val="1"/>
          <c:showCatName val="0"/>
          <c:showSerName val="0"/>
          <c:showPercent val="0"/>
          <c:showBubbleSize val="0"/>
          <c:showLeaderLines val="1"/>
        </c:dLbls>
        <c:firstSliceAng val="0"/>
        <c:holeSize val="72"/>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12069"/>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3-9CD5-4F4E-9450-6A8138E5F2E6}"/>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2-9CD5-4F4E-9450-6A8138E5F2E6}"/>
              </c:ext>
            </c:extLst>
          </c:dPt>
          <c:dPt>
            <c:idx val="3"/>
            <c:invertIfNegative val="0"/>
            <c:bubble3D val="0"/>
            <c:spPr>
              <a:solidFill>
                <a:srgbClr val="009CDE"/>
              </a:solidFill>
              <a:ln>
                <a:noFill/>
              </a:ln>
              <a:effectLst/>
            </c:spPr>
            <c:extLst>
              <c:ext xmlns:c16="http://schemas.microsoft.com/office/drawing/2014/chart" uri="{C3380CC4-5D6E-409C-BE32-E72D297353CC}">
                <c16:uniqueId val="{00000001-9CD5-4F4E-9450-6A8138E5F2E6}"/>
              </c:ext>
            </c:extLst>
          </c:dPt>
          <c:dPt>
            <c:idx val="4"/>
            <c:invertIfNegative val="0"/>
            <c:bubble3D val="0"/>
            <c:spPr>
              <a:solidFill>
                <a:srgbClr val="009CDE"/>
              </a:solidFill>
              <a:ln>
                <a:noFill/>
              </a:ln>
              <a:effectLst/>
            </c:spPr>
            <c:extLst>
              <c:ext xmlns:c16="http://schemas.microsoft.com/office/drawing/2014/chart" uri="{C3380CC4-5D6E-409C-BE32-E72D297353CC}">
                <c16:uniqueId val="{00000000-9CD5-4F4E-9450-6A8138E5F2E6}"/>
              </c:ext>
            </c:extLst>
          </c:dPt>
          <c:dLbls>
            <c:spPr>
              <a:noFill/>
              <a:ln>
                <a:noFill/>
              </a:ln>
              <a:effectLst/>
            </c:spPr>
            <c:txPr>
              <a:bodyPr rot="0" spcFirstLastPara="1" vertOverflow="ellipsis" vert="horz" wrap="square" anchor="ctr" anchorCtr="1"/>
              <a:lstStyle/>
              <a:p>
                <a:pPr>
                  <a:defRPr sz="11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Crosstabs!$AB$5:$AB$14</c:f>
              <c:strCache>
                <c:ptCount val="10"/>
                <c:pt idx="0">
                  <c:v>Non-LGBTQ+</c:v>
                </c:pt>
                <c:pt idx="1">
                  <c:v>LGBTQ+</c:v>
                </c:pt>
                <c:pt idx="3">
                  <c:v>Millennial (and younger)</c:v>
                </c:pt>
                <c:pt idx="4">
                  <c:v>Older than Millennial</c:v>
                </c:pt>
                <c:pt idx="6">
                  <c:v>Caucasian/White</c:v>
                </c:pt>
                <c:pt idx="7">
                  <c:v>Asian American</c:v>
                </c:pt>
                <c:pt idx="8">
                  <c:v>Hispanic/Latino</c:v>
                </c:pt>
                <c:pt idx="9">
                  <c:v>Black/African American</c:v>
                </c:pt>
              </c:strCache>
            </c:strRef>
          </c:cat>
          <c:val>
            <c:numRef>
              <c:f>Crosstabs!$AC$5:$AC$14</c:f>
              <c:numCache>
                <c:formatCode>0%</c:formatCode>
                <c:ptCount val="10"/>
                <c:pt idx="0">
                  <c:v>0.37119999999999997</c:v>
                </c:pt>
                <c:pt idx="1">
                  <c:v>0.3342</c:v>
                </c:pt>
                <c:pt idx="3">
                  <c:v>0.30570000000000003</c:v>
                </c:pt>
                <c:pt idx="4">
                  <c:v>0.39</c:v>
                </c:pt>
                <c:pt idx="6">
                  <c:v>0.375</c:v>
                </c:pt>
                <c:pt idx="7">
                  <c:v>0.26950000000000002</c:v>
                </c:pt>
                <c:pt idx="8">
                  <c:v>0.36609999999999998</c:v>
                </c:pt>
                <c:pt idx="9">
                  <c:v>0.45760000000000001</c:v>
                </c:pt>
              </c:numCache>
            </c:numRef>
          </c:val>
          <c:extLst>
            <c:ext xmlns:c16="http://schemas.microsoft.com/office/drawing/2014/chart" uri="{C3380CC4-5D6E-409C-BE32-E72D297353CC}">
              <c16:uniqueId val="{00000000-B8A8-A648-93D4-3AD00D29F732}"/>
            </c:ext>
          </c:extLst>
        </c:ser>
        <c:dLbls>
          <c:dLblPos val="outEnd"/>
          <c:showLegendKey val="0"/>
          <c:showVal val="1"/>
          <c:showCatName val="0"/>
          <c:showSerName val="0"/>
          <c:showPercent val="0"/>
          <c:showBubbleSize val="0"/>
        </c:dLbls>
        <c:gapWidth val="182"/>
        <c:axId val="2076577135"/>
        <c:axId val="2076427583"/>
      </c:barChart>
      <c:catAx>
        <c:axId val="207657713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2076427583"/>
        <c:crosses val="autoZero"/>
        <c:auto val="1"/>
        <c:lblAlgn val="ctr"/>
        <c:lblOffset val="100"/>
        <c:noMultiLvlLbl val="0"/>
      </c:catAx>
      <c:valAx>
        <c:axId val="2076427583"/>
        <c:scaling>
          <c:orientation val="minMax"/>
          <c:max val="0.5"/>
        </c:scaling>
        <c:delete val="1"/>
        <c:axPos val="b"/>
        <c:numFmt formatCode="0%" sourceLinked="1"/>
        <c:majorTickMark val="none"/>
        <c:minorTickMark val="none"/>
        <c:tickLblPos val="nextTo"/>
        <c:crossAx val="2076577135"/>
        <c:crosses val="autoZero"/>
        <c:crossBetween val="between"/>
      </c:valAx>
      <c:spPr>
        <a:noFill/>
        <a:ln>
          <a:noFill/>
        </a:ln>
        <a:effectLst/>
      </c:spPr>
    </c:plotArea>
    <c:plotVisOnly val="1"/>
    <c:dispBlanksAs val="gap"/>
    <c:showDLblsOverMax val="0"/>
  </c:chart>
  <c:spPr>
    <a:noFill/>
    <a:ln>
      <a:noFill/>
    </a:ln>
    <a:effectLst/>
  </c:spPr>
  <c:txPr>
    <a:bodyPr/>
    <a:lstStyle/>
    <a:p>
      <a:pPr>
        <a:defRPr sz="1050"/>
      </a:pPr>
      <a:endParaRPr lang="en-US"/>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12069"/>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B-9D2A-014D-8995-6EDD35167603}"/>
              </c:ext>
            </c:extLst>
          </c:dPt>
          <c:dPt>
            <c:idx val="1"/>
            <c:invertIfNegative val="0"/>
            <c:bubble3D val="0"/>
            <c:spPr>
              <a:solidFill>
                <a:schemeClr val="tx2"/>
              </a:solidFill>
              <a:ln>
                <a:noFill/>
              </a:ln>
              <a:effectLst/>
            </c:spPr>
            <c:extLst>
              <c:ext xmlns:c16="http://schemas.microsoft.com/office/drawing/2014/chart" uri="{C3380CC4-5D6E-409C-BE32-E72D297353CC}">
                <c16:uniqueId val="{0000000A-9D2A-014D-8995-6EDD35167603}"/>
              </c:ext>
            </c:extLst>
          </c:dPt>
          <c:dPt>
            <c:idx val="2"/>
            <c:invertIfNegative val="0"/>
            <c:bubble3D val="0"/>
            <c:spPr>
              <a:solidFill>
                <a:schemeClr val="tx2"/>
              </a:solidFill>
              <a:ln>
                <a:noFill/>
              </a:ln>
              <a:effectLst/>
            </c:spPr>
            <c:extLst>
              <c:ext xmlns:c16="http://schemas.microsoft.com/office/drawing/2014/chart" uri="{C3380CC4-5D6E-409C-BE32-E72D297353CC}">
                <c16:uniqueId val="{00000009-9D2A-014D-8995-6EDD35167603}"/>
              </c:ext>
            </c:extLst>
          </c:dPt>
          <c:dPt>
            <c:idx val="3"/>
            <c:invertIfNegative val="0"/>
            <c:bubble3D val="0"/>
            <c:spPr>
              <a:solidFill>
                <a:schemeClr val="accent5"/>
              </a:solidFill>
              <a:ln>
                <a:noFill/>
              </a:ln>
              <a:effectLst/>
            </c:spPr>
            <c:extLst>
              <c:ext xmlns:c16="http://schemas.microsoft.com/office/drawing/2014/chart" uri="{C3380CC4-5D6E-409C-BE32-E72D297353CC}">
                <c16:uniqueId val="{00000003-9D2A-014D-8995-6EDD35167603}"/>
              </c:ext>
            </c:extLst>
          </c:dPt>
          <c:dPt>
            <c:idx val="4"/>
            <c:invertIfNegative val="0"/>
            <c:bubble3D val="0"/>
            <c:spPr>
              <a:solidFill>
                <a:schemeClr val="tx2"/>
              </a:solidFill>
              <a:ln>
                <a:noFill/>
              </a:ln>
              <a:effectLst/>
            </c:spPr>
            <c:extLst>
              <c:ext xmlns:c16="http://schemas.microsoft.com/office/drawing/2014/chart" uri="{C3380CC4-5D6E-409C-BE32-E72D297353CC}">
                <c16:uniqueId val="{00000008-9D2A-014D-8995-6EDD35167603}"/>
              </c:ext>
            </c:extLst>
          </c:dPt>
          <c:dPt>
            <c:idx val="5"/>
            <c:invertIfNegative val="0"/>
            <c:bubble3D val="0"/>
            <c:spPr>
              <a:solidFill>
                <a:schemeClr val="tx2"/>
              </a:solidFill>
              <a:ln>
                <a:noFill/>
              </a:ln>
              <a:effectLst/>
            </c:spPr>
            <c:extLst>
              <c:ext xmlns:c16="http://schemas.microsoft.com/office/drawing/2014/chart" uri="{C3380CC4-5D6E-409C-BE32-E72D297353CC}">
                <c16:uniqueId val="{00000007-9D2A-014D-8995-6EDD35167603}"/>
              </c:ext>
            </c:extLst>
          </c:dPt>
          <c:dPt>
            <c:idx val="6"/>
            <c:invertIfNegative val="0"/>
            <c:bubble3D val="0"/>
            <c:spPr>
              <a:solidFill>
                <a:schemeClr val="tx2"/>
              </a:solidFill>
              <a:ln>
                <a:noFill/>
              </a:ln>
              <a:effectLst/>
            </c:spPr>
            <c:extLst>
              <c:ext xmlns:c16="http://schemas.microsoft.com/office/drawing/2014/chart" uri="{C3380CC4-5D6E-409C-BE32-E72D297353CC}">
                <c16:uniqueId val="{00000006-9D2A-014D-8995-6EDD35167603}"/>
              </c:ext>
            </c:extLst>
          </c:dPt>
          <c:dPt>
            <c:idx val="7"/>
            <c:invertIfNegative val="0"/>
            <c:bubble3D val="0"/>
            <c:spPr>
              <a:solidFill>
                <a:schemeClr val="tx2"/>
              </a:solidFill>
              <a:ln>
                <a:noFill/>
              </a:ln>
              <a:effectLst/>
            </c:spPr>
            <c:extLst>
              <c:ext xmlns:c16="http://schemas.microsoft.com/office/drawing/2014/chart" uri="{C3380CC4-5D6E-409C-BE32-E72D297353CC}">
                <c16:uniqueId val="{00000005-9D2A-014D-8995-6EDD35167603}"/>
              </c:ext>
            </c:extLst>
          </c:dPt>
          <c:dPt>
            <c:idx val="8"/>
            <c:invertIfNegative val="0"/>
            <c:bubble3D val="0"/>
            <c:spPr>
              <a:solidFill>
                <a:schemeClr val="tx2"/>
              </a:solidFill>
              <a:ln>
                <a:noFill/>
              </a:ln>
              <a:effectLst/>
            </c:spPr>
            <c:extLst>
              <c:ext xmlns:c16="http://schemas.microsoft.com/office/drawing/2014/chart" uri="{C3380CC4-5D6E-409C-BE32-E72D297353CC}">
                <c16:uniqueId val="{00000004-9D2A-014D-8995-6EDD35167603}"/>
              </c:ext>
            </c:extLst>
          </c:dPt>
          <c:dPt>
            <c:idx val="9"/>
            <c:invertIfNegative val="0"/>
            <c:bubble3D val="0"/>
            <c:spPr>
              <a:solidFill>
                <a:schemeClr val="accent2"/>
              </a:solidFill>
              <a:ln>
                <a:noFill/>
              </a:ln>
              <a:effectLst/>
            </c:spPr>
            <c:extLst>
              <c:ext xmlns:c16="http://schemas.microsoft.com/office/drawing/2014/chart" uri="{C3380CC4-5D6E-409C-BE32-E72D297353CC}">
                <c16:uniqueId val="{00000002-9D2A-014D-8995-6EDD35167603}"/>
              </c:ext>
            </c:extLst>
          </c:dPt>
          <c:dPt>
            <c:idx val="10"/>
            <c:invertIfNegative val="0"/>
            <c:bubble3D val="0"/>
            <c:spPr>
              <a:solidFill>
                <a:srgbClr val="009CDE"/>
              </a:solidFill>
              <a:ln>
                <a:noFill/>
              </a:ln>
              <a:effectLst/>
            </c:spPr>
            <c:extLst>
              <c:ext xmlns:c16="http://schemas.microsoft.com/office/drawing/2014/chart" uri="{C3380CC4-5D6E-409C-BE32-E72D297353CC}">
                <c16:uniqueId val="{00000001-9D2A-014D-8995-6EDD35167603}"/>
              </c:ext>
            </c:extLst>
          </c:dPt>
          <c:dPt>
            <c:idx val="11"/>
            <c:invertIfNegative val="0"/>
            <c:bubble3D val="0"/>
            <c:spPr>
              <a:solidFill>
                <a:schemeClr val="accent1"/>
              </a:solidFill>
              <a:ln>
                <a:noFill/>
              </a:ln>
              <a:effectLst/>
            </c:spPr>
            <c:extLst>
              <c:ext xmlns:c16="http://schemas.microsoft.com/office/drawing/2014/chart" uri="{C3380CC4-5D6E-409C-BE32-E72D297353CC}">
                <c16:uniqueId val="{00000000-9D2A-014D-8995-6EDD35167603}"/>
              </c:ext>
            </c:extLst>
          </c:dPt>
          <c:dLbls>
            <c:spPr>
              <a:noFill/>
              <a:ln>
                <a:noFill/>
              </a:ln>
              <a:effectLst/>
            </c:spPr>
            <c:txPr>
              <a:bodyPr rot="0" spcFirstLastPara="1" vertOverflow="ellipsis" vert="horz" wrap="square" anchor="ctr" anchorCtr="1"/>
              <a:lstStyle/>
              <a:p>
                <a:pPr>
                  <a:defRPr sz="11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'Desc Stats 2-28-23 with summary'!$A$50:$A$61</c:f>
              <c:strCache>
                <c:ptCount val="12"/>
                <c:pt idx="0">
                  <c:v>Provide emergency relief efforts</c:v>
                </c:pt>
                <c:pt idx="1">
                  <c:v>Engage in advocacy or activism</c:v>
                </c:pt>
                <c:pt idx="2">
                  <c:v>Coach, referee, or supervise sports teams</c:v>
                </c:pt>
                <c:pt idx="3">
                  <c:v>Volunteer virtually</c:v>
                </c:pt>
                <c:pt idx="4">
                  <c:v>Provide pro bono professional or consulting services</c:v>
                </c:pt>
                <c:pt idx="5">
                  <c:v>Serve in an office or other administrative support role</c:v>
                </c:pt>
                <c:pt idx="6">
                  <c:v>Other</c:v>
                </c:pt>
                <c:pt idx="7">
                  <c:v>Teach, tutor, or mentor</c:v>
                </c:pt>
                <c:pt idx="8">
                  <c:v>Fundraise, including selling items in, planning, or coordinating events</c:v>
                </c:pt>
                <c:pt idx="9">
                  <c:v>Serve on a board for any charitable organizations</c:v>
                </c:pt>
                <c:pt idx="10">
                  <c:v>Collect and/or distribute food, clothing, or other basic needs-related items</c:v>
                </c:pt>
                <c:pt idx="11">
                  <c:v>Volunteer for a religious organization/usher</c:v>
                </c:pt>
              </c:strCache>
            </c:strRef>
          </c:cat>
          <c:val>
            <c:numRef>
              <c:f>'Desc Stats 2-28-23 with summary'!$B$50:$B$61</c:f>
              <c:numCache>
                <c:formatCode>0%</c:formatCode>
                <c:ptCount val="12"/>
                <c:pt idx="0">
                  <c:v>7.2099999999999997E-2</c:v>
                </c:pt>
                <c:pt idx="1">
                  <c:v>8.8800000000000004E-2</c:v>
                </c:pt>
                <c:pt idx="2">
                  <c:v>9.7600000000000006E-2</c:v>
                </c:pt>
                <c:pt idx="3">
                  <c:v>0.1153</c:v>
                </c:pt>
                <c:pt idx="4">
                  <c:v>0.14680000000000001</c:v>
                </c:pt>
                <c:pt idx="5">
                  <c:v>0.15690000000000001</c:v>
                </c:pt>
                <c:pt idx="6">
                  <c:v>0.19750000000000001</c:v>
                </c:pt>
                <c:pt idx="7">
                  <c:v>0.20930000000000001</c:v>
                </c:pt>
                <c:pt idx="8">
                  <c:v>0.21990000000000001</c:v>
                </c:pt>
                <c:pt idx="9">
                  <c:v>0.2326</c:v>
                </c:pt>
                <c:pt idx="10">
                  <c:v>0.31330000000000002</c:v>
                </c:pt>
                <c:pt idx="11">
                  <c:v>0.35049999999999998</c:v>
                </c:pt>
              </c:numCache>
            </c:numRef>
          </c:val>
          <c:extLst>
            <c:ext xmlns:c16="http://schemas.microsoft.com/office/drawing/2014/chart" uri="{C3380CC4-5D6E-409C-BE32-E72D297353CC}">
              <c16:uniqueId val="{00000000-50BD-3848-89E7-C20348675587}"/>
            </c:ext>
          </c:extLst>
        </c:ser>
        <c:dLbls>
          <c:dLblPos val="outEnd"/>
          <c:showLegendKey val="0"/>
          <c:showVal val="1"/>
          <c:showCatName val="0"/>
          <c:showSerName val="0"/>
          <c:showPercent val="0"/>
          <c:showBubbleSize val="0"/>
        </c:dLbls>
        <c:gapWidth val="182"/>
        <c:axId val="2049405168"/>
        <c:axId val="2049020032"/>
      </c:barChart>
      <c:catAx>
        <c:axId val="20494051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2049020032"/>
        <c:crosses val="autoZero"/>
        <c:auto val="1"/>
        <c:lblAlgn val="ctr"/>
        <c:lblOffset val="100"/>
        <c:noMultiLvlLbl val="0"/>
      </c:catAx>
      <c:valAx>
        <c:axId val="204902003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2049405168"/>
        <c:crosses val="autoZero"/>
        <c:crossBetween val="between"/>
      </c:valAx>
      <c:spPr>
        <a:noFill/>
        <a:ln>
          <a:noFill/>
        </a:ln>
        <a:effectLst/>
      </c:spPr>
    </c:plotArea>
    <c:plotVisOnly val="1"/>
    <c:dispBlanksAs val="gap"/>
    <c:showDLblsOverMax val="0"/>
  </c:chart>
  <c:spPr>
    <a:noFill/>
    <a:ln>
      <a:noFill/>
    </a:ln>
    <a:effectLst/>
  </c:spPr>
  <c:txPr>
    <a:bodyPr/>
    <a:lstStyle/>
    <a:p>
      <a:pPr>
        <a:defRPr sz="900"/>
      </a:pPr>
      <a:endParaRPr lang="en-US"/>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12069"/>
            </a:solidFill>
            <a:ln>
              <a:noFill/>
            </a:ln>
            <a:effectLst/>
          </c:spPr>
          <c:invertIfNegative val="0"/>
          <c:dPt>
            <c:idx val="0"/>
            <c:invertIfNegative val="0"/>
            <c:bubble3D val="0"/>
            <c:spPr>
              <a:solidFill>
                <a:schemeClr val="accent5"/>
              </a:solidFill>
              <a:ln>
                <a:noFill/>
              </a:ln>
              <a:effectLst/>
            </c:spPr>
            <c:extLst>
              <c:ext xmlns:c16="http://schemas.microsoft.com/office/drawing/2014/chart" uri="{C3380CC4-5D6E-409C-BE32-E72D297353CC}">
                <c16:uniqueId val="{00000006-A081-F048-9869-FFE8398F4A33}"/>
              </c:ext>
            </c:extLst>
          </c:dPt>
          <c:dPt>
            <c:idx val="1"/>
            <c:invertIfNegative val="0"/>
            <c:bubble3D val="0"/>
            <c:spPr>
              <a:solidFill>
                <a:schemeClr val="accent5"/>
              </a:solidFill>
              <a:ln>
                <a:noFill/>
              </a:ln>
              <a:effectLst/>
            </c:spPr>
            <c:extLst>
              <c:ext xmlns:c16="http://schemas.microsoft.com/office/drawing/2014/chart" uri="{C3380CC4-5D6E-409C-BE32-E72D297353CC}">
                <c16:uniqueId val="{00000005-A081-F048-9869-FFE8398F4A33}"/>
              </c:ext>
            </c:extLst>
          </c:dPt>
          <c:dPt>
            <c:idx val="3"/>
            <c:invertIfNegative val="0"/>
            <c:bubble3D val="0"/>
            <c:spPr>
              <a:solidFill>
                <a:schemeClr val="accent2"/>
              </a:solidFill>
              <a:ln>
                <a:noFill/>
              </a:ln>
              <a:effectLst/>
            </c:spPr>
            <c:extLst>
              <c:ext xmlns:c16="http://schemas.microsoft.com/office/drawing/2014/chart" uri="{C3380CC4-5D6E-409C-BE32-E72D297353CC}">
                <c16:uniqueId val="{00000004-A081-F048-9869-FFE8398F4A33}"/>
              </c:ext>
            </c:extLst>
          </c:dPt>
          <c:dPt>
            <c:idx val="4"/>
            <c:invertIfNegative val="0"/>
            <c:bubble3D val="0"/>
            <c:spPr>
              <a:solidFill>
                <a:schemeClr val="accent2"/>
              </a:solidFill>
              <a:ln>
                <a:noFill/>
              </a:ln>
              <a:effectLst/>
            </c:spPr>
            <c:extLst>
              <c:ext xmlns:c16="http://schemas.microsoft.com/office/drawing/2014/chart" uri="{C3380CC4-5D6E-409C-BE32-E72D297353CC}">
                <c16:uniqueId val="{00000001-73B4-EB44-B582-1FBE14E8FAAC}"/>
              </c:ext>
            </c:extLst>
          </c:dPt>
          <c:dPt>
            <c:idx val="6"/>
            <c:invertIfNegative val="0"/>
            <c:bubble3D val="0"/>
            <c:spPr>
              <a:solidFill>
                <a:srgbClr val="009CDE"/>
              </a:solidFill>
              <a:ln>
                <a:noFill/>
              </a:ln>
              <a:effectLst/>
            </c:spPr>
            <c:extLst>
              <c:ext xmlns:c16="http://schemas.microsoft.com/office/drawing/2014/chart" uri="{C3380CC4-5D6E-409C-BE32-E72D297353CC}">
                <c16:uniqueId val="{00000003-A081-F048-9869-FFE8398F4A33}"/>
              </c:ext>
            </c:extLst>
          </c:dPt>
          <c:dPt>
            <c:idx val="7"/>
            <c:invertIfNegative val="0"/>
            <c:bubble3D val="0"/>
            <c:spPr>
              <a:solidFill>
                <a:srgbClr val="009CDE"/>
              </a:solidFill>
              <a:ln>
                <a:noFill/>
              </a:ln>
              <a:effectLst/>
            </c:spPr>
            <c:extLst>
              <c:ext xmlns:c16="http://schemas.microsoft.com/office/drawing/2014/chart" uri="{C3380CC4-5D6E-409C-BE32-E72D297353CC}">
                <c16:uniqueId val="{00000002-A081-F048-9869-FFE8398F4A33}"/>
              </c:ext>
            </c:extLst>
          </c:dPt>
          <c:dPt>
            <c:idx val="8"/>
            <c:invertIfNegative val="0"/>
            <c:bubble3D val="0"/>
            <c:spPr>
              <a:solidFill>
                <a:srgbClr val="009CDE"/>
              </a:solidFill>
              <a:ln>
                <a:noFill/>
              </a:ln>
              <a:effectLst/>
            </c:spPr>
            <c:extLst>
              <c:ext xmlns:c16="http://schemas.microsoft.com/office/drawing/2014/chart" uri="{C3380CC4-5D6E-409C-BE32-E72D297353CC}">
                <c16:uniqueId val="{00000001-A081-F048-9869-FFE8398F4A33}"/>
              </c:ext>
            </c:extLst>
          </c:dPt>
          <c:dPt>
            <c:idx val="9"/>
            <c:invertIfNegative val="0"/>
            <c:bubble3D val="0"/>
            <c:spPr>
              <a:solidFill>
                <a:srgbClr val="009CDE"/>
              </a:solidFill>
              <a:ln>
                <a:noFill/>
              </a:ln>
              <a:effectLst/>
            </c:spPr>
            <c:extLst>
              <c:ext xmlns:c16="http://schemas.microsoft.com/office/drawing/2014/chart" uri="{C3380CC4-5D6E-409C-BE32-E72D297353CC}">
                <c16:uniqueId val="{00000000-A081-F048-9869-FFE8398F4A33}"/>
              </c:ext>
            </c:extLst>
          </c:dPt>
          <c:dLbls>
            <c:dLbl>
              <c:idx val="4"/>
              <c:delete val="1"/>
              <c:extLst>
                <c:ext xmlns:c15="http://schemas.microsoft.com/office/drawing/2012/chart" uri="{CE6537A1-D6FC-4f65-9D91-7224C49458BB}"/>
                <c:ext xmlns:c16="http://schemas.microsoft.com/office/drawing/2014/chart" uri="{C3380CC4-5D6E-409C-BE32-E72D297353CC}">
                  <c16:uniqueId val="{00000001-73B4-EB44-B582-1FBE14E8FAAC}"/>
                </c:ext>
              </c:extLst>
            </c:dLbl>
            <c:spPr>
              <a:noFill/>
              <a:ln>
                <a:noFill/>
              </a:ln>
              <a:effectLst/>
            </c:spPr>
            <c:txPr>
              <a:bodyPr rot="0" spcFirstLastPara="1" vertOverflow="ellipsis" vert="horz" wrap="square" anchor="ctr" anchorCtr="1"/>
              <a:lstStyle/>
              <a:p>
                <a:pPr>
                  <a:defRPr sz="1100" b="0" i="0" u="none" strike="noStrike" kern="1200" baseline="0">
                    <a:solidFill>
                      <a:schemeClr val="accent6"/>
                    </a:solidFill>
                    <a:latin typeface="+mn-lt"/>
                    <a:ea typeface="+mn-ea"/>
                    <a:cs typeface="Calibri Light" panose="020F03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Crosstabs!$AG$5:$AG$17</c:f>
              <c:strCache>
                <c:ptCount val="13"/>
                <c:pt idx="0">
                  <c:v>Women</c:v>
                </c:pt>
                <c:pt idx="1">
                  <c:v>Men</c:v>
                </c:pt>
                <c:pt idx="3">
                  <c:v>Non-LGBTQ+</c:v>
                </c:pt>
                <c:pt idx="4">
                  <c:v>LGBTQ+</c:v>
                </c:pt>
                <c:pt idx="6">
                  <c:v>Caucasian/White</c:v>
                </c:pt>
                <c:pt idx="7">
                  <c:v>Asian American</c:v>
                </c:pt>
                <c:pt idx="8">
                  <c:v>Hispanic/Latino</c:v>
                </c:pt>
                <c:pt idx="9">
                  <c:v>Black/African American</c:v>
                </c:pt>
                <c:pt idx="11">
                  <c:v>Millennial (and younger)</c:v>
                </c:pt>
                <c:pt idx="12">
                  <c:v>Older than Millennial</c:v>
                </c:pt>
              </c:strCache>
            </c:strRef>
          </c:cat>
          <c:val>
            <c:numRef>
              <c:f>Crosstabs!$AH$5:$AH$17</c:f>
              <c:numCache>
                <c:formatCode>0%</c:formatCode>
                <c:ptCount val="13"/>
                <c:pt idx="0">
                  <c:v>0.16309999999999999</c:v>
                </c:pt>
                <c:pt idx="1">
                  <c:v>0.29549999999999998</c:v>
                </c:pt>
                <c:pt idx="3">
                  <c:v>0.2205</c:v>
                </c:pt>
                <c:pt idx="4">
                  <c:v>0.38869999999999999</c:v>
                </c:pt>
                <c:pt idx="6">
                  <c:v>0.23930000000000001</c:v>
                </c:pt>
                <c:pt idx="7">
                  <c:v>0.2036</c:v>
                </c:pt>
                <c:pt idx="8">
                  <c:v>0.17280000000000001</c:v>
                </c:pt>
                <c:pt idx="9">
                  <c:v>0.21679999999999999</c:v>
                </c:pt>
                <c:pt idx="11">
                  <c:v>0.17069999999999999</c:v>
                </c:pt>
                <c:pt idx="12">
                  <c:v>0.2495</c:v>
                </c:pt>
              </c:numCache>
            </c:numRef>
          </c:val>
          <c:extLst>
            <c:ext xmlns:c16="http://schemas.microsoft.com/office/drawing/2014/chart" uri="{C3380CC4-5D6E-409C-BE32-E72D297353CC}">
              <c16:uniqueId val="{00000000-73B4-EB44-B582-1FBE14E8FAAC}"/>
            </c:ext>
          </c:extLst>
        </c:ser>
        <c:dLbls>
          <c:dLblPos val="outEnd"/>
          <c:showLegendKey val="0"/>
          <c:showVal val="1"/>
          <c:showCatName val="0"/>
          <c:showSerName val="0"/>
          <c:showPercent val="0"/>
          <c:showBubbleSize val="0"/>
        </c:dLbls>
        <c:gapWidth val="100"/>
        <c:axId val="2049447583"/>
        <c:axId val="2056826927"/>
      </c:barChart>
      <c:catAx>
        <c:axId val="204944758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2056826927"/>
        <c:crosses val="autoZero"/>
        <c:auto val="1"/>
        <c:lblAlgn val="ctr"/>
        <c:lblOffset val="100"/>
        <c:noMultiLvlLbl val="0"/>
      </c:catAx>
      <c:valAx>
        <c:axId val="2056826927"/>
        <c:scaling>
          <c:orientation val="minMax"/>
          <c:max val="0.4"/>
        </c:scaling>
        <c:delete val="1"/>
        <c:axPos val="b"/>
        <c:numFmt formatCode="0%" sourceLinked="1"/>
        <c:majorTickMark val="none"/>
        <c:minorTickMark val="none"/>
        <c:tickLblPos val="nextTo"/>
        <c:crossAx val="2049447583"/>
        <c:crosses val="autoZero"/>
        <c:crossBetween val="between"/>
      </c:valAx>
      <c:spPr>
        <a:noFill/>
        <a:ln>
          <a:noFill/>
        </a:ln>
        <a:effectLst/>
      </c:spPr>
    </c:plotArea>
    <c:plotVisOnly val="1"/>
    <c:dispBlanksAs val="gap"/>
    <c:showDLblsOverMax val="0"/>
  </c:chart>
  <c:spPr>
    <a:noFill/>
    <a:ln>
      <a:noFill/>
    </a:ln>
    <a:effectLst/>
  </c:spPr>
  <c:txPr>
    <a:bodyPr/>
    <a:lstStyle/>
    <a:p>
      <a:pPr>
        <a:defRPr sz="1100"/>
      </a:pPr>
      <a:endParaRPr lang="en-US"/>
    </a:p>
  </c:txPr>
  <c:externalData r:id="rId3">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12069"/>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0-2FEA-D843-9AE9-E5E407270E11}"/>
              </c:ext>
            </c:extLst>
          </c:dPt>
          <c:dPt>
            <c:idx val="1"/>
            <c:invertIfNegative val="0"/>
            <c:bubble3D val="0"/>
            <c:spPr>
              <a:solidFill>
                <a:schemeClr val="tx2"/>
              </a:solidFill>
              <a:ln>
                <a:noFill/>
              </a:ln>
              <a:effectLst/>
            </c:spPr>
            <c:extLst>
              <c:ext xmlns:c16="http://schemas.microsoft.com/office/drawing/2014/chart" uri="{C3380CC4-5D6E-409C-BE32-E72D297353CC}">
                <c16:uniqueId val="{00000001-2FEA-D843-9AE9-E5E407270E11}"/>
              </c:ext>
            </c:extLst>
          </c:dPt>
          <c:dPt>
            <c:idx val="2"/>
            <c:invertIfNegative val="0"/>
            <c:bubble3D val="0"/>
            <c:spPr>
              <a:solidFill>
                <a:schemeClr val="tx2"/>
              </a:solidFill>
              <a:ln>
                <a:noFill/>
              </a:ln>
              <a:effectLst/>
            </c:spPr>
            <c:extLst>
              <c:ext xmlns:c16="http://schemas.microsoft.com/office/drawing/2014/chart" uri="{C3380CC4-5D6E-409C-BE32-E72D297353CC}">
                <c16:uniqueId val="{00000002-2FEA-D843-9AE9-E5E407270E11}"/>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3-2FEA-D843-9AE9-E5E407270E11}"/>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4-2FEA-D843-9AE9-E5E407270E11}"/>
              </c:ext>
            </c:extLst>
          </c:dPt>
          <c:dPt>
            <c:idx val="5"/>
            <c:invertIfNegative val="0"/>
            <c:bubble3D val="0"/>
            <c:spPr>
              <a:solidFill>
                <a:schemeClr val="accent2"/>
              </a:solidFill>
              <a:ln>
                <a:noFill/>
              </a:ln>
              <a:effectLst/>
            </c:spPr>
            <c:extLst>
              <c:ext xmlns:c16="http://schemas.microsoft.com/office/drawing/2014/chart" uri="{C3380CC4-5D6E-409C-BE32-E72D297353CC}">
                <c16:uniqueId val="{00000005-2FEA-D843-9AE9-E5E407270E11}"/>
              </c:ext>
            </c:extLst>
          </c:dPt>
          <c:dPt>
            <c:idx val="6"/>
            <c:invertIfNegative val="0"/>
            <c:bubble3D val="0"/>
            <c:spPr>
              <a:solidFill>
                <a:srgbClr val="009CDE"/>
              </a:solidFill>
              <a:ln>
                <a:noFill/>
              </a:ln>
              <a:effectLst/>
            </c:spPr>
            <c:extLst>
              <c:ext xmlns:c16="http://schemas.microsoft.com/office/drawing/2014/chart" uri="{C3380CC4-5D6E-409C-BE32-E72D297353CC}">
                <c16:uniqueId val="{00000006-2FEA-D843-9AE9-E5E407270E11}"/>
              </c:ext>
            </c:extLst>
          </c:dPt>
          <c:dLbls>
            <c:dLbl>
              <c:idx val="0"/>
              <c:layout>
                <c:manualLayout>
                  <c:x val="5.3777417770606573E-3"/>
                  <c:y val="3.0272035956505675E-3"/>
                </c:manualLayout>
              </c:layout>
              <c:tx>
                <c:rich>
                  <a:bodyPr/>
                  <a:lstStyle/>
                  <a:p>
                    <a:fld id="{C4B02702-030E-CA47-B72E-B0D1B12211C5}"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2FEA-D843-9AE9-E5E407270E11}"/>
                </c:ext>
              </c:extLst>
            </c:dLbl>
            <c:dLbl>
              <c:idx val="1"/>
              <c:layout>
                <c:manualLayout>
                  <c:x val="3.0852047682524697E-3"/>
                  <c:y val="0"/>
                </c:manualLayout>
              </c:layout>
              <c:tx>
                <c:rich>
                  <a:bodyPr/>
                  <a:lstStyle/>
                  <a:p>
                    <a:fld id="{7AC90B0E-0609-204B-BDCF-4A53B9E33214}"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FEA-D843-9AE9-E5E407270E11}"/>
                </c:ext>
              </c:extLst>
            </c:dLbl>
            <c:dLbl>
              <c:idx val="2"/>
              <c:layout>
                <c:manualLayout>
                  <c:x val="-1.5485977791526083E-4"/>
                  <c:y val="9.0816107869513708E-3"/>
                </c:manualLayout>
              </c:layout>
              <c:tx>
                <c:rich>
                  <a:bodyPr/>
                  <a:lstStyle/>
                  <a:p>
                    <a:fld id="{62C1220F-5DB7-5A40-9233-976D8C91933D}"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2FEA-D843-9AE9-E5E407270E11}"/>
                </c:ext>
              </c:extLst>
            </c:dLbl>
            <c:dLbl>
              <c:idx val="3"/>
              <c:layout>
                <c:manualLayout>
                  <c:x val="-2.2371752760114039E-3"/>
                  <c:y val="-3.0272035956504565E-3"/>
                </c:manualLayout>
              </c:layout>
              <c:tx>
                <c:rich>
                  <a:bodyPr/>
                  <a:lstStyle/>
                  <a:p>
                    <a:fld id="{779D1D47-B3DD-8944-8F83-55CC85276593}"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FEA-D843-9AE9-E5E407270E11}"/>
                </c:ext>
              </c:extLst>
            </c:dLbl>
            <c:dLbl>
              <c:idx val="4"/>
              <c:layout>
                <c:manualLayout>
                  <c:x val="9.5653338605879313E-3"/>
                  <c:y val="-5.5498091468236558E-17"/>
                </c:manualLayout>
              </c:layout>
              <c:tx>
                <c:rich>
                  <a:bodyPr/>
                  <a:lstStyle/>
                  <a:p>
                    <a:fld id="{E873020F-AA9C-594D-980C-F3819DA4F930}"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2FEA-D843-9AE9-E5E407270E11}"/>
                </c:ext>
              </c:extLst>
            </c:dLbl>
            <c:dLbl>
              <c:idx val="5"/>
              <c:layout>
                <c:manualLayout>
                  <c:x val="-1.5485977791537963E-4"/>
                  <c:y val="0"/>
                </c:manualLayout>
              </c:layout>
              <c:tx>
                <c:rich>
                  <a:bodyPr/>
                  <a:lstStyle/>
                  <a:p>
                    <a:fld id="{0C9A43AD-36DA-9D4E-AF8E-2A93C6E1D2F1}"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2FEA-D843-9AE9-E5E407270E11}"/>
                </c:ext>
              </c:extLst>
            </c:dLbl>
            <c:dLbl>
              <c:idx val="6"/>
              <c:layout>
                <c:manualLayout>
                  <c:x val="4.2429538163240577E-3"/>
                  <c:y val="3.0272035956504565E-3"/>
                </c:manualLayout>
              </c:layout>
              <c:tx>
                <c:rich>
                  <a:bodyPr/>
                  <a:lstStyle/>
                  <a:p>
                    <a:fld id="{36586664-DA43-2A4D-989C-783994F8318C}"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2FEA-D843-9AE9-E5E407270E11}"/>
                </c:ext>
              </c:extLst>
            </c:dLbl>
            <c:dLbl>
              <c:idx val="7"/>
              <c:layout>
                <c:manualLayout>
                  <c:x val="-1.7748920509991263E-3"/>
                  <c:y val="-9.0816107869513708E-3"/>
                </c:manualLayout>
              </c:layout>
              <c:tx>
                <c:rich>
                  <a:bodyPr/>
                  <a:lstStyle/>
                  <a:p>
                    <a:fld id="{EA75BEF5-3A4B-7641-9003-B34483AD6D44}"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2FEA-D843-9AE9-E5E407270E11}"/>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'Desc Stats 2-28-23 with summary'!$A$64:$A$71</c:f>
              <c:strCache>
                <c:ptCount val="8"/>
                <c:pt idx="0">
                  <c:v>Support racial justice causes</c:v>
                </c:pt>
                <c:pt idx="1">
                  <c:v>Setting an example for future generations</c:v>
                </c:pt>
                <c:pt idx="2">
                  <c:v>Being concerned about those less fortunate than myself</c:v>
                </c:pt>
                <c:pt idx="3">
                  <c:v>Being asked by others, such as a friend, family member, co-worker, employer, or non-profit organization</c:v>
                </c:pt>
                <c:pt idx="4">
                  <c:v>Being concerned about a particular cause or a particular group you serve</c:v>
                </c:pt>
                <c:pt idx="5">
                  <c:v>Your personal values or beliefs, such as religious, political, or philosophical beliefs</c:v>
                </c:pt>
                <c:pt idx="6">
                  <c:v>Believing you can make a difference</c:v>
                </c:pt>
                <c:pt idx="7">
                  <c:v>Responding to a need</c:v>
                </c:pt>
              </c:strCache>
            </c:strRef>
          </c:cat>
          <c:val>
            <c:numRef>
              <c:f>'Desc Stats 2-28-23 with summary'!$B$64:$B$71</c:f>
              <c:numCache>
                <c:formatCode>0%</c:formatCode>
                <c:ptCount val="8"/>
                <c:pt idx="0">
                  <c:v>6.2399999999999997E-2</c:v>
                </c:pt>
                <c:pt idx="1">
                  <c:v>0.33050000000000002</c:v>
                </c:pt>
                <c:pt idx="2">
                  <c:v>0.40450000000000003</c:v>
                </c:pt>
                <c:pt idx="3">
                  <c:v>0.4204</c:v>
                </c:pt>
                <c:pt idx="4">
                  <c:v>0.49280000000000002</c:v>
                </c:pt>
                <c:pt idx="5">
                  <c:v>0.5302</c:v>
                </c:pt>
                <c:pt idx="6">
                  <c:v>0.56530000000000002</c:v>
                </c:pt>
                <c:pt idx="7">
                  <c:v>0.64339999999999997</c:v>
                </c:pt>
              </c:numCache>
            </c:numRef>
          </c:val>
          <c:extLst>
            <c:ext xmlns:c16="http://schemas.microsoft.com/office/drawing/2014/chart" uri="{C3380CC4-5D6E-409C-BE32-E72D297353CC}">
              <c16:uniqueId val="{00000008-2FEA-D843-9AE9-E5E407270E11}"/>
            </c:ext>
          </c:extLst>
        </c:ser>
        <c:dLbls>
          <c:dLblPos val="inEnd"/>
          <c:showLegendKey val="0"/>
          <c:showVal val="1"/>
          <c:showCatName val="0"/>
          <c:showSerName val="0"/>
          <c:showPercent val="0"/>
          <c:showBubbleSize val="0"/>
        </c:dLbls>
        <c:gapWidth val="182"/>
        <c:axId val="2116595984"/>
        <c:axId val="2116712544"/>
      </c:barChart>
      <c:catAx>
        <c:axId val="21165959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noFill/>
                <a:latin typeface="Calibri Light" panose="020F0302020204030204" pitchFamily="34" charset="0"/>
                <a:ea typeface="+mn-ea"/>
                <a:cs typeface="Calibri Light" panose="020F0302020204030204" pitchFamily="34" charset="0"/>
              </a:defRPr>
            </a:pPr>
            <a:endParaRPr lang="en-US"/>
          </a:p>
        </c:txPr>
        <c:crossAx val="2116712544"/>
        <c:crosses val="autoZero"/>
        <c:auto val="1"/>
        <c:lblAlgn val="ctr"/>
        <c:lblOffset val="100"/>
        <c:noMultiLvlLbl val="0"/>
      </c:catAx>
      <c:valAx>
        <c:axId val="2116712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1165959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012069"/>
            </a:solidFill>
            <a:ln>
              <a:noFill/>
            </a:ln>
            <a:effectLst/>
          </c:spPr>
          <c:invertIfNegative val="0"/>
          <c:dPt>
            <c:idx val="1"/>
            <c:invertIfNegative val="0"/>
            <c:bubble3D val="0"/>
            <c:spPr>
              <a:solidFill>
                <a:srgbClr val="009CDE"/>
              </a:solidFill>
              <a:ln>
                <a:noFill/>
              </a:ln>
              <a:effectLst/>
            </c:spPr>
            <c:extLst>
              <c:ext xmlns:c16="http://schemas.microsoft.com/office/drawing/2014/chart" uri="{C3380CC4-5D6E-409C-BE32-E72D297353CC}">
                <c16:uniqueId val="{00000000-608B-274D-8504-C4B8E1B729A6}"/>
              </c:ext>
            </c:extLst>
          </c:dPt>
          <c:dLbls>
            <c:spPr>
              <a:noFill/>
              <a:ln>
                <a:noFill/>
              </a:ln>
              <a:effectLst/>
            </c:spPr>
            <c:txPr>
              <a:bodyPr rot="0" spcFirstLastPara="1" vertOverflow="ellipsis" vert="horz" wrap="square" anchor="ctr" anchorCtr="1"/>
              <a:lstStyle/>
              <a:p>
                <a:pPr>
                  <a:defRPr sz="11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Sheet1!$A$15:$A$16</c:f>
              <c:strCache>
                <c:ptCount val="2"/>
                <c:pt idx="0">
                  <c:v>Non-volunteers</c:v>
                </c:pt>
                <c:pt idx="1">
                  <c:v>Volunteers</c:v>
                </c:pt>
              </c:strCache>
            </c:strRef>
          </c:cat>
          <c:val>
            <c:numRef>
              <c:f>Sheet1!$B$15:$B$16</c:f>
              <c:numCache>
                <c:formatCode>"$"#,##0_);[Red]\("$"#,##0\)</c:formatCode>
                <c:ptCount val="2"/>
                <c:pt idx="0">
                  <c:v>5267</c:v>
                </c:pt>
                <c:pt idx="1">
                  <c:v>18411</c:v>
                </c:pt>
              </c:numCache>
            </c:numRef>
          </c:val>
          <c:extLst>
            <c:ext xmlns:c16="http://schemas.microsoft.com/office/drawing/2014/chart" uri="{C3380CC4-5D6E-409C-BE32-E72D297353CC}">
              <c16:uniqueId val="{00000000-D9FF-FE45-9456-BC47A60744AC}"/>
            </c:ext>
          </c:extLst>
        </c:ser>
        <c:dLbls>
          <c:showLegendKey val="0"/>
          <c:showVal val="0"/>
          <c:showCatName val="0"/>
          <c:showSerName val="0"/>
          <c:showPercent val="0"/>
          <c:showBubbleSize val="0"/>
        </c:dLbls>
        <c:gapWidth val="120"/>
        <c:overlap val="-27"/>
        <c:axId val="2076398047"/>
        <c:axId val="2076901727"/>
      </c:barChart>
      <c:catAx>
        <c:axId val="20763980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2076901727"/>
        <c:crosses val="autoZero"/>
        <c:auto val="1"/>
        <c:lblAlgn val="ctr"/>
        <c:lblOffset val="100"/>
        <c:noMultiLvlLbl val="0"/>
      </c:catAx>
      <c:valAx>
        <c:axId val="2076901727"/>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2076398047"/>
        <c:crosses val="autoZero"/>
        <c:crossBetween val="between"/>
        <c:majorUnit val="40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50"/>
      </a:pPr>
      <a:endParaRPr lang="en-US"/>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Not at all</c:v>
                </c:pt>
              </c:strCache>
            </c:strRef>
          </c:tx>
          <c:spPr>
            <a:solidFill>
              <a:schemeClr val="tx2"/>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0%</c:formatCode>
                <c:ptCount val="1"/>
                <c:pt idx="0">
                  <c:v>0.04</c:v>
                </c:pt>
              </c:numCache>
            </c:numRef>
          </c:val>
          <c:extLst>
            <c:ext xmlns:c16="http://schemas.microsoft.com/office/drawing/2014/chart" uri="{C3380CC4-5D6E-409C-BE32-E72D297353CC}">
              <c16:uniqueId val="{00000000-3B9A-F64E-A1FD-42468D92A049}"/>
            </c:ext>
          </c:extLst>
        </c:ser>
        <c:ser>
          <c:idx val="1"/>
          <c:order val="1"/>
          <c:tx>
            <c:strRef>
              <c:f>Sheet1!$C$1</c:f>
              <c:strCache>
                <c:ptCount val="1"/>
                <c:pt idx="0">
                  <c:v>Not very</c:v>
                </c:pt>
              </c:strCache>
            </c:strRef>
          </c:tx>
          <c:spPr>
            <a:solidFill>
              <a:schemeClr val="accent3"/>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Sheet1!$C$2</c:f>
              <c:numCache>
                <c:formatCode>0%</c:formatCode>
                <c:ptCount val="1"/>
                <c:pt idx="0">
                  <c:v>7.0000000000000007E-2</c:v>
                </c:pt>
              </c:numCache>
            </c:numRef>
          </c:val>
          <c:extLst>
            <c:ext xmlns:c16="http://schemas.microsoft.com/office/drawing/2014/chart" uri="{C3380CC4-5D6E-409C-BE32-E72D297353CC}">
              <c16:uniqueId val="{00000001-3B9A-F64E-A1FD-42468D92A049}"/>
            </c:ext>
          </c:extLst>
        </c:ser>
        <c:ser>
          <c:idx val="2"/>
          <c:order val="2"/>
          <c:tx>
            <c:strRef>
              <c:f>Sheet1!$D$1</c:f>
              <c:strCache>
                <c:ptCount val="1"/>
                <c:pt idx="0">
                  <c:v>Somewhat</c:v>
                </c:pt>
              </c:strCache>
            </c:strRef>
          </c:tx>
          <c:spPr>
            <a:solidFill>
              <a:schemeClr val="accent1"/>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Sheet1!$D$2</c:f>
              <c:numCache>
                <c:formatCode>0%</c:formatCode>
                <c:ptCount val="1"/>
                <c:pt idx="0">
                  <c:v>0.48</c:v>
                </c:pt>
              </c:numCache>
            </c:numRef>
          </c:val>
          <c:extLst>
            <c:ext xmlns:c16="http://schemas.microsoft.com/office/drawing/2014/chart" uri="{C3380CC4-5D6E-409C-BE32-E72D297353CC}">
              <c16:uniqueId val="{00000002-3B9A-F64E-A1FD-42468D92A049}"/>
            </c:ext>
          </c:extLst>
        </c:ser>
        <c:ser>
          <c:idx val="3"/>
          <c:order val="3"/>
          <c:tx>
            <c:strRef>
              <c:f>Sheet1!$E$1</c:f>
              <c:strCache>
                <c:ptCount val="1"/>
                <c:pt idx="0">
                  <c:v>Very</c:v>
                </c:pt>
              </c:strCache>
            </c:strRef>
          </c:tx>
          <c:spPr>
            <a:solidFill>
              <a:srgbClr val="009CDE"/>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Sheet1!$E$2</c:f>
              <c:numCache>
                <c:formatCode>0%</c:formatCode>
                <c:ptCount val="1"/>
                <c:pt idx="0">
                  <c:v>0.34</c:v>
                </c:pt>
              </c:numCache>
            </c:numRef>
          </c:val>
          <c:extLst>
            <c:ext xmlns:c16="http://schemas.microsoft.com/office/drawing/2014/chart" uri="{C3380CC4-5D6E-409C-BE32-E72D297353CC}">
              <c16:uniqueId val="{00000003-3B9A-F64E-A1FD-42468D92A049}"/>
            </c:ext>
          </c:extLst>
        </c:ser>
        <c:ser>
          <c:idx val="4"/>
          <c:order val="4"/>
          <c:tx>
            <c:strRef>
              <c:f>Sheet1!$F$1</c:f>
              <c:strCache>
                <c:ptCount val="1"/>
                <c:pt idx="0">
                  <c:v>Completely</c:v>
                </c:pt>
              </c:strCache>
            </c:strRef>
          </c:tx>
          <c:spPr>
            <a:solidFill>
              <a:schemeClr val="accent2"/>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Sheet1!$F$2</c:f>
              <c:numCache>
                <c:formatCode>0%</c:formatCode>
                <c:ptCount val="1"/>
                <c:pt idx="0">
                  <c:v>7.0000000000000007E-2</c:v>
                </c:pt>
              </c:numCache>
            </c:numRef>
          </c:val>
          <c:extLst>
            <c:ext xmlns:c16="http://schemas.microsoft.com/office/drawing/2014/chart" uri="{C3380CC4-5D6E-409C-BE32-E72D297353CC}">
              <c16:uniqueId val="{00000004-3B9A-F64E-A1FD-42468D92A049}"/>
            </c:ext>
          </c:extLst>
        </c:ser>
        <c:dLbls>
          <c:showLegendKey val="0"/>
          <c:showVal val="1"/>
          <c:showCatName val="0"/>
          <c:showSerName val="0"/>
          <c:showPercent val="0"/>
          <c:showBubbleSize val="0"/>
        </c:dLbls>
        <c:gapWidth val="75"/>
        <c:overlap val="100"/>
        <c:axId val="774111471"/>
        <c:axId val="774113199"/>
      </c:barChart>
      <c:catAx>
        <c:axId val="774111471"/>
        <c:scaling>
          <c:orientation val="minMax"/>
        </c:scaling>
        <c:delete val="1"/>
        <c:axPos val="l"/>
        <c:numFmt formatCode="General" sourceLinked="1"/>
        <c:majorTickMark val="none"/>
        <c:minorTickMark val="none"/>
        <c:tickLblPos val="nextTo"/>
        <c:crossAx val="774113199"/>
        <c:crosses val="autoZero"/>
        <c:auto val="1"/>
        <c:lblAlgn val="ctr"/>
        <c:lblOffset val="100"/>
        <c:noMultiLvlLbl val="0"/>
      </c:catAx>
      <c:valAx>
        <c:axId val="774113199"/>
        <c:scaling>
          <c:orientation val="minMax"/>
        </c:scaling>
        <c:delete val="1"/>
        <c:axPos val="b"/>
        <c:numFmt formatCode="0%" sourceLinked="1"/>
        <c:majorTickMark val="none"/>
        <c:minorTickMark val="none"/>
        <c:tickLblPos val="nextTo"/>
        <c:crossAx val="774111471"/>
        <c:crosses val="autoZero"/>
        <c:crossBetween val="between"/>
      </c:valAx>
      <c:spPr>
        <a:noFill/>
        <a:ln>
          <a:noFill/>
        </a:ln>
        <a:effectLst/>
      </c:spPr>
    </c:plotArea>
    <c:legend>
      <c:legendPos val="b"/>
      <c:layout>
        <c:manualLayout>
          <c:xMode val="edge"/>
          <c:yMode val="edge"/>
          <c:x val="0.24879057566665766"/>
          <c:y val="0.67377569422579819"/>
          <c:w val="0.50241873154533534"/>
          <c:h val="0.12722702876597694"/>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Not at all</c:v>
                </c:pt>
              </c:strCache>
            </c:strRef>
          </c:tx>
          <c:spPr>
            <a:solidFill>
              <a:schemeClr val="tx2"/>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0%</c:formatCode>
                <c:ptCount val="1"/>
                <c:pt idx="0">
                  <c:v>0.03</c:v>
                </c:pt>
              </c:numCache>
            </c:numRef>
          </c:val>
          <c:extLst>
            <c:ext xmlns:c16="http://schemas.microsoft.com/office/drawing/2014/chart" uri="{C3380CC4-5D6E-409C-BE32-E72D297353CC}">
              <c16:uniqueId val="{00000000-3B9A-F64E-A1FD-42468D92A049}"/>
            </c:ext>
          </c:extLst>
        </c:ser>
        <c:ser>
          <c:idx val="1"/>
          <c:order val="1"/>
          <c:tx>
            <c:strRef>
              <c:f>Sheet1!$C$1</c:f>
              <c:strCache>
                <c:ptCount val="1"/>
                <c:pt idx="0">
                  <c:v>Not very</c:v>
                </c:pt>
              </c:strCache>
            </c:strRef>
          </c:tx>
          <c:spPr>
            <a:solidFill>
              <a:schemeClr val="accent3"/>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Sheet1!$C$2</c:f>
              <c:numCache>
                <c:formatCode>0%</c:formatCode>
                <c:ptCount val="1"/>
                <c:pt idx="0">
                  <c:v>0.05</c:v>
                </c:pt>
              </c:numCache>
            </c:numRef>
          </c:val>
          <c:extLst>
            <c:ext xmlns:c16="http://schemas.microsoft.com/office/drawing/2014/chart" uri="{C3380CC4-5D6E-409C-BE32-E72D297353CC}">
              <c16:uniqueId val="{00000001-3B9A-F64E-A1FD-42468D92A049}"/>
            </c:ext>
          </c:extLst>
        </c:ser>
        <c:ser>
          <c:idx val="2"/>
          <c:order val="2"/>
          <c:tx>
            <c:strRef>
              <c:f>Sheet1!$D$1</c:f>
              <c:strCache>
                <c:ptCount val="1"/>
                <c:pt idx="0">
                  <c:v>Somewhat</c:v>
                </c:pt>
              </c:strCache>
            </c:strRef>
          </c:tx>
          <c:spPr>
            <a:solidFill>
              <a:schemeClr val="accent1"/>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Sheet1!$D$2</c:f>
              <c:numCache>
                <c:formatCode>0%</c:formatCode>
                <c:ptCount val="1"/>
                <c:pt idx="0">
                  <c:v>0.31</c:v>
                </c:pt>
              </c:numCache>
            </c:numRef>
          </c:val>
          <c:extLst>
            <c:ext xmlns:c16="http://schemas.microsoft.com/office/drawing/2014/chart" uri="{C3380CC4-5D6E-409C-BE32-E72D297353CC}">
              <c16:uniqueId val="{00000002-3B9A-F64E-A1FD-42468D92A049}"/>
            </c:ext>
          </c:extLst>
        </c:ser>
        <c:ser>
          <c:idx val="3"/>
          <c:order val="3"/>
          <c:tx>
            <c:strRef>
              <c:f>Sheet1!$E$1</c:f>
              <c:strCache>
                <c:ptCount val="1"/>
                <c:pt idx="0">
                  <c:v>Very</c:v>
                </c:pt>
              </c:strCache>
            </c:strRef>
          </c:tx>
          <c:spPr>
            <a:solidFill>
              <a:srgbClr val="009CDE"/>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Sheet1!$E$2</c:f>
              <c:numCache>
                <c:formatCode>0%</c:formatCode>
                <c:ptCount val="1"/>
                <c:pt idx="0">
                  <c:v>0.48</c:v>
                </c:pt>
              </c:numCache>
            </c:numRef>
          </c:val>
          <c:extLst>
            <c:ext xmlns:c16="http://schemas.microsoft.com/office/drawing/2014/chart" uri="{C3380CC4-5D6E-409C-BE32-E72D297353CC}">
              <c16:uniqueId val="{00000003-3B9A-F64E-A1FD-42468D92A049}"/>
            </c:ext>
          </c:extLst>
        </c:ser>
        <c:ser>
          <c:idx val="4"/>
          <c:order val="4"/>
          <c:tx>
            <c:strRef>
              <c:f>Sheet1!$F$1</c:f>
              <c:strCache>
                <c:ptCount val="1"/>
                <c:pt idx="0">
                  <c:v>Completely</c:v>
                </c:pt>
              </c:strCache>
            </c:strRef>
          </c:tx>
          <c:spPr>
            <a:solidFill>
              <a:schemeClr val="accent2"/>
            </a:solidFill>
            <a:ln>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Sheet1!$F$2</c:f>
              <c:numCache>
                <c:formatCode>0%</c:formatCode>
                <c:ptCount val="1"/>
                <c:pt idx="0">
                  <c:v>0.14000000000000001</c:v>
                </c:pt>
              </c:numCache>
            </c:numRef>
          </c:val>
          <c:extLst>
            <c:ext xmlns:c16="http://schemas.microsoft.com/office/drawing/2014/chart" uri="{C3380CC4-5D6E-409C-BE32-E72D297353CC}">
              <c16:uniqueId val="{00000004-3B9A-F64E-A1FD-42468D92A049}"/>
            </c:ext>
          </c:extLst>
        </c:ser>
        <c:dLbls>
          <c:showLegendKey val="0"/>
          <c:showVal val="1"/>
          <c:showCatName val="0"/>
          <c:showSerName val="0"/>
          <c:showPercent val="0"/>
          <c:showBubbleSize val="0"/>
        </c:dLbls>
        <c:gapWidth val="75"/>
        <c:overlap val="100"/>
        <c:axId val="774111471"/>
        <c:axId val="774113199"/>
      </c:barChart>
      <c:catAx>
        <c:axId val="774111471"/>
        <c:scaling>
          <c:orientation val="minMax"/>
        </c:scaling>
        <c:delete val="1"/>
        <c:axPos val="l"/>
        <c:numFmt formatCode="General" sourceLinked="1"/>
        <c:majorTickMark val="none"/>
        <c:minorTickMark val="none"/>
        <c:tickLblPos val="nextTo"/>
        <c:crossAx val="774113199"/>
        <c:crosses val="autoZero"/>
        <c:auto val="1"/>
        <c:lblAlgn val="ctr"/>
        <c:lblOffset val="100"/>
        <c:noMultiLvlLbl val="0"/>
      </c:catAx>
      <c:valAx>
        <c:axId val="774113199"/>
        <c:scaling>
          <c:orientation val="minMax"/>
        </c:scaling>
        <c:delete val="1"/>
        <c:axPos val="b"/>
        <c:numFmt formatCode="0%" sourceLinked="1"/>
        <c:majorTickMark val="none"/>
        <c:minorTickMark val="none"/>
        <c:tickLblPos val="nextTo"/>
        <c:crossAx val="774111471"/>
        <c:crosses val="autoZero"/>
        <c:crossBetween val="between"/>
      </c:valAx>
      <c:spPr>
        <a:noFill/>
        <a:ln>
          <a:noFill/>
        </a:ln>
        <a:effectLst/>
      </c:spPr>
    </c:plotArea>
    <c:legend>
      <c:legendPos val="b"/>
      <c:layout>
        <c:manualLayout>
          <c:xMode val="edge"/>
          <c:yMode val="edge"/>
          <c:x val="0.24879057566665766"/>
          <c:y val="0.67377569422579819"/>
          <c:w val="0.50241873154533534"/>
          <c:h val="0.12722702876597694"/>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tx2"/>
            </a:solidFill>
            <a:ln>
              <a:noFill/>
            </a:ln>
            <a:effectLst/>
            <a:scene3d>
              <a:camera prst="orthographicFront">
                <a:rot lat="0" lon="0" rev="0"/>
              </a:camera>
              <a:lightRig rig="threePt" dir="tl"/>
            </a:scene3d>
            <a:sp3d contourW="12700">
              <a:bevelT w="0" h="0"/>
              <a:contourClr>
                <a:srgbClr val="FFFFFF"/>
              </a:contourClr>
            </a:sp3d>
          </c:spPr>
          <c:invertIfNegative val="0"/>
          <c:dPt>
            <c:idx val="9"/>
            <c:invertIfNegative val="0"/>
            <c:bubble3D val="0"/>
            <c:spPr>
              <a:solidFill>
                <a:schemeClr val="accent2"/>
              </a:solidFill>
              <a:ln>
                <a:noFill/>
              </a:ln>
              <a:effectLst/>
              <a:scene3d>
                <a:camera prst="orthographicFront">
                  <a:rot lat="0" lon="0" rev="0"/>
                </a:camera>
                <a:lightRig rig="threePt" dir="tl"/>
              </a:scene3d>
              <a:sp3d contourW="12700">
                <a:bevelT w="0" h="0"/>
                <a:contourClr>
                  <a:srgbClr val="FFFFFF"/>
                </a:contourClr>
              </a:sp3d>
            </c:spPr>
            <c:extLst>
              <c:ext xmlns:c16="http://schemas.microsoft.com/office/drawing/2014/chart" uri="{C3380CC4-5D6E-409C-BE32-E72D297353CC}">
                <c16:uniqueId val="{00000009-226F-B841-9346-7F088F527DD3}"/>
              </c:ext>
            </c:extLst>
          </c:dPt>
          <c:dPt>
            <c:idx val="10"/>
            <c:invertIfNegative val="0"/>
            <c:bubble3D val="0"/>
            <c:spPr>
              <a:solidFill>
                <a:srgbClr val="009CDE"/>
              </a:solidFill>
              <a:ln>
                <a:noFill/>
              </a:ln>
              <a:effectLst/>
              <a:scene3d>
                <a:camera prst="orthographicFront">
                  <a:rot lat="0" lon="0" rev="0"/>
                </a:camera>
                <a:lightRig rig="threePt" dir="tl"/>
              </a:scene3d>
              <a:sp3d contourW="12700">
                <a:bevelT w="0" h="0"/>
                <a:contourClr>
                  <a:srgbClr val="FFFFFF"/>
                </a:contourClr>
              </a:sp3d>
            </c:spPr>
            <c:extLst>
              <c:ext xmlns:c16="http://schemas.microsoft.com/office/drawing/2014/chart" uri="{C3380CC4-5D6E-409C-BE32-E72D297353CC}">
                <c16:uniqueId val="{0000000A-226F-B841-9346-7F088F527DD3}"/>
              </c:ext>
            </c:extLst>
          </c:dPt>
          <c:dPt>
            <c:idx val="11"/>
            <c:invertIfNegative val="0"/>
            <c:bubble3D val="0"/>
            <c:spPr>
              <a:solidFill>
                <a:schemeClr val="accent1"/>
              </a:solidFill>
              <a:ln>
                <a:noFill/>
              </a:ln>
              <a:effectLst/>
              <a:scene3d>
                <a:camera prst="orthographicFront">
                  <a:rot lat="0" lon="0" rev="0"/>
                </a:camera>
                <a:lightRig rig="threePt" dir="tl"/>
              </a:scene3d>
              <a:sp3d contourW="12700">
                <a:bevelT w="0" h="0"/>
                <a:contourClr>
                  <a:srgbClr val="FFFFFF"/>
                </a:contourClr>
              </a:sp3d>
            </c:spPr>
            <c:extLst>
              <c:ext xmlns:c16="http://schemas.microsoft.com/office/drawing/2014/chart" uri="{C3380CC4-5D6E-409C-BE32-E72D297353CC}">
                <c16:uniqueId val="{0000000B-226F-B841-9346-7F088F527DD3}"/>
              </c:ext>
            </c:extLst>
          </c:dPt>
          <c:dLbls>
            <c:dLbl>
              <c:idx val="0"/>
              <c:layout>
                <c:manualLayout>
                  <c:x val="-5.8530183727034122E-3"/>
                  <c:y val="0"/>
                </c:manualLayout>
              </c:layout>
              <c:tx>
                <c:rich>
                  <a:bodyPr/>
                  <a:lstStyle/>
                  <a:p>
                    <a:fld id="{9ADC04A7-9B74-0848-886F-92DBE090A3B5}"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226F-B841-9346-7F088F527DD3}"/>
                </c:ext>
              </c:extLst>
            </c:dLbl>
            <c:dLbl>
              <c:idx val="1"/>
              <c:layout>
                <c:manualLayout>
                  <c:x val="-4.402668416447944E-3"/>
                  <c:y val="-8.4875562720133283E-17"/>
                </c:manualLayout>
              </c:layout>
              <c:tx>
                <c:rich>
                  <a:bodyPr/>
                  <a:lstStyle/>
                  <a:p>
                    <a:fld id="{C3E28D98-0319-A14A-BFF6-C5CE26B3C7A9}"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26F-B841-9346-7F088F527DD3}"/>
                </c:ext>
              </c:extLst>
            </c:dLbl>
            <c:dLbl>
              <c:idx val="2"/>
              <c:layout>
                <c:manualLayout>
                  <c:x val="-3.1152668416448964E-3"/>
                  <c:y val="0"/>
                </c:manualLayout>
              </c:layout>
              <c:tx>
                <c:rich>
                  <a:bodyPr/>
                  <a:lstStyle/>
                  <a:p>
                    <a:fld id="{AB980471-9D8C-9E41-A9E0-44E3600507AB}"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226F-B841-9346-7F088F527DD3}"/>
                </c:ext>
              </c:extLst>
            </c:dLbl>
            <c:dLbl>
              <c:idx val="3"/>
              <c:layout>
                <c:manualLayout>
                  <c:x val="-5.7167541557305336E-3"/>
                  <c:y val="0"/>
                </c:manualLayout>
              </c:layout>
              <c:tx>
                <c:rich>
                  <a:bodyPr/>
                  <a:lstStyle/>
                  <a:p>
                    <a:fld id="{DE0726DC-B137-5344-A361-AD0FBEBBA07E}"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26F-B841-9346-7F088F527DD3}"/>
                </c:ext>
              </c:extLst>
            </c:dLbl>
            <c:dLbl>
              <c:idx val="4"/>
              <c:layout>
                <c:manualLayout>
                  <c:x val="-5.5417760279965001E-3"/>
                  <c:y val="4.6296296296295444E-3"/>
                </c:manualLayout>
              </c:layout>
              <c:tx>
                <c:rich>
                  <a:bodyPr/>
                  <a:lstStyle/>
                  <a:p>
                    <a:fld id="{7B296564-1BD3-D14A-B876-002A302BD283}"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226F-B841-9346-7F088F527DD3}"/>
                </c:ext>
              </c:extLst>
            </c:dLbl>
            <c:dLbl>
              <c:idx val="5"/>
              <c:layout>
                <c:manualLayout>
                  <c:x val="-4.3195538057742783E-3"/>
                  <c:y val="0"/>
                </c:manualLayout>
              </c:layout>
              <c:tx>
                <c:rich>
                  <a:bodyPr/>
                  <a:lstStyle/>
                  <a:p>
                    <a:fld id="{DCF7307E-5F25-B348-9D75-A5168609D27C}"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226F-B841-9346-7F088F527DD3}"/>
                </c:ext>
              </c:extLst>
            </c:dLbl>
            <c:dLbl>
              <c:idx val="6"/>
              <c:layout>
                <c:manualLayout>
                  <c:x val="-7.0973315835521581E-3"/>
                  <c:y val="-8.4875562720133283E-17"/>
                </c:manualLayout>
              </c:layout>
              <c:tx>
                <c:rich>
                  <a:bodyPr/>
                  <a:lstStyle/>
                  <a:p>
                    <a:fld id="{65C03E3D-031A-B74D-864E-0FE87C55EB85}"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226F-B841-9346-7F088F527DD3}"/>
                </c:ext>
              </c:extLst>
            </c:dLbl>
            <c:dLbl>
              <c:idx val="7"/>
              <c:layout>
                <c:manualLayout>
                  <c:x val="-4.3195538057742783E-3"/>
                  <c:y val="0"/>
                </c:manualLayout>
              </c:layout>
              <c:tx>
                <c:rich>
                  <a:bodyPr/>
                  <a:lstStyle/>
                  <a:p>
                    <a:fld id="{C3AE5FF1-AA97-4D40-893C-1D78F1001D1D}"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226F-B841-9346-7F088F527DD3}"/>
                </c:ext>
              </c:extLst>
            </c:dLbl>
            <c:dLbl>
              <c:idx val="8"/>
              <c:layout>
                <c:manualLayout>
                  <c:x val="-7.0973315835521581E-3"/>
                  <c:y val="0"/>
                </c:manualLayout>
              </c:layout>
              <c:tx>
                <c:rich>
                  <a:bodyPr/>
                  <a:lstStyle/>
                  <a:p>
                    <a:fld id="{690FD192-71D2-EC41-8C59-8E88CF073902}"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226F-B841-9346-7F088F527DD3}"/>
                </c:ext>
              </c:extLst>
            </c:dLbl>
            <c:dLbl>
              <c:idx val="9"/>
              <c:layout>
                <c:manualLayout>
                  <c:x val="-4.3195538057742783E-3"/>
                  <c:y val="0"/>
                </c:manualLayout>
              </c:layout>
              <c:tx>
                <c:rich>
                  <a:bodyPr/>
                  <a:lstStyle/>
                  <a:p>
                    <a:fld id="{BFCBA434-069A-EB4C-9687-0E34B6D1FC6D}"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226F-B841-9346-7F088F527DD3}"/>
                </c:ext>
              </c:extLst>
            </c:dLbl>
            <c:dLbl>
              <c:idx val="10"/>
              <c:layout>
                <c:manualLayout>
                  <c:x val="-7.0973315835520558E-3"/>
                  <c:y val="0"/>
                </c:manualLayout>
              </c:layout>
              <c:tx>
                <c:rich>
                  <a:bodyPr/>
                  <a:lstStyle/>
                  <a:p>
                    <a:fld id="{56B57241-3FC4-EA4B-A1E5-CD11D0709071}"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226F-B841-9346-7F088F527DD3}"/>
                </c:ext>
              </c:extLst>
            </c:dLbl>
            <c:dLbl>
              <c:idx val="11"/>
              <c:layout>
                <c:manualLayout>
                  <c:x val="-7.0973315835520558E-3"/>
                  <c:y val="0"/>
                </c:manualLayout>
              </c:layout>
              <c:tx>
                <c:rich>
                  <a:bodyPr/>
                  <a:lstStyle/>
                  <a:p>
                    <a:fld id="{30AE921F-14AC-6346-A24A-97197424CA80}" type="VALUE">
                      <a:rPr lang="en-US" b="0" i="0">
                        <a:latin typeface="+mn-lt"/>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226F-B841-9346-7F088F527DD3}"/>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'Section 1'!$A$160:$A$171</c:f>
              <c:strCache>
                <c:ptCount val="12"/>
                <c:pt idx="0">
                  <c:v>The giving process was too complicated</c:v>
                </c:pt>
                <c:pt idx="1">
                  <c:v>Don’t know </c:v>
                </c:pt>
                <c:pt idx="2">
                  <c:v>I plan to do all my giving at the end of my life</c:v>
                </c:pt>
                <c:pt idx="3">
                  <c:v>My gift would not have made a difference</c:v>
                </c:pt>
                <c:pt idx="4">
                  <c:v>Other</c:v>
                </c:pt>
                <c:pt idx="5">
                  <c:v>I did not know what causes to give to</c:v>
                </c:pt>
                <c:pt idx="6">
                  <c:v>The timing of the request was not optimal</c:v>
                </c:pt>
                <c:pt idx="7">
                  <c:v>I was not asked to give to charity</c:v>
                </c:pt>
                <c:pt idx="8">
                  <c:v>I did not have a connection to an organization</c:v>
                </c:pt>
                <c:pt idx="9">
                  <c:v>I did not want to give to charity</c:v>
                </c:pt>
                <c:pt idx="10">
                  <c:v>I did not have the resources to give to charity</c:v>
                </c:pt>
                <c:pt idx="11">
                  <c:v>My priority was to take care of my family’s needs</c:v>
                </c:pt>
              </c:strCache>
            </c:strRef>
          </c:cat>
          <c:val>
            <c:numRef>
              <c:f>'Section 1'!$B$160:$B$171</c:f>
              <c:numCache>
                <c:formatCode>0%</c:formatCode>
                <c:ptCount val="12"/>
                <c:pt idx="0">
                  <c:v>2.9600000000000001E-2</c:v>
                </c:pt>
                <c:pt idx="1">
                  <c:v>5.1499999999999997E-2</c:v>
                </c:pt>
                <c:pt idx="2">
                  <c:v>5.6000000000000001E-2</c:v>
                </c:pt>
                <c:pt idx="3">
                  <c:v>6.4600000000000005E-2</c:v>
                </c:pt>
                <c:pt idx="4">
                  <c:v>8.3400000000000002E-2</c:v>
                </c:pt>
                <c:pt idx="5">
                  <c:v>9.6600000000000005E-2</c:v>
                </c:pt>
                <c:pt idx="6">
                  <c:v>0.12089999999999999</c:v>
                </c:pt>
                <c:pt idx="7">
                  <c:v>0.14130000000000001</c:v>
                </c:pt>
                <c:pt idx="8">
                  <c:v>0.19370000000000001</c:v>
                </c:pt>
                <c:pt idx="9">
                  <c:v>0.24729999999999999</c:v>
                </c:pt>
                <c:pt idx="10">
                  <c:v>0.25509999999999999</c:v>
                </c:pt>
                <c:pt idx="11">
                  <c:v>0.43640000000000001</c:v>
                </c:pt>
              </c:numCache>
            </c:numRef>
          </c:val>
          <c:extLst>
            <c:ext xmlns:c16="http://schemas.microsoft.com/office/drawing/2014/chart" uri="{C3380CC4-5D6E-409C-BE32-E72D297353CC}">
              <c16:uniqueId val="{0000000C-226F-B841-9346-7F088F527DD3}"/>
            </c:ext>
          </c:extLst>
        </c:ser>
        <c:dLbls>
          <c:dLblPos val="inEnd"/>
          <c:showLegendKey val="0"/>
          <c:showVal val="1"/>
          <c:showCatName val="0"/>
          <c:showSerName val="0"/>
          <c:showPercent val="0"/>
          <c:showBubbleSize val="0"/>
        </c:dLbls>
        <c:gapWidth val="100"/>
        <c:axId val="2076921104"/>
        <c:axId val="2052937664"/>
      </c:barChart>
      <c:catAx>
        <c:axId val="2076921104"/>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052937664"/>
        <c:crosses val="autoZero"/>
        <c:auto val="1"/>
        <c:lblAlgn val="ctr"/>
        <c:lblOffset val="100"/>
        <c:noMultiLvlLbl val="0"/>
      </c:catAx>
      <c:valAx>
        <c:axId val="2052937664"/>
        <c:scaling>
          <c:orientation val="minMax"/>
        </c:scaling>
        <c:delete val="0"/>
        <c:axPos val="b"/>
        <c:majorGridlines>
          <c:spPr>
            <a:ln w="9525" cap="flat" cmpd="sng" algn="ctr">
              <a:solidFill>
                <a:srgbClr val="DADADA"/>
              </a:solidFill>
              <a:prstDash val="solid"/>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0769211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A great deal of confidence—2022</c:v>
                </c:pt>
              </c:strCache>
            </c:strRef>
          </c:tx>
          <c:spPr>
            <a:solidFill>
              <a:srgbClr val="009CD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Congress/Federal legislative branch</c:v>
                </c:pt>
                <c:pt idx="1">
                  <c:v>Large corporations</c:v>
                </c:pt>
                <c:pt idx="2">
                  <c:v>The Supreme Court/Federal Judiciary</c:v>
                </c:pt>
                <c:pt idx="3">
                  <c:v>Small- to mid-sized businesses</c:v>
                </c:pt>
                <c:pt idx="4">
                  <c:v>The President/Federal exeutive branch</c:v>
                </c:pt>
                <c:pt idx="5">
                  <c:v>State or local government</c:v>
                </c:pt>
                <c:pt idx="6">
                  <c:v>Religious institutions</c:v>
                </c:pt>
                <c:pt idx="7">
                  <c:v>Future/rising generations*</c:v>
                </c:pt>
                <c:pt idx="8">
                  <c:v>Individuals</c:v>
                </c:pt>
                <c:pt idx="9">
                  <c:v>Nonprofit organizations</c:v>
                </c:pt>
              </c:strCache>
            </c:strRef>
          </c:cat>
          <c:val>
            <c:numRef>
              <c:f>Sheet1!$B$2:$B$11</c:f>
              <c:numCache>
                <c:formatCode>0%</c:formatCode>
                <c:ptCount val="10"/>
                <c:pt idx="0">
                  <c:v>0.04</c:v>
                </c:pt>
                <c:pt idx="1">
                  <c:v>0.05</c:v>
                </c:pt>
                <c:pt idx="2">
                  <c:v>0.05</c:v>
                </c:pt>
                <c:pt idx="3">
                  <c:v>7.0000000000000007E-2</c:v>
                </c:pt>
                <c:pt idx="4">
                  <c:v>0.09</c:v>
                </c:pt>
                <c:pt idx="5">
                  <c:v>0.09</c:v>
                </c:pt>
                <c:pt idx="6">
                  <c:v>0.12</c:v>
                </c:pt>
                <c:pt idx="7">
                  <c:v>0.16</c:v>
                </c:pt>
                <c:pt idx="8">
                  <c:v>0.2</c:v>
                </c:pt>
                <c:pt idx="9">
                  <c:v>0.21</c:v>
                </c:pt>
              </c:numCache>
            </c:numRef>
          </c:val>
          <c:extLst>
            <c:ext xmlns:c16="http://schemas.microsoft.com/office/drawing/2014/chart" uri="{C3380CC4-5D6E-409C-BE32-E72D297353CC}">
              <c16:uniqueId val="{00000000-E575-EB47-8365-9487ECAC8905}"/>
            </c:ext>
          </c:extLst>
        </c:ser>
        <c:ser>
          <c:idx val="1"/>
          <c:order val="1"/>
          <c:tx>
            <c:strRef>
              <c:f>Sheet1!$C$1</c:f>
              <c:strCache>
                <c:ptCount val="1"/>
                <c:pt idx="0">
                  <c:v>A great deal of confidence—2020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82880" anchor="ctr" anchorCtr="1">
                <a:spAutoFit/>
              </a:bodyPr>
              <a:lstStyle/>
              <a:p>
                <a:pPr>
                  <a:defRPr sz="10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Congress/Federal legislative branch</c:v>
                </c:pt>
                <c:pt idx="1">
                  <c:v>Large corporations</c:v>
                </c:pt>
                <c:pt idx="2">
                  <c:v>The Supreme Court/Federal Judiciary</c:v>
                </c:pt>
                <c:pt idx="3">
                  <c:v>Small- to mid-sized businesses</c:v>
                </c:pt>
                <c:pt idx="4">
                  <c:v>The President/Federal exeutive branch</c:v>
                </c:pt>
                <c:pt idx="5">
                  <c:v>State or local government</c:v>
                </c:pt>
                <c:pt idx="6">
                  <c:v>Religious institutions</c:v>
                </c:pt>
                <c:pt idx="7">
                  <c:v>Future/rising generations*</c:v>
                </c:pt>
                <c:pt idx="8">
                  <c:v>Individuals</c:v>
                </c:pt>
                <c:pt idx="9">
                  <c:v>Nonprofit organizations</c:v>
                </c:pt>
              </c:strCache>
            </c:strRef>
          </c:cat>
          <c:val>
            <c:numRef>
              <c:f>Sheet1!$C$2:$C$11</c:f>
              <c:numCache>
                <c:formatCode>0%</c:formatCode>
                <c:ptCount val="10"/>
                <c:pt idx="0">
                  <c:v>0.08</c:v>
                </c:pt>
                <c:pt idx="1">
                  <c:v>7.0000000000000007E-2</c:v>
                </c:pt>
                <c:pt idx="2">
                  <c:v>0.11</c:v>
                </c:pt>
                <c:pt idx="3">
                  <c:v>0.11</c:v>
                </c:pt>
                <c:pt idx="4">
                  <c:v>0.11</c:v>
                </c:pt>
                <c:pt idx="5">
                  <c:v>0.11</c:v>
                </c:pt>
                <c:pt idx="6">
                  <c:v>0.15</c:v>
                </c:pt>
                <c:pt idx="8">
                  <c:v>0.23</c:v>
                </c:pt>
                <c:pt idx="9">
                  <c:v>0.23</c:v>
                </c:pt>
              </c:numCache>
            </c:numRef>
          </c:val>
          <c:extLst>
            <c:ext xmlns:c16="http://schemas.microsoft.com/office/drawing/2014/chart" uri="{C3380CC4-5D6E-409C-BE32-E72D297353CC}">
              <c16:uniqueId val="{00000001-E575-EB47-8365-9487ECAC8905}"/>
            </c:ext>
          </c:extLst>
        </c:ser>
        <c:dLbls>
          <c:dLblPos val="outEnd"/>
          <c:showLegendKey val="0"/>
          <c:showVal val="1"/>
          <c:showCatName val="0"/>
          <c:showSerName val="0"/>
          <c:showPercent val="0"/>
          <c:showBubbleSize val="0"/>
        </c:dLbls>
        <c:gapWidth val="100"/>
        <c:axId val="591040064"/>
        <c:axId val="591041792"/>
      </c:barChart>
      <c:catAx>
        <c:axId val="5910400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591041792"/>
        <c:crosses val="autoZero"/>
        <c:auto val="1"/>
        <c:lblAlgn val="ctr"/>
        <c:lblOffset val="100"/>
        <c:noMultiLvlLbl val="0"/>
      </c:catAx>
      <c:valAx>
        <c:axId val="59104179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5910400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accent6"/>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2022</c:v>
                </c:pt>
              </c:strCache>
            </c:strRef>
          </c:tx>
          <c:spPr>
            <a:solidFill>
              <a:srgbClr val="009CD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Pandemic preparation‡</c:v>
                </c:pt>
                <c:pt idx="1">
                  <c:v>International aid</c:v>
                </c:pt>
                <c:pt idx="2">
                  <c:v>Social or racial justice causes</c:v>
                </c:pt>
                <c:pt idx="3">
                  <c:v>Environment</c:v>
                </c:pt>
                <c:pt idx="4">
                  <c:v>Disaster relief</c:v>
                </c:pt>
                <c:pt idx="5">
                  <c:v>Higher education</c:v>
                </c:pt>
                <c:pt idx="6">
                  <c:v>K-12</c:v>
                </c:pt>
                <c:pt idx="7">
                  <c:v>Arts/Culture</c:v>
                </c:pt>
                <c:pt idx="8">
                  <c:v>Combination†</c:v>
                </c:pt>
                <c:pt idx="9">
                  <c:v>Other*</c:v>
                </c:pt>
                <c:pt idx="10">
                  <c:v>Animals</c:v>
                </c:pt>
                <c:pt idx="11">
                  <c:v>Youth</c:v>
                </c:pt>
                <c:pt idx="12">
                  <c:v>Health</c:v>
                </c:pt>
                <c:pt idx="13">
                  <c:v>Religion</c:v>
                </c:pt>
                <c:pt idx="14">
                  <c:v>Basic needs</c:v>
                </c:pt>
              </c:strCache>
            </c:strRef>
          </c:cat>
          <c:val>
            <c:numRef>
              <c:f>Sheet1!$B$2:$B$16</c:f>
              <c:numCache>
                <c:formatCode>0%</c:formatCode>
                <c:ptCount val="15"/>
                <c:pt idx="0">
                  <c:v>0.03</c:v>
                </c:pt>
                <c:pt idx="1">
                  <c:v>0.09</c:v>
                </c:pt>
                <c:pt idx="2">
                  <c:v>0.12</c:v>
                </c:pt>
                <c:pt idx="3">
                  <c:v>0.2</c:v>
                </c:pt>
                <c:pt idx="4">
                  <c:v>0.2</c:v>
                </c:pt>
                <c:pt idx="5">
                  <c:v>0.21</c:v>
                </c:pt>
                <c:pt idx="6">
                  <c:v>0.23</c:v>
                </c:pt>
                <c:pt idx="7">
                  <c:v>0.24</c:v>
                </c:pt>
                <c:pt idx="8">
                  <c:v>0.25</c:v>
                </c:pt>
                <c:pt idx="9">
                  <c:v>0.26</c:v>
                </c:pt>
                <c:pt idx="10">
                  <c:v>0.27</c:v>
                </c:pt>
                <c:pt idx="11">
                  <c:v>0.28000000000000003</c:v>
                </c:pt>
                <c:pt idx="12">
                  <c:v>0.3</c:v>
                </c:pt>
                <c:pt idx="13">
                  <c:v>0.39</c:v>
                </c:pt>
                <c:pt idx="14">
                  <c:v>0.51</c:v>
                </c:pt>
              </c:numCache>
            </c:numRef>
          </c:val>
          <c:extLst>
            <c:ext xmlns:c16="http://schemas.microsoft.com/office/drawing/2014/chart" uri="{C3380CC4-5D6E-409C-BE32-E72D297353CC}">
              <c16:uniqueId val="{00000000-0E0D-164C-A73A-2ADB0C97FD43}"/>
            </c:ext>
          </c:extLst>
        </c:ser>
        <c:ser>
          <c:idx val="1"/>
          <c:order val="1"/>
          <c:tx>
            <c:strRef>
              <c:f>Sheet1!$C$1</c:f>
              <c:strCache>
                <c:ptCount val="1"/>
                <c:pt idx="0">
                  <c:v>2020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Pandemic preparation‡</c:v>
                </c:pt>
                <c:pt idx="1">
                  <c:v>International aid</c:v>
                </c:pt>
                <c:pt idx="2">
                  <c:v>Social or racial justice causes</c:v>
                </c:pt>
                <c:pt idx="3">
                  <c:v>Environment</c:v>
                </c:pt>
                <c:pt idx="4">
                  <c:v>Disaster relief</c:v>
                </c:pt>
                <c:pt idx="5">
                  <c:v>Higher education</c:v>
                </c:pt>
                <c:pt idx="6">
                  <c:v>K-12</c:v>
                </c:pt>
                <c:pt idx="7">
                  <c:v>Arts/Culture</c:v>
                </c:pt>
                <c:pt idx="8">
                  <c:v>Combination†</c:v>
                </c:pt>
                <c:pt idx="9">
                  <c:v>Other*</c:v>
                </c:pt>
                <c:pt idx="10">
                  <c:v>Animals</c:v>
                </c:pt>
                <c:pt idx="11">
                  <c:v>Youth</c:v>
                </c:pt>
                <c:pt idx="12">
                  <c:v>Health</c:v>
                </c:pt>
                <c:pt idx="13">
                  <c:v>Religion</c:v>
                </c:pt>
                <c:pt idx="14">
                  <c:v>Basic needs</c:v>
                </c:pt>
              </c:strCache>
            </c:strRef>
          </c:cat>
          <c:val>
            <c:numRef>
              <c:f>Sheet1!$C$2:$C$16</c:f>
              <c:numCache>
                <c:formatCode>0%</c:formatCode>
                <c:ptCount val="15"/>
                <c:pt idx="0">
                  <c:v>0</c:v>
                </c:pt>
                <c:pt idx="1">
                  <c:v>0.1</c:v>
                </c:pt>
                <c:pt idx="2">
                  <c:v>0.22</c:v>
                </c:pt>
                <c:pt idx="3">
                  <c:v>0.2</c:v>
                </c:pt>
                <c:pt idx="4">
                  <c:v>0.22</c:v>
                </c:pt>
                <c:pt idx="5">
                  <c:v>0.25</c:v>
                </c:pt>
                <c:pt idx="6">
                  <c:v>0.23</c:v>
                </c:pt>
                <c:pt idx="7">
                  <c:v>0.27</c:v>
                </c:pt>
                <c:pt idx="8">
                  <c:v>0.27</c:v>
                </c:pt>
                <c:pt idx="9">
                  <c:v>0.23</c:v>
                </c:pt>
                <c:pt idx="10">
                  <c:v>0.27</c:v>
                </c:pt>
                <c:pt idx="11">
                  <c:v>0.3</c:v>
                </c:pt>
                <c:pt idx="12">
                  <c:v>0.32</c:v>
                </c:pt>
                <c:pt idx="13">
                  <c:v>0.47</c:v>
                </c:pt>
                <c:pt idx="14">
                  <c:v>0.56999999999999995</c:v>
                </c:pt>
              </c:numCache>
            </c:numRef>
          </c:val>
          <c:extLst>
            <c:ext xmlns:c16="http://schemas.microsoft.com/office/drawing/2014/chart" uri="{C3380CC4-5D6E-409C-BE32-E72D297353CC}">
              <c16:uniqueId val="{00000001-0E0D-164C-A73A-2ADB0C97FD43}"/>
            </c:ext>
          </c:extLst>
        </c:ser>
        <c:dLbls>
          <c:dLblPos val="outEnd"/>
          <c:showLegendKey val="0"/>
          <c:showVal val="1"/>
          <c:showCatName val="0"/>
          <c:showSerName val="0"/>
          <c:showPercent val="0"/>
          <c:showBubbleSize val="0"/>
        </c:dLbls>
        <c:gapWidth val="100"/>
        <c:axId val="461022223"/>
        <c:axId val="689007535"/>
      </c:barChart>
      <c:catAx>
        <c:axId val="461022223"/>
        <c:scaling>
          <c:orientation val="minMax"/>
        </c:scaling>
        <c:delete val="0"/>
        <c:axPos val="l"/>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689007535"/>
        <c:crosses val="autoZero"/>
        <c:auto val="1"/>
        <c:lblAlgn val="ctr"/>
        <c:lblOffset val="100"/>
        <c:noMultiLvlLbl val="0"/>
      </c:catAx>
      <c:valAx>
        <c:axId val="689007535"/>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4610222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'Section 2 for BofA'!$B$26</c:f>
              <c:strCache>
                <c:ptCount val="1"/>
              </c:strCache>
            </c:strRef>
          </c:tx>
          <c:spPr>
            <a:solidFill>
              <a:schemeClr val="accent1"/>
            </a:solidFill>
            <a:ln>
              <a:no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6"/>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'Section 2 for BofA'!$A$27:$A$30</c:f>
              <c:strCache>
                <c:ptCount val="4"/>
                <c:pt idx="0">
                  <c:v>Locally/community level</c:v>
                </c:pt>
                <c:pt idx="1">
                  <c:v>At the state level</c:v>
                </c:pt>
                <c:pt idx="2">
                  <c:v>At the national level</c:v>
                </c:pt>
                <c:pt idx="3">
                  <c:v>Internationally</c:v>
                </c:pt>
              </c:strCache>
            </c:strRef>
          </c:cat>
          <c:val>
            <c:numRef>
              <c:f>'Section 2 for BofA'!$B$27:$B$30</c:f>
              <c:numCache>
                <c:formatCode>0.0%</c:formatCode>
                <c:ptCount val="4"/>
                <c:pt idx="0">
                  <c:v>0.77810000000000001</c:v>
                </c:pt>
                <c:pt idx="1">
                  <c:v>0.15110000000000001</c:v>
                </c:pt>
                <c:pt idx="2">
                  <c:v>0.37790000000000001</c:v>
                </c:pt>
                <c:pt idx="3">
                  <c:v>0.1414</c:v>
                </c:pt>
              </c:numCache>
            </c:numRef>
          </c:val>
          <c:extLst>
            <c:ext xmlns:c16="http://schemas.microsoft.com/office/drawing/2014/chart" uri="{C3380CC4-5D6E-409C-BE32-E72D297353CC}">
              <c16:uniqueId val="{00000000-765D-7345-B859-D864C1325B9A}"/>
            </c:ext>
          </c:extLst>
        </c:ser>
        <c:dLbls>
          <c:showLegendKey val="0"/>
          <c:showVal val="0"/>
          <c:showCatName val="0"/>
          <c:showSerName val="0"/>
          <c:showPercent val="0"/>
          <c:showBubbleSize val="0"/>
        </c:dLbls>
        <c:gapWidth val="219"/>
        <c:overlap val="-27"/>
        <c:axId val="198454848"/>
        <c:axId val="198456848"/>
      </c:barChart>
      <c:catAx>
        <c:axId val="198454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mn-lt"/>
                <a:ea typeface="+mn-ea"/>
                <a:cs typeface="+mn-cs"/>
              </a:defRPr>
            </a:pPr>
            <a:endParaRPr lang="en-US"/>
          </a:p>
        </c:txPr>
        <c:crossAx val="198456848"/>
        <c:crosses val="autoZero"/>
        <c:auto val="1"/>
        <c:lblAlgn val="ctr"/>
        <c:lblOffset val="100"/>
        <c:noMultiLvlLbl val="0"/>
      </c:catAx>
      <c:valAx>
        <c:axId val="1984568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Calibri Light" panose="020F0302020204030204" pitchFamily="34" charset="0"/>
                <a:ea typeface="+mn-ea"/>
                <a:cs typeface="Calibri Light" panose="020F0302020204030204" pitchFamily="34" charset="0"/>
              </a:defRPr>
            </a:pPr>
            <a:endParaRPr lang="en-US"/>
          </a:p>
        </c:txPr>
        <c:crossAx val="198454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Crosstabs!$AO$14:$AO$15</c:f>
              <c:strCache>
                <c:ptCount val="2"/>
                <c:pt idx="0">
                  <c:v>All</c:v>
                </c:pt>
                <c:pt idx="1">
                  <c:v>Asian Americans</c:v>
                </c:pt>
              </c:strCache>
            </c:strRef>
          </c:cat>
          <c:val>
            <c:numRef>
              <c:f>Crosstabs!$AP$14:$AP$15</c:f>
              <c:numCache>
                <c:formatCode>0%</c:formatCode>
                <c:ptCount val="2"/>
                <c:pt idx="0">
                  <c:v>4.24E-2</c:v>
                </c:pt>
                <c:pt idx="1">
                  <c:v>0.21299999999999999</c:v>
                </c:pt>
              </c:numCache>
            </c:numRef>
          </c:val>
          <c:extLst>
            <c:ext xmlns:c16="http://schemas.microsoft.com/office/drawing/2014/chart" uri="{C3380CC4-5D6E-409C-BE32-E72D297353CC}">
              <c16:uniqueId val="{00000000-9ECE-CE44-9135-757FE6A9BF3F}"/>
            </c:ext>
          </c:extLst>
        </c:ser>
        <c:dLbls>
          <c:dLblPos val="outEnd"/>
          <c:showLegendKey val="0"/>
          <c:showVal val="1"/>
          <c:showCatName val="0"/>
          <c:showSerName val="0"/>
          <c:showPercent val="0"/>
          <c:showBubbleSize val="0"/>
        </c:dLbls>
        <c:gapWidth val="100"/>
        <c:overlap val="-27"/>
        <c:axId val="2069272431"/>
        <c:axId val="2063359615"/>
      </c:barChart>
      <c:catAx>
        <c:axId val="20692724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063359615"/>
        <c:crosses val="autoZero"/>
        <c:auto val="1"/>
        <c:lblAlgn val="ctr"/>
        <c:lblOffset val="100"/>
        <c:noMultiLvlLbl val="0"/>
      </c:catAx>
      <c:valAx>
        <c:axId val="2063359615"/>
        <c:scaling>
          <c:orientation val="minMax"/>
          <c:max val="0.6"/>
        </c:scaling>
        <c:delete val="1"/>
        <c:axPos val="l"/>
        <c:numFmt formatCode="0%" sourceLinked="1"/>
        <c:majorTickMark val="none"/>
        <c:minorTickMark val="none"/>
        <c:tickLblPos val="nextTo"/>
        <c:crossAx val="206927243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6"/>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Crosstabs!$AO$11:$AO$12</c:f>
              <c:strCache>
                <c:ptCount val="2"/>
                <c:pt idx="0">
                  <c:v>All</c:v>
                </c:pt>
                <c:pt idx="1">
                  <c:v>African Americans</c:v>
                </c:pt>
              </c:strCache>
            </c:strRef>
          </c:cat>
          <c:val>
            <c:numRef>
              <c:f>Crosstabs!$AP$11:$AP$12</c:f>
              <c:numCache>
                <c:formatCode>0%</c:formatCode>
                <c:ptCount val="2"/>
                <c:pt idx="0">
                  <c:v>8.9300000000000004E-2</c:v>
                </c:pt>
                <c:pt idx="1">
                  <c:v>0.5323</c:v>
                </c:pt>
              </c:numCache>
            </c:numRef>
          </c:val>
          <c:extLst>
            <c:ext xmlns:c16="http://schemas.microsoft.com/office/drawing/2014/chart" uri="{C3380CC4-5D6E-409C-BE32-E72D297353CC}">
              <c16:uniqueId val="{00000000-8E1F-0E43-B0C4-939FA177C7FA}"/>
            </c:ext>
          </c:extLst>
        </c:ser>
        <c:dLbls>
          <c:dLblPos val="outEnd"/>
          <c:showLegendKey val="0"/>
          <c:showVal val="1"/>
          <c:showCatName val="0"/>
          <c:showSerName val="0"/>
          <c:showPercent val="0"/>
          <c:showBubbleSize val="0"/>
        </c:dLbls>
        <c:gapWidth val="100"/>
        <c:overlap val="-27"/>
        <c:axId val="2071407743"/>
        <c:axId val="2076553327"/>
      </c:barChart>
      <c:catAx>
        <c:axId val="2071407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6"/>
                </a:solidFill>
                <a:latin typeface="Calibri Light" panose="020F0302020204030204" pitchFamily="34" charset="0"/>
                <a:ea typeface="+mn-ea"/>
                <a:cs typeface="Calibri Light" panose="020F0302020204030204" pitchFamily="34" charset="0"/>
              </a:defRPr>
            </a:pPr>
            <a:endParaRPr lang="en-US"/>
          </a:p>
        </c:txPr>
        <c:crossAx val="2076553327"/>
        <c:crosses val="autoZero"/>
        <c:auto val="1"/>
        <c:lblAlgn val="ctr"/>
        <c:lblOffset val="100"/>
        <c:noMultiLvlLbl val="0"/>
      </c:catAx>
      <c:valAx>
        <c:axId val="2076553327"/>
        <c:scaling>
          <c:orientation val="minMax"/>
        </c:scaling>
        <c:delete val="1"/>
        <c:axPos val="l"/>
        <c:numFmt formatCode="0%" sourceLinked="1"/>
        <c:majorTickMark val="none"/>
        <c:minorTickMark val="none"/>
        <c:tickLblPos val="nextTo"/>
        <c:crossAx val="2071407743"/>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2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2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3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EF76DD-C411-4A4D-9DB2-946B1BEB431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Calibri Light" panose="020F0302020204030204" pitchFamily="34" charset="0"/>
            </a:endParaRPr>
          </a:p>
        </p:txBody>
      </p:sp>
      <p:sp>
        <p:nvSpPr>
          <p:cNvPr id="3" name="Date Placeholder 2">
            <a:extLst>
              <a:ext uri="{FF2B5EF4-FFF2-40B4-BE49-F238E27FC236}">
                <a16:creationId xmlns:a16="http://schemas.microsoft.com/office/drawing/2014/main" id="{DC33A524-584C-E741-9D7B-52B02CB4E6A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AB2C25-E31D-E848-BEDA-7B135820ECD2}" type="datetimeFigureOut">
              <a:rPr lang="en-US" smtClean="0">
                <a:latin typeface="Calibri Light" panose="020F0302020204030204" pitchFamily="34" charset="0"/>
              </a:rPr>
              <a:t>2/4/2024</a:t>
            </a:fld>
            <a:endParaRPr lang="en-US" dirty="0">
              <a:latin typeface="Calibri Light" panose="020F0302020204030204" pitchFamily="34" charset="0"/>
            </a:endParaRPr>
          </a:p>
        </p:txBody>
      </p:sp>
      <p:sp>
        <p:nvSpPr>
          <p:cNvPr id="4" name="Footer Placeholder 3">
            <a:extLst>
              <a:ext uri="{FF2B5EF4-FFF2-40B4-BE49-F238E27FC236}">
                <a16:creationId xmlns:a16="http://schemas.microsoft.com/office/drawing/2014/main" id="{2658C15C-6F70-4247-9518-C5B08E569F0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Calibri Light" panose="020F0302020204030204" pitchFamily="34" charset="0"/>
            </a:endParaRPr>
          </a:p>
        </p:txBody>
      </p:sp>
      <p:sp>
        <p:nvSpPr>
          <p:cNvPr id="5" name="Slide Number Placeholder 4">
            <a:extLst>
              <a:ext uri="{FF2B5EF4-FFF2-40B4-BE49-F238E27FC236}">
                <a16:creationId xmlns:a16="http://schemas.microsoft.com/office/drawing/2014/main" id="{3680BBAA-2A18-F14D-ACC2-6DB9C1070CB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AF8E7B-B8F3-7D4C-A9DD-ACD4E8226209}" type="slidenum">
              <a:rPr lang="en-US" smtClean="0">
                <a:latin typeface="Calibri Light" panose="020F0302020204030204" pitchFamily="34" charset="0"/>
              </a:rPr>
              <a:t>‹#›</a:t>
            </a:fld>
            <a:endParaRPr lang="en-US" dirty="0">
              <a:latin typeface="Calibri Light" panose="020F0302020204030204" pitchFamily="34" charset="0"/>
            </a:endParaRPr>
          </a:p>
        </p:txBody>
      </p:sp>
    </p:spTree>
    <p:extLst>
      <p:ext uri="{BB962C8B-B14F-4D97-AF65-F5344CB8AC3E}">
        <p14:creationId xmlns:p14="http://schemas.microsoft.com/office/powerpoint/2010/main" val="9467616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Calibri Light" panose="020F030202020403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Calibri Light" panose="020F0302020204030204" pitchFamily="34" charset="0"/>
              </a:defRPr>
            </a:lvl1pPr>
          </a:lstStyle>
          <a:p>
            <a:fld id="{26CBBAF8-5E96-AF4F-B3C9-770A813DAE93}" type="datetimeFigureOut">
              <a:rPr lang="en-US" smtClean="0"/>
              <a:pPr/>
              <a:t>2/4/2024</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Calibri Light" panose="020F030202020403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900">
                <a:latin typeface="+mj-lt"/>
              </a:defRPr>
            </a:lvl1pPr>
          </a:lstStyle>
          <a:p>
            <a:fld id="{7A4EEF28-1C17-924F-9179-4EBCBE4233B6}" type="slidenum">
              <a:rPr lang="en-US" smtClean="0"/>
              <a:pPr/>
              <a:t>‹#›</a:t>
            </a:fld>
            <a:endParaRPr lang="en-US" dirty="0"/>
          </a:p>
        </p:txBody>
      </p:sp>
    </p:spTree>
    <p:extLst>
      <p:ext uri="{BB962C8B-B14F-4D97-AF65-F5344CB8AC3E}">
        <p14:creationId xmlns:p14="http://schemas.microsoft.com/office/powerpoint/2010/main" val="217890664"/>
      </p:ext>
    </p:extLst>
  </p:cSld>
  <p:clrMap bg1="lt1" tx1="dk1" bg2="lt2" tx2="dk2" accent1="accent1" accent2="accent2" accent3="accent3" accent4="accent4" accent5="accent5" accent6="accent6" hlink="hlink" folHlink="folHlink"/>
  <p:notesStyle>
    <a:lvl1pPr marL="0" algn="l" defTabSz="914186" rtl="0" eaLnBrk="1" latinLnBrk="0" hangingPunct="1">
      <a:defRPr sz="900" kern="1200">
        <a:solidFill>
          <a:schemeClr val="tx1"/>
        </a:solidFill>
        <a:latin typeface="+mj-lt"/>
        <a:ea typeface="+mn-ea"/>
        <a:cs typeface="+mn-cs"/>
      </a:defRPr>
    </a:lvl1pPr>
    <a:lvl2pPr marL="457092" algn="l" defTabSz="914186" rtl="0" eaLnBrk="1" latinLnBrk="0" hangingPunct="1">
      <a:defRPr sz="900" kern="1200">
        <a:solidFill>
          <a:schemeClr val="tx1"/>
        </a:solidFill>
        <a:latin typeface="+mj-lt"/>
        <a:ea typeface="+mn-ea"/>
        <a:cs typeface="+mn-cs"/>
      </a:defRPr>
    </a:lvl2pPr>
    <a:lvl3pPr marL="914186" algn="l" defTabSz="914186" rtl="0" eaLnBrk="1" latinLnBrk="0" hangingPunct="1">
      <a:defRPr sz="900" kern="1200">
        <a:solidFill>
          <a:schemeClr val="tx1"/>
        </a:solidFill>
        <a:latin typeface="+mj-lt"/>
        <a:ea typeface="+mn-ea"/>
        <a:cs typeface="+mn-cs"/>
      </a:defRPr>
    </a:lvl3pPr>
    <a:lvl4pPr marL="1371279" algn="l" defTabSz="914186" rtl="0" eaLnBrk="1" latinLnBrk="0" hangingPunct="1">
      <a:defRPr sz="900" kern="1200">
        <a:solidFill>
          <a:schemeClr val="tx1"/>
        </a:solidFill>
        <a:latin typeface="+mj-lt"/>
        <a:ea typeface="+mn-ea"/>
        <a:cs typeface="+mn-cs"/>
      </a:defRPr>
    </a:lvl4pPr>
    <a:lvl5pPr marL="1828373" algn="l" defTabSz="914186" rtl="0" eaLnBrk="1" latinLnBrk="0" hangingPunct="1">
      <a:defRPr sz="900" kern="1200">
        <a:solidFill>
          <a:schemeClr val="tx1"/>
        </a:solidFill>
        <a:latin typeface="+mj-lt"/>
        <a:ea typeface="+mn-ea"/>
        <a:cs typeface="+mn-cs"/>
      </a:defRPr>
    </a:lvl5pPr>
    <a:lvl6pPr marL="2285466" algn="l" defTabSz="914186" rtl="0" eaLnBrk="1" latinLnBrk="0" hangingPunct="1">
      <a:defRPr sz="1200" kern="1200">
        <a:solidFill>
          <a:schemeClr val="tx1"/>
        </a:solidFill>
        <a:latin typeface="+mn-lt"/>
        <a:ea typeface="+mn-ea"/>
        <a:cs typeface="+mn-cs"/>
      </a:defRPr>
    </a:lvl6pPr>
    <a:lvl7pPr marL="2742558" algn="l" defTabSz="914186" rtl="0" eaLnBrk="1" latinLnBrk="0" hangingPunct="1">
      <a:defRPr sz="1200" kern="1200">
        <a:solidFill>
          <a:schemeClr val="tx1"/>
        </a:solidFill>
        <a:latin typeface="+mn-lt"/>
        <a:ea typeface="+mn-ea"/>
        <a:cs typeface="+mn-cs"/>
      </a:defRPr>
    </a:lvl7pPr>
    <a:lvl8pPr marL="3199652" algn="l" defTabSz="914186" rtl="0" eaLnBrk="1" latinLnBrk="0" hangingPunct="1">
      <a:defRPr sz="1200" kern="1200">
        <a:solidFill>
          <a:schemeClr val="tx1"/>
        </a:solidFill>
        <a:latin typeface="+mn-lt"/>
        <a:ea typeface="+mn-ea"/>
        <a:cs typeface="+mn-cs"/>
      </a:defRPr>
    </a:lvl8pPr>
    <a:lvl9pPr marL="3656744" algn="l" defTabSz="91418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Good &lt;morning/afternoon/evening&gt;. I’m &lt;Name&gt;, &lt;Title, Affiliation&gt;. Today we’re going to be talking about charitable giving by wealthy households — how prevalent it is, what motivates high-net-worth individuals and families to give, the thinking behind those donations, and other factors.</a:t>
            </a:r>
            <a:br>
              <a:rPr lang="en-US" dirty="0"/>
            </a:br>
            <a:endParaRPr lang="en-US" dirty="0"/>
          </a:p>
          <a:p>
            <a:r>
              <a:rPr lang="en-US" dirty="0"/>
              <a:t>Thank you for joining me.</a:t>
            </a:r>
          </a:p>
        </p:txBody>
      </p:sp>
      <p:sp>
        <p:nvSpPr>
          <p:cNvPr id="4" name="Slide Number Placeholder 3"/>
          <p:cNvSpPr>
            <a:spLocks noGrp="1"/>
          </p:cNvSpPr>
          <p:nvPr>
            <p:ph type="sldNum" sz="quarter" idx="5"/>
          </p:nvPr>
        </p:nvSpPr>
        <p:spPr/>
        <p:txBody>
          <a:bodyPr/>
          <a:lstStyle/>
          <a:p>
            <a:fld id="{7A4EEF28-1C17-924F-9179-4EBCBE4233B6}" type="slidenum">
              <a:rPr lang="en-US" smtClean="0"/>
              <a:t>1</a:t>
            </a:fld>
            <a:endParaRPr lang="en-US" dirty="0"/>
          </a:p>
        </p:txBody>
      </p:sp>
    </p:spTree>
    <p:extLst>
      <p:ext uri="{BB962C8B-B14F-4D97-AF65-F5344CB8AC3E}">
        <p14:creationId xmlns:p14="http://schemas.microsoft.com/office/powerpoint/2010/main" val="25380915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t>10</a:t>
            </a:fld>
            <a:endParaRPr lang="en-US" dirty="0"/>
          </a:p>
        </p:txBody>
      </p:sp>
    </p:spTree>
    <p:extLst>
      <p:ext uri="{BB962C8B-B14F-4D97-AF65-F5344CB8AC3E}">
        <p14:creationId xmlns:p14="http://schemas.microsoft.com/office/powerpoint/2010/main" val="17597114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2022, the majority of affluent households (78%) gave locally or at the community level, followed by 38% who gave at the national level. Smaller percentages of households gave at the state level (15%) or internationally (14%).</a:t>
            </a:r>
          </a:p>
        </p:txBody>
      </p:sp>
      <p:sp>
        <p:nvSpPr>
          <p:cNvPr id="4" name="Slide Number Placeholder 3"/>
          <p:cNvSpPr>
            <a:spLocks noGrp="1"/>
          </p:cNvSpPr>
          <p:nvPr>
            <p:ph type="sldNum" sz="quarter" idx="5"/>
          </p:nvPr>
        </p:nvSpPr>
        <p:spPr/>
        <p:txBody>
          <a:bodyPr/>
          <a:lstStyle/>
          <a:p>
            <a:fld id="{7A4EEF28-1C17-924F-9179-4EBCBE4233B6}" type="slidenum">
              <a:rPr lang="en-US" smtClean="0"/>
              <a:pPr/>
              <a:t>11</a:t>
            </a:fld>
            <a:endParaRPr lang="en-US" dirty="0"/>
          </a:p>
        </p:txBody>
      </p:sp>
    </p:spTree>
    <p:extLst>
      <p:ext uri="{BB962C8B-B14F-4D97-AF65-F5344CB8AC3E}">
        <p14:creationId xmlns:p14="http://schemas.microsoft.com/office/powerpoint/2010/main" val="31862583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BAC Team: Nicole Ball – to help with speaker notes for this slide.</a:t>
            </a:r>
          </a:p>
        </p:txBody>
      </p:sp>
      <p:sp>
        <p:nvSpPr>
          <p:cNvPr id="4" name="Slide Number Placeholder 3"/>
          <p:cNvSpPr>
            <a:spLocks noGrp="1"/>
          </p:cNvSpPr>
          <p:nvPr>
            <p:ph type="sldNum" sz="quarter" idx="5"/>
          </p:nvPr>
        </p:nvSpPr>
        <p:spPr/>
        <p:txBody>
          <a:bodyPr/>
          <a:lstStyle/>
          <a:p>
            <a:fld id="{7A4EEF28-1C17-924F-9179-4EBCBE4233B6}" type="slidenum">
              <a:rPr lang="en-US" smtClean="0"/>
              <a:pPr/>
              <a:t>12</a:t>
            </a:fld>
            <a:endParaRPr lang="en-US" dirty="0"/>
          </a:p>
        </p:txBody>
      </p:sp>
    </p:spTree>
    <p:extLst>
      <p:ext uri="{BB962C8B-B14F-4D97-AF65-F5344CB8AC3E}">
        <p14:creationId xmlns:p14="http://schemas.microsoft.com/office/powerpoint/2010/main" val="6817276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In calendar year 2022, did you or your household make a donation to any of these causes? </a:t>
            </a:r>
            <a:endParaRPr lang="en-US" dirty="0"/>
          </a:p>
          <a:p>
            <a:endParaRPr lang="en-US" dirty="0"/>
          </a:p>
          <a:p>
            <a:r>
              <a:rPr lang="en-US" dirty="0"/>
              <a:t>In 2022, religious organizations received the highest share of affluent charitable dollars (39%). 24% of affluent dollars went to higher education organizations. Basic needs organizations received the third-highest share of affluent charitable dollars (10%).</a:t>
            </a:r>
          </a:p>
          <a:p>
            <a:endParaRPr lang="en-US" dirty="0"/>
          </a:p>
          <a:p>
            <a:pPr marL="0" marR="0" lvl="0" indent="0" algn="l" defTabSz="914186" rtl="0" eaLnBrk="1" fontAlgn="auto" latinLnBrk="0" hangingPunct="1">
              <a:lnSpc>
                <a:spcPct val="100000"/>
              </a:lnSpc>
              <a:spcBef>
                <a:spcPts val="0"/>
              </a:spcBef>
              <a:spcAft>
                <a:spcPts val="0"/>
              </a:spcAft>
              <a:buClrTx/>
              <a:buSzTx/>
              <a:buFontTx/>
              <a:buNone/>
              <a:tabLst/>
              <a:defRPr/>
            </a:pPr>
            <a:r>
              <a:rPr lang="en-US" dirty="0"/>
              <a:t>2020 data pulled for comparison view. </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t>13</a:t>
            </a:fld>
            <a:endParaRPr lang="en-US" dirty="0"/>
          </a:p>
        </p:txBody>
      </p:sp>
    </p:spTree>
    <p:extLst>
      <p:ext uri="{BB962C8B-B14F-4D97-AF65-F5344CB8AC3E}">
        <p14:creationId xmlns:p14="http://schemas.microsoft.com/office/powerpoint/2010/main" val="34743865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Thinking about your overall household giving in 2022, how were charitable decisions typically made? </a:t>
            </a:r>
          </a:p>
          <a:p>
            <a:endParaRPr lang="en-US" sz="900" b="0" i="0" u="none" strike="noStrike" kern="1200" baseline="0" dirty="0">
              <a:solidFill>
                <a:schemeClr val="tx1"/>
              </a:solidFill>
              <a:latin typeface="+mj-lt"/>
              <a:ea typeface="+mn-ea"/>
              <a:cs typeface="+mn-cs"/>
            </a:endParaRPr>
          </a:p>
          <a:p>
            <a:r>
              <a:rPr lang="en-US" dirty="0"/>
              <a:t>Among all married/partnered wealthy households, the highest proportion (44%) made charitable decisions jointly in 2022. More married/partnered affluent individuals reported having been the sole decision-maker with respect to charitable gifts (23%) than said they made some charitable decisions jointly and other charitable decisions separately (14%). The smallest percentage of wealthy households indicated their spouse/partner was the sole decision-maker (6%) or they made charitable decisions separately but conferred with each other (6%).</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14</a:t>
            </a:fld>
            <a:endParaRPr lang="en-US" dirty="0"/>
          </a:p>
        </p:txBody>
      </p:sp>
    </p:spTree>
    <p:extLst>
      <p:ext uri="{BB962C8B-B14F-4D97-AF65-F5344CB8AC3E}">
        <p14:creationId xmlns:p14="http://schemas.microsoft.com/office/powerpoint/2010/main" val="17291662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Do you involve relatives of other generations in your giving? (e.g., to help you decide which charities, issues, and/or types of causes to support). </a:t>
            </a:r>
          </a:p>
          <a:p>
            <a:endParaRPr lang="en-US" sz="900" b="0" i="0" u="none" strike="noStrike" kern="1200" baseline="0" dirty="0">
              <a:solidFill>
                <a:schemeClr val="tx1"/>
              </a:solidFill>
              <a:latin typeface="+mj-lt"/>
              <a:ea typeface="+mn-ea"/>
              <a:cs typeface="+mn-cs"/>
            </a:endParaRPr>
          </a:p>
          <a:p>
            <a:r>
              <a:rPr lang="en-US" dirty="0"/>
              <a:t>The majority (79%) of affluent households indicated they do not involve relatives of other generations in their giving, whether younger or older. Only 17% of affluent households involved younger relatives (such as children or grandchildren) in their giving decisions.</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15</a:t>
            </a:fld>
            <a:endParaRPr lang="en-US" dirty="0"/>
          </a:p>
        </p:txBody>
      </p:sp>
    </p:spTree>
    <p:extLst>
      <p:ext uri="{BB962C8B-B14F-4D97-AF65-F5344CB8AC3E}">
        <p14:creationId xmlns:p14="http://schemas.microsoft.com/office/powerpoint/2010/main" val="9391909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important finding is that a majority of affluent individuals draw upon their values when determining which nonprofits to support financially (70%). Sizable shares of wealthy donors also base their giving decisions on their interest in the issue area (60%), the recognizability or reputation of the organization (52%), the perceived need of the organization or issue area (48%), and having firsthand experience with the organization (48%).</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t>16</a:t>
            </a:fld>
            <a:endParaRPr lang="en-US" dirty="0"/>
          </a:p>
        </p:txBody>
      </p:sp>
    </p:spTree>
    <p:extLst>
      <p:ext uri="{BB962C8B-B14F-4D97-AF65-F5344CB8AC3E}">
        <p14:creationId xmlns:p14="http://schemas.microsoft.com/office/powerpoint/2010/main" val="13089070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Thinking about the organization(s) that you stopped giving to, please indicate the reasons why you stopped giving: </a:t>
            </a:r>
          </a:p>
          <a:p>
            <a:endParaRPr lang="en-US" sz="900" b="0" i="0" u="none" strike="noStrike" kern="1200" baseline="0" dirty="0">
              <a:solidFill>
                <a:schemeClr val="tx1"/>
              </a:solidFill>
              <a:latin typeface="+mj-lt"/>
              <a:ea typeface="+mn-ea"/>
              <a:cs typeface="+mn-cs"/>
            </a:endParaRPr>
          </a:p>
          <a:p>
            <a:r>
              <a:rPr lang="en-US" dirty="0"/>
              <a:t>Most households (75%) continued giving to every organization they had supported in the previous year, not eliminating even one organization from their giving.</a:t>
            </a:r>
          </a:p>
          <a:p>
            <a:endParaRPr lang="en-US" dirty="0"/>
          </a:p>
          <a:p>
            <a:r>
              <a:rPr lang="en-US" dirty="0"/>
              <a:t>Among those wealthy households that stopped giving, the largest percentage (28%) cited too many requests from the organization or that the requests were too close together. Another better organization positioned to achieve the charitable goals was the second-most-cited reason (26%). Only 4% of affluent households said they stopped giving to an organization because it had met its goal or the project they had been funding had been completed.</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17</a:t>
            </a:fld>
            <a:endParaRPr lang="en-US" dirty="0"/>
          </a:p>
        </p:txBody>
      </p:sp>
    </p:spTree>
    <p:extLst>
      <p:ext uri="{BB962C8B-B14F-4D97-AF65-F5344CB8AC3E}">
        <p14:creationId xmlns:p14="http://schemas.microsoft.com/office/powerpoint/2010/main" val="19591873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majority (54%) of affluent donors are not sure whether their gifts are making a difference. While a sizeable minority (43%) believe their giving is having the impact they intended, a very small percentage of wealthy donors say that their giving is not having the desired impact.</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18</a:t>
            </a:fld>
            <a:endParaRPr lang="en-US" dirty="0"/>
          </a:p>
        </p:txBody>
      </p:sp>
    </p:spTree>
    <p:extLst>
      <p:ext uri="{BB962C8B-B14F-4D97-AF65-F5344CB8AC3E}">
        <p14:creationId xmlns:p14="http://schemas.microsoft.com/office/powerpoint/2010/main" val="7502764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Affluent individuals rely on information from a number of sources to determine the impact of their giving. The most common source is the organization to which the donors contributed (76%). Another important source of information regarding the impact of their giving is their own perceptions or observations, cited by 59%.</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19</a:t>
            </a:fld>
            <a:endParaRPr lang="en-US" dirty="0"/>
          </a:p>
        </p:txBody>
      </p:sp>
    </p:spTree>
    <p:extLst>
      <p:ext uri="{BB962C8B-B14F-4D97-AF65-F5344CB8AC3E}">
        <p14:creationId xmlns:p14="http://schemas.microsoft.com/office/powerpoint/2010/main" val="1577970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dirty="0">
              <a:latin typeface="Calibri Light" panose="020F0302020204030204" pitchFamily="34" charset="0"/>
              <a:cs typeface="Calibri Light" panose="020F0302020204030204" pitchFamily="34" charset="0"/>
            </a:endParaRPr>
          </a:p>
        </p:txBody>
      </p:sp>
      <p:sp>
        <p:nvSpPr>
          <p:cNvPr id="4" name="Slide Number Placeholder 3"/>
          <p:cNvSpPr>
            <a:spLocks noGrp="1"/>
          </p:cNvSpPr>
          <p:nvPr>
            <p:ph type="sldNum" sz="quarter" idx="5"/>
          </p:nvPr>
        </p:nvSpPr>
        <p:spPr/>
        <p:txBody>
          <a:bodyPr/>
          <a:lstStyle/>
          <a:p>
            <a:fld id="{7A4EEF28-1C17-924F-9179-4EBCBE4233B6}" type="slidenum">
              <a:rPr lang="en-US" smtClean="0"/>
              <a:t>2</a:t>
            </a:fld>
            <a:endParaRPr lang="en-US" dirty="0"/>
          </a:p>
        </p:txBody>
      </p:sp>
    </p:spTree>
    <p:extLst>
      <p:ext uri="{BB962C8B-B14F-4D97-AF65-F5344CB8AC3E}">
        <p14:creationId xmlns:p14="http://schemas.microsoft.com/office/powerpoint/2010/main" val="6270734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Now, after you make a gift to an organization, how important is it to you that the organization will: </a:t>
            </a:r>
            <a:endParaRPr lang="en-US" dirty="0"/>
          </a:p>
          <a:p>
            <a:endParaRPr lang="en-US" dirty="0"/>
          </a:p>
          <a:p>
            <a:r>
              <a:rPr lang="en-US" dirty="0"/>
              <a:t>After making a charitable gift, nearly two-thirds (61%) of affluent households said it was very important that the organization spend only a reasonable amount of their donation on general administrative and fundraising expenses. Almost as many wealthy donors indicated it was very important that the organization not distribute their names to others (59%), that it demonstrate sound business and operational practices (57%), and that it honor their request for privacy and/or anonymity (54%).</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20</a:t>
            </a:fld>
            <a:endParaRPr lang="en-US" dirty="0"/>
          </a:p>
        </p:txBody>
      </p:sp>
    </p:spTree>
    <p:extLst>
      <p:ext uri="{BB962C8B-B14F-4D97-AF65-F5344CB8AC3E}">
        <p14:creationId xmlns:p14="http://schemas.microsoft.com/office/powerpoint/2010/main" val="30799581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In thinking about all of the gifts you donated in 2022, which form of assets did your household donate? </a:t>
            </a:r>
          </a:p>
          <a:p>
            <a:endParaRPr lang="en-US" sz="900" b="0" i="0" u="none" strike="noStrike" kern="1200" baseline="0" dirty="0">
              <a:solidFill>
                <a:schemeClr val="tx1"/>
              </a:solidFill>
              <a:latin typeface="+mj-lt"/>
              <a:ea typeface="+mn-ea"/>
              <a:cs typeface="+mn-cs"/>
            </a:endParaRPr>
          </a:p>
          <a:p>
            <a:r>
              <a:rPr lang="en-US" dirty="0"/>
              <a:t>As in previous years, this study sought to understand the methods employed by affluent households when making charitable donations. In 2022, nearly all households (96%) indicated they gave through a cash, check or credit card donation. Not quite half (45%) made donations of clothing, food or other households items.</a:t>
            </a:r>
          </a:p>
          <a:p>
            <a:r>
              <a:rPr lang="en-US" dirty="0"/>
              <a:t> </a:t>
            </a:r>
          </a:p>
          <a:p>
            <a:r>
              <a:rPr lang="en-US" dirty="0"/>
              <a:t>All other giving methods that were asked about were rarely used.</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21</a:t>
            </a:fld>
            <a:endParaRPr lang="en-US" dirty="0"/>
          </a:p>
        </p:txBody>
      </p:sp>
    </p:spTree>
    <p:extLst>
      <p:ext uri="{BB962C8B-B14F-4D97-AF65-F5344CB8AC3E}">
        <p14:creationId xmlns:p14="http://schemas.microsoft.com/office/powerpoint/2010/main" val="19619884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In thinking about all the charitable causes to which you donated in 2022, where did your household’s charitable giving come from? Please provide approximate percentages of total giving for each answer selected. </a:t>
            </a:r>
            <a:endParaRPr lang="en-US" dirty="0"/>
          </a:p>
          <a:p>
            <a:endParaRPr lang="en-US" dirty="0"/>
          </a:p>
          <a:p>
            <a:r>
              <a:rPr lang="en-US" dirty="0"/>
              <a:t>The majority (81%) of affluent households’ charitable giving in 2022 came directly from their personal assets and income. However, the primary donation sources of about one in five wealthy households (19%) came from charitable trusts, donor-advised funds, family foundation gifts or other charitable giving vehicles.</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22</a:t>
            </a:fld>
            <a:endParaRPr lang="en-US" dirty="0"/>
          </a:p>
        </p:txBody>
      </p:sp>
    </p:spTree>
    <p:extLst>
      <p:ext uri="{BB962C8B-B14F-4D97-AF65-F5344CB8AC3E}">
        <p14:creationId xmlns:p14="http://schemas.microsoft.com/office/powerpoint/2010/main" val="29161618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Do you have—or do you plan to establish—any of the following vehicles for making charitable gifts? </a:t>
            </a:r>
            <a:endParaRPr lang="en-US" sz="900" dirty="0">
              <a:latin typeface="+mj-lt"/>
            </a:endParaRPr>
          </a:p>
          <a:p>
            <a:endParaRPr lang="en-US" sz="900" dirty="0">
              <a:latin typeface="+mj-lt"/>
            </a:endParaRPr>
          </a:p>
          <a:p>
            <a:r>
              <a:rPr lang="en-US" sz="900" dirty="0">
                <a:effectLst/>
                <a:latin typeface="+mj-lt"/>
                <a:ea typeface="Arial" panose="020B0604020202020204" pitchFamily="34" charset="0"/>
              </a:rPr>
              <a:t>More than one in five (22%) affluent households have a giving vehicle and 54% of affluent households with a net worth between $5 million-$20 million have or plan to establish a giving vehicle within the next three years.</a:t>
            </a:r>
            <a:r>
              <a:rPr lang="en-US" sz="900" i="0" dirty="0">
                <a:effectLst/>
                <a:latin typeface="+mj-lt"/>
              </a:rPr>
              <a:t> </a:t>
            </a:r>
          </a:p>
          <a:p>
            <a:endParaRPr lang="en-US" sz="900" dirty="0">
              <a:latin typeface="+mj-lt"/>
            </a:endParaRPr>
          </a:p>
          <a:p>
            <a:r>
              <a:rPr lang="en-US" sz="900" dirty="0">
                <a:latin typeface="+mj-lt"/>
              </a:rPr>
              <a:t>The most frequently used giving vehicle is a will with specific charitable provisions, with 12% of affluent households currently having one. The next most popular is a planned giving instrument, which was used by 6% of affluent individuals.</a:t>
            </a:r>
          </a:p>
          <a:p>
            <a:endParaRPr lang="en-US" sz="900" dirty="0">
              <a:latin typeface="+mj-lt"/>
            </a:endParaRPr>
          </a:p>
        </p:txBody>
      </p:sp>
      <p:sp>
        <p:nvSpPr>
          <p:cNvPr id="4" name="Slide Number Placeholder 3"/>
          <p:cNvSpPr>
            <a:spLocks noGrp="1"/>
          </p:cNvSpPr>
          <p:nvPr>
            <p:ph type="sldNum" sz="quarter" idx="5"/>
          </p:nvPr>
        </p:nvSpPr>
        <p:spPr/>
        <p:txBody>
          <a:bodyPr/>
          <a:lstStyle/>
          <a:p>
            <a:fld id="{7A4EEF28-1C17-924F-9179-4EBCBE4233B6}" type="slidenum">
              <a:rPr lang="en-US" smtClean="0"/>
              <a:pPr/>
              <a:t>23</a:t>
            </a:fld>
            <a:endParaRPr lang="en-US" dirty="0"/>
          </a:p>
        </p:txBody>
      </p:sp>
    </p:spTree>
    <p:extLst>
      <p:ext uri="{BB962C8B-B14F-4D97-AF65-F5344CB8AC3E}">
        <p14:creationId xmlns:p14="http://schemas.microsoft.com/office/powerpoint/2010/main" val="13778939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Affluent households’ likelihood of using or planning to use a giving vehicle increases with total household net worth as well. Households with $5 million to $20 million were most likely to use or plan to use a giving vehicle (54%), compared to 19% of households with less than $1 million.</a:t>
            </a:r>
          </a:p>
        </p:txBody>
      </p:sp>
      <p:sp>
        <p:nvSpPr>
          <p:cNvPr id="4" name="Slide Number Placeholder 3"/>
          <p:cNvSpPr>
            <a:spLocks noGrp="1"/>
          </p:cNvSpPr>
          <p:nvPr>
            <p:ph type="sldNum" sz="quarter" idx="5"/>
          </p:nvPr>
        </p:nvSpPr>
        <p:spPr/>
        <p:txBody>
          <a:bodyPr/>
          <a:lstStyle/>
          <a:p>
            <a:fld id="{7A4EEF28-1C17-924F-9179-4EBCBE4233B6}" type="slidenum">
              <a:rPr lang="en-US" smtClean="0"/>
              <a:pPr/>
              <a:t>24</a:t>
            </a:fld>
            <a:endParaRPr lang="en-US" dirty="0"/>
          </a:p>
        </p:txBody>
      </p:sp>
    </p:spTree>
    <p:extLst>
      <p:ext uri="{BB962C8B-B14F-4D97-AF65-F5344CB8AC3E}">
        <p14:creationId xmlns:p14="http://schemas.microsoft.com/office/powerpoint/2010/main" val="31286739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25</a:t>
            </a:fld>
            <a:endParaRPr lang="en-US" dirty="0"/>
          </a:p>
        </p:txBody>
      </p:sp>
    </p:spTree>
    <p:extLst>
      <p:ext uri="{BB962C8B-B14F-4D97-AF65-F5344CB8AC3E}">
        <p14:creationId xmlns:p14="http://schemas.microsoft.com/office/powerpoint/2010/main" val="36212898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monitoring of charitable gifts for impact is closely related to increasing levels of charitable knowledge. Of those who classified themselves as novices, only 8% monitored the impact of their giving, compared to 28% of those who rated themselves as knowledgeable and 60% who consider themselves expert donors.</a:t>
            </a:r>
          </a:p>
          <a:p>
            <a:r>
              <a:rPr lang="en-US" dirty="0"/>
              <a:t> </a:t>
            </a:r>
          </a:p>
          <a:p>
            <a:r>
              <a:rPr lang="en-US" dirty="0"/>
              <a:t>Affluent households’ likelihood of using or planning to use a giving vehicle increases with level of knowledge as well. Those who rated themselves as expert were most likely to use or plan to use a giving vehicle (54%), compared to 39% of knowledgeable households and only 14% of novices.</a:t>
            </a:r>
          </a:p>
          <a:p>
            <a:r>
              <a:rPr lang="en-US" dirty="0"/>
              <a:t> </a:t>
            </a:r>
          </a:p>
          <a:p>
            <a:r>
              <a:rPr lang="en-US" dirty="0"/>
              <a:t>As affluent households’ knowledge level increased, so too did confidence in the impact of their giving: 25% of novice households believed that their giving had an impact, compared to 55% of knowledgeable and 85% of expert households.</a:t>
            </a:r>
          </a:p>
          <a:p>
            <a:endParaRPr lang="en-US" dirty="0"/>
          </a:p>
          <a:p>
            <a:pPr marL="0" marR="0" lvl="0" indent="0" algn="l" defTabSz="914186" rtl="0" eaLnBrk="1" fontAlgn="auto" latinLnBrk="0" hangingPunct="1">
              <a:lnSpc>
                <a:spcPct val="100000"/>
              </a:lnSpc>
              <a:spcBef>
                <a:spcPts val="0"/>
              </a:spcBef>
              <a:spcAft>
                <a:spcPts val="0"/>
              </a:spcAft>
              <a:buClrTx/>
              <a:buSzTx/>
              <a:buFontTx/>
              <a:buNone/>
              <a:tabLst/>
              <a:defRPr/>
            </a:pPr>
            <a:r>
              <a:rPr lang="en-US" dirty="0"/>
              <a:t>Giving amounts are also correlated with charitable giving knowledge. On average, individuals who classify themselves as novice gave $2,818, those who classify themselves as knowledgeable gave $14,927, and those who classify themselves as expert gave $43,838.</a:t>
            </a:r>
          </a:p>
          <a:p>
            <a:pPr marL="0" marR="0" lvl="0" indent="0" algn="l" defTabSz="914186"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26</a:t>
            </a:fld>
            <a:endParaRPr lang="en-US" dirty="0"/>
          </a:p>
        </p:txBody>
      </p:sp>
    </p:spTree>
    <p:extLst>
      <p:ext uri="{BB962C8B-B14F-4D97-AF65-F5344CB8AC3E}">
        <p14:creationId xmlns:p14="http://schemas.microsoft.com/office/powerpoint/2010/main" val="23809101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Do you participate in sustainable/impact investing? </a:t>
            </a:r>
          </a:p>
          <a:p>
            <a:endParaRPr lang="en-US" sz="900" b="0" i="0" u="none" strike="noStrike" kern="1200" baseline="0" dirty="0">
              <a:solidFill>
                <a:schemeClr val="tx1"/>
              </a:solidFill>
              <a:latin typeface="+mj-lt"/>
              <a:ea typeface="+mn-ea"/>
              <a:cs typeface="+mn-cs"/>
            </a:endParaRPr>
          </a:p>
          <a:p>
            <a:r>
              <a:rPr lang="en-US" sz="900" dirty="0">
                <a:solidFill>
                  <a:schemeClr val="tx1"/>
                </a:solidFill>
                <a:effectLst/>
                <a:latin typeface="+mj-lt"/>
                <a:ea typeface="Calibri" panose="020F0502020204030204" pitchFamily="34" charset="0"/>
              </a:rPr>
              <a:t>Overall value represents those that reported impact investing …..</a:t>
            </a:r>
            <a:r>
              <a:rPr lang="en-US" sz="900" dirty="0">
                <a:solidFill>
                  <a:schemeClr val="tx1"/>
                </a:solidFill>
                <a:effectLst/>
                <a:latin typeface="+mj-lt"/>
              </a:rPr>
              <a:t>2022's value is significantly decreased from 2020, is not significantly different from 2017's.</a:t>
            </a:r>
            <a:endParaRPr lang="en-US" sz="900" dirty="0">
              <a:solidFill>
                <a:schemeClr val="tx1"/>
              </a:solidFill>
              <a:latin typeface="+mj-lt"/>
            </a:endParaRPr>
          </a:p>
        </p:txBody>
      </p:sp>
      <p:sp>
        <p:nvSpPr>
          <p:cNvPr id="4" name="Slide Number Placeholder 3"/>
          <p:cNvSpPr>
            <a:spLocks noGrp="1"/>
          </p:cNvSpPr>
          <p:nvPr>
            <p:ph type="sldNum" sz="quarter" idx="5"/>
          </p:nvPr>
        </p:nvSpPr>
        <p:spPr/>
        <p:txBody>
          <a:bodyPr/>
          <a:lstStyle/>
          <a:p>
            <a:fld id="{7A4EEF28-1C17-924F-9179-4EBCBE4233B6}" type="slidenum">
              <a:rPr lang="en-US" smtClean="0"/>
              <a:t>27</a:t>
            </a:fld>
            <a:endParaRPr lang="en-US" dirty="0"/>
          </a:p>
        </p:txBody>
      </p:sp>
    </p:spTree>
    <p:extLst>
      <p:ext uri="{BB962C8B-B14F-4D97-AF65-F5344CB8AC3E}">
        <p14:creationId xmlns:p14="http://schemas.microsoft.com/office/powerpoint/2010/main" val="2137575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Do you consider your sustainable/impact investing to be... </a:t>
            </a:r>
          </a:p>
          <a:p>
            <a:endParaRPr lang="en-US" sz="900" b="0" i="0" u="none" strike="noStrike" kern="1200" baseline="0" dirty="0">
              <a:solidFill>
                <a:schemeClr val="tx1"/>
              </a:solidFill>
              <a:latin typeface="+mj-lt"/>
              <a:ea typeface="+mn-ea"/>
              <a:cs typeface="+mn-cs"/>
            </a:endParaRPr>
          </a:p>
          <a:p>
            <a:r>
              <a:rPr lang="en-US" dirty="0"/>
              <a:t>When asked whether they participated in sustainable/impact investing, significantly fewer affluent individuals indicated that they did in 2022 (9%) than in 2020 (13%).</a:t>
            </a:r>
          </a:p>
          <a:p>
            <a:endParaRPr lang="en-US" dirty="0"/>
          </a:p>
          <a:p>
            <a:r>
              <a:rPr lang="en-US" dirty="0"/>
              <a:t>For those who use this strategy, almost three-quarters (75%) say their impact investing is in addition to their existing charitable giving. About a fifth of donors (20%) say their impact investing takes the place of some of their charitable giving. Very few wealthy individuals (5%) noted that impact investing takes the place of all their charitable giving.</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t>28</a:t>
            </a:fld>
            <a:endParaRPr lang="en-US" dirty="0"/>
          </a:p>
        </p:txBody>
      </p:sp>
    </p:spTree>
    <p:extLst>
      <p:ext uri="{BB962C8B-B14F-4D97-AF65-F5344CB8AC3E}">
        <p14:creationId xmlns:p14="http://schemas.microsoft.com/office/powerpoint/2010/main" val="16458038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Do you consider your sustainable/impact investing to be... </a:t>
            </a:r>
          </a:p>
          <a:p>
            <a:endParaRPr lang="en-US" sz="900" b="0" i="0" u="none" strike="noStrike" kern="1200" baseline="0" dirty="0">
              <a:solidFill>
                <a:schemeClr val="tx1"/>
              </a:solidFill>
              <a:latin typeface="+mj-lt"/>
              <a:ea typeface="+mn-ea"/>
              <a:cs typeface="+mn-cs"/>
            </a:endParaRPr>
          </a:p>
          <a:p>
            <a:r>
              <a:rPr lang="en-US" dirty="0"/>
              <a:t>When asked whether they participated in sustainable/impact investing, significantly fewer affluent individuals indicated that they did in 2022 (9%) than in 2020 (13%).</a:t>
            </a:r>
          </a:p>
          <a:p>
            <a:endParaRPr lang="en-US" dirty="0"/>
          </a:p>
          <a:p>
            <a:r>
              <a:rPr lang="en-US" dirty="0"/>
              <a:t>For those who use this strategy, almost three-quarters (75%) say their impact investing is in addition to their existing charitable giving. About a fifth of donors (20%) say their impact investing takes the place of some of their charitable giving. Very few wealthy individuals (5%) noted that impact investing takes the place of all their charitable giving.</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t>29</a:t>
            </a:fld>
            <a:endParaRPr lang="en-US" dirty="0"/>
          </a:p>
        </p:txBody>
      </p:sp>
    </p:spTree>
    <p:extLst>
      <p:ext uri="{BB962C8B-B14F-4D97-AF65-F5344CB8AC3E}">
        <p14:creationId xmlns:p14="http://schemas.microsoft.com/office/powerpoint/2010/main" val="4080613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743451"/>
          </a:xfrm>
        </p:spPr>
        <p:txBody>
          <a:bodyPr/>
          <a:lstStyle/>
          <a:p>
            <a:r>
              <a:rPr lang="en-US" sz="900" b="1" dirty="0">
                <a:latin typeface="Calibri Light" panose="020F0302020204030204" pitchFamily="34" charset="0"/>
                <a:cs typeface="Calibri Light" panose="020F0302020204030204" pitchFamily="34" charset="0"/>
              </a:rPr>
              <a:t>Study Overview</a:t>
            </a:r>
          </a:p>
          <a:p>
            <a:r>
              <a:rPr lang="en-US" sz="900" dirty="0">
                <a:latin typeface="Calibri Light" panose="020F0302020204030204" pitchFamily="34" charset="0"/>
                <a:cs typeface="Calibri Light" panose="020F0302020204030204" pitchFamily="34" charset="0"/>
              </a:rPr>
              <a:t>The purpose of the </a:t>
            </a:r>
            <a:r>
              <a:rPr lang="en-US" sz="900" i="1" dirty="0">
                <a:latin typeface="Calibri Light" panose="020F0302020204030204" pitchFamily="34" charset="0"/>
                <a:cs typeface="Calibri Light" panose="020F0302020204030204" pitchFamily="34" charset="0"/>
              </a:rPr>
              <a:t>2023 Bank of America Study of Philanthropy: Charitable Giving by Affluent Households </a:t>
            </a:r>
            <a:r>
              <a:rPr lang="en-US" sz="900" dirty="0">
                <a:latin typeface="Calibri Light" panose="020F0302020204030204" pitchFamily="34" charset="0"/>
                <a:cs typeface="Calibri Light" panose="020F0302020204030204" pitchFamily="34" charset="0"/>
              </a:rPr>
              <a:t>is to provide comprehensive information on the giving patterns, priorities and attitudes of America’s wealthiest households for the year 2022.</a:t>
            </a:r>
          </a:p>
          <a:p>
            <a:r>
              <a:rPr lang="en-US" sz="900" dirty="0">
                <a:latin typeface="Calibri Light" panose="020F0302020204030204" pitchFamily="34" charset="0"/>
                <a:cs typeface="Calibri Light" panose="020F0302020204030204" pitchFamily="34" charset="0"/>
              </a:rPr>
              <a:t> </a:t>
            </a:r>
          </a:p>
          <a:p>
            <a:r>
              <a:rPr lang="en-US" sz="900" dirty="0">
                <a:latin typeface="Calibri Light" panose="020F0302020204030204" pitchFamily="34" charset="0"/>
                <a:cs typeface="Calibri Light" panose="020F0302020204030204" pitchFamily="34" charset="0"/>
              </a:rPr>
              <a:t>Since 2006, this study has been researched and written by the Indiana University Lilly Family School of Philanthropy at IUPUI in partnership with Bank of America. This research series is the most comprehensive and longest running of its kind and is an important barometer for wealthy donors’ charitable engagement and perspectives. The latest study once again offers valuable insights that help inform the strategies of nonprofit governing boards and professionals, charitable advisors, donors, and others interested in philanthropy and the nonprofit sector.</a:t>
            </a:r>
          </a:p>
          <a:p>
            <a:endParaRPr lang="en-US" sz="900" dirty="0">
              <a:latin typeface="Calibri Light" panose="020F0302020204030204" pitchFamily="34" charset="0"/>
              <a:cs typeface="Calibri Light" panose="020F0302020204030204" pitchFamily="34" charset="0"/>
            </a:endParaRPr>
          </a:p>
          <a:p>
            <a:r>
              <a:rPr lang="en-US" sz="900" dirty="0">
                <a:latin typeface="Calibri Light" panose="020F0302020204030204" pitchFamily="34" charset="0"/>
                <a:cs typeface="Calibri Light" panose="020F0302020204030204" pitchFamily="34" charset="0"/>
              </a:rPr>
              <a:t>The 2023 study is based on a nationally representative random sample of 1,623 wealthy U.S. households, including, for the fourth time, deeper analysis based on age, gender, sexual orientation and ethnic identity. This expanded methodology enables further exploration of the philanthropic trends, strategies and behaviors among the affluent population. Households with a net worth of $1 million or more (excluding the value of their primary home) and/or an annual household income of $200,000 or more qualified to participate in this year’s survey. Average income and wealth levels of the participants in the study exceeded these threshold levels; the average income and wealth levels of study respondents was approximately </a:t>
            </a:r>
            <a:r>
              <a:rPr lang="en-US" sz="900" dirty="0">
                <a:effectLst/>
                <a:latin typeface="Calibri Light" panose="020F0302020204030204" pitchFamily="34" charset="0"/>
                <a:ea typeface="Arial" panose="020B0604020202020204" pitchFamily="34" charset="0"/>
              </a:rPr>
              <a:t>$523,472 </a:t>
            </a:r>
            <a:r>
              <a:rPr lang="en-US" sz="900" dirty="0">
                <a:latin typeface="Calibri Light" panose="020F0302020204030204" pitchFamily="34" charset="0"/>
                <a:cs typeface="Calibri Light" panose="020F0302020204030204" pitchFamily="34" charset="0"/>
              </a:rPr>
              <a:t>(median = $350,000) and $31 million (median = $2.0 million), respectively.</a:t>
            </a:r>
          </a:p>
          <a:p>
            <a:r>
              <a:rPr lang="en-US" sz="900" dirty="0">
                <a:latin typeface="Calibri Light" panose="020F0302020204030204" pitchFamily="34" charset="0"/>
                <a:cs typeface="Calibri Light" panose="020F0302020204030204" pitchFamily="34" charset="0"/>
              </a:rPr>
              <a:t> </a:t>
            </a:r>
          </a:p>
          <a:p>
            <a:r>
              <a:rPr lang="en-US" sz="900" b="1" dirty="0">
                <a:latin typeface="Calibri Light" panose="020F0302020204030204" pitchFamily="34" charset="0"/>
                <a:cs typeface="Calibri Light" panose="020F0302020204030204" pitchFamily="34" charset="0"/>
              </a:rPr>
              <a:t>The Questionnaire</a:t>
            </a:r>
          </a:p>
          <a:p>
            <a:r>
              <a:rPr lang="en-US" sz="900" dirty="0">
                <a:latin typeface="Calibri Light" panose="020F0302020204030204" pitchFamily="34" charset="0"/>
                <a:cs typeface="Calibri Light" panose="020F0302020204030204" pitchFamily="34" charset="0"/>
              </a:rPr>
              <a:t>The 2023 study asks about giving in 2022. The survey questions in the 2023 study included many that were modeled after those found in the Philanthropy Panel Study (PPS), which is a module of the Panel Study on Income Dynamics (PSID) conducted at the University of Michigan. PPS biennially assesses the giving and volunteering behavior of the typical American household. Questions about affluent donors’ motivations for giving were modeled after questions asked in surveys for the Lilly Family School of Philanthropy’s regional giving studies. This modeling is intended to provide comparable national averages on giving data among affluent and general population households.</a:t>
            </a:r>
          </a:p>
          <a:p>
            <a:endParaRPr lang="en-US" sz="900" dirty="0">
              <a:latin typeface="Calibri Light" panose="020F0302020204030204" pitchFamily="34" charset="0"/>
              <a:cs typeface="Calibri Light" panose="020F0302020204030204" pitchFamily="34" charset="0"/>
            </a:endParaRPr>
          </a:p>
          <a:p>
            <a:r>
              <a:rPr lang="en-US" sz="900" b="1" dirty="0">
                <a:latin typeface="Calibri Light" panose="020F0302020204030204" pitchFamily="34" charset="0"/>
                <a:cs typeface="Calibri Light" panose="020F0302020204030204" pitchFamily="34" charset="0"/>
              </a:rPr>
              <a:t>Sampling Methodology and Data Collection</a:t>
            </a:r>
          </a:p>
          <a:p>
            <a:r>
              <a:rPr lang="en-US" sz="900" dirty="0">
                <a:latin typeface="Calibri Light" panose="020F0302020204030204" pitchFamily="34" charset="0"/>
                <a:cs typeface="Calibri Light" panose="020F0302020204030204" pitchFamily="34" charset="0"/>
              </a:rPr>
              <a:t>The study was conducted using data obtained through the KnowledgePanel, which is a nationally representative, probability-based panel offering highly accurate samples for online research. The panel was first developed in 1999 by Knowledge Networks with panel members who are randomly selected, enabling results from the panel to statistically represent the U.S. population with a consistently higher degree of accuracy than results obtainable from volunteer opt-in panels (for comparisons of results from probability versus non-probability methods, see Yeager et al., 2011).</a:t>
            </a:r>
          </a:p>
          <a:p>
            <a:endParaRPr lang="en-US" sz="900" dirty="0">
              <a:latin typeface="Calibri Light" panose="020F0302020204030204" pitchFamily="34" charset="0"/>
              <a:cs typeface="Calibri Light" panose="020F0302020204030204" pitchFamily="34" charset="0"/>
            </a:endParaRPr>
          </a:p>
          <a:p>
            <a:r>
              <a:rPr lang="en-US" sz="900" b="1" dirty="0">
                <a:latin typeface="Calibri Light" panose="020F0302020204030204" pitchFamily="34" charset="0"/>
                <a:cs typeface="Calibri Light" panose="020F0302020204030204" pitchFamily="34" charset="0"/>
              </a:rPr>
              <a:t>Subgroup Analyses</a:t>
            </a:r>
          </a:p>
          <a:p>
            <a:r>
              <a:rPr lang="en-US" sz="900" dirty="0">
                <a:latin typeface="Calibri Light" panose="020F0302020204030204" pitchFamily="34" charset="0"/>
                <a:cs typeface="Calibri Light" panose="020F0302020204030204" pitchFamily="34" charset="0"/>
              </a:rPr>
              <a:t>This year, for the fourth time, the study provides a deeper analysis based on age, gender, sexual orientation and ethnic identity. This expanded methodology enables further exploration of the philanthropic trends, strategies, and behaviors among the affluent population.</a:t>
            </a:r>
          </a:p>
          <a:p>
            <a:r>
              <a:rPr lang="en-US" sz="900" dirty="0">
                <a:latin typeface="Calibri Light" panose="020F0302020204030204" pitchFamily="34" charset="0"/>
                <a:cs typeface="Calibri Light" panose="020F0302020204030204" pitchFamily="34" charset="0"/>
              </a:rPr>
              <a:t> </a:t>
            </a:r>
          </a:p>
          <a:p>
            <a:r>
              <a:rPr lang="en-US" sz="900" dirty="0">
                <a:latin typeface="Calibri Light" panose="020F0302020204030204" pitchFamily="34" charset="0"/>
                <a:cs typeface="Calibri Light" panose="020F0302020204030204" pitchFamily="34" charset="0"/>
              </a:rPr>
              <a:t>Subgroup findings presented throughout the report reveal statistically significant (see below for explanation of statistical significance) differences between the highlighted group and members of the relevant reference group (e.g., younger individuals [age 40 and younger] compared to older individuals [over 40 years of age], women compared to men, LGBTQ+ individuals compared to non-LGBTQ+ individuals, and Black/African American, Asian/Pacific Islander, Hispanic/Latino individuals, White individuals, compared to all other racial/ethnic groups combined).</a:t>
            </a:r>
          </a:p>
          <a:p>
            <a:endParaRPr lang="en-US" sz="900" dirty="0">
              <a:latin typeface="Calibri Light" panose="020F0302020204030204" pitchFamily="34" charset="0"/>
              <a:cs typeface="Calibri Light" panose="020F0302020204030204" pitchFamily="34" charset="0"/>
            </a:endParaRPr>
          </a:p>
          <a:p>
            <a:r>
              <a:rPr lang="en-US" sz="900" b="1" dirty="0">
                <a:latin typeface="Calibri Light" panose="020F0302020204030204" pitchFamily="34" charset="0"/>
                <a:cs typeface="Calibri Light" panose="020F0302020204030204" pitchFamily="34" charset="0"/>
              </a:rPr>
              <a:t>Statistical Significance</a:t>
            </a:r>
          </a:p>
          <a:p>
            <a:r>
              <a:rPr lang="en-US" sz="900" dirty="0">
                <a:latin typeface="Calibri Light" panose="020F0302020204030204" pitchFamily="34" charset="0"/>
                <a:cs typeface="Calibri Light" panose="020F0302020204030204" pitchFamily="34" charset="0"/>
              </a:rPr>
              <a:t>Statistical significance is a term used to describe results that are unlikely to have occurred by chance. Significance is a statistical term that states the level of certainty that a difference or relationship exists. In the 2023 report, results are described as statistically significant if there was less than a 5% probability that the result obtained was due to chance.</a:t>
            </a:r>
          </a:p>
          <a:p>
            <a:endParaRPr lang="en-US" sz="900" dirty="0">
              <a:latin typeface="Calibri Light" panose="020F0302020204030204" pitchFamily="34" charset="0"/>
              <a:cs typeface="Calibri Light" panose="020F0302020204030204" pitchFamily="34" charset="0"/>
            </a:endParaRPr>
          </a:p>
          <a:p>
            <a:r>
              <a:rPr lang="en-US" sz="900" b="1" dirty="0">
                <a:latin typeface="Calibri Light" panose="020F0302020204030204" pitchFamily="34" charset="0"/>
                <a:cs typeface="Calibri Light" panose="020F0302020204030204" pitchFamily="34" charset="0"/>
              </a:rPr>
              <a:t>Imputation</a:t>
            </a:r>
          </a:p>
          <a:p>
            <a:r>
              <a:rPr lang="en-US" sz="900" dirty="0">
                <a:latin typeface="Calibri Light" panose="020F0302020204030204" pitchFamily="34" charset="0"/>
                <a:cs typeface="Calibri Light" panose="020F0302020204030204" pitchFamily="34" charset="0"/>
              </a:rPr>
              <a:t>The estimated average total amount affluent households give to charity in the 2023 study includes giving values imputed for the range of $20 million-and-wealthier respondents. While these individuals make up a small portion of the overall sample, they have an outsized effect on giving. In order to estimate average giving among this specific $20 million+ population, their giving values were imputed using inflation-adjusted giving averages from the Survey of Consumer Finance (SCF) 2019, which oversamples a large number of confirmed wealthy individuals and can be used to establish an approximate giving baseline for this small (0.4%) segment of the population. Because these individuals make up such a small portion of the study’s sample, this imputation procedure only affects instances where an average dollar amount is used.</a:t>
            </a:r>
          </a:p>
          <a:p>
            <a:endParaRPr lang="en-US" sz="900" dirty="0">
              <a:latin typeface="Calibri Light" panose="020F0302020204030204" pitchFamily="34" charset="0"/>
              <a:cs typeface="Calibri Light" panose="020F0302020204030204" pitchFamily="34" charset="0"/>
            </a:endParaRPr>
          </a:p>
          <a:p>
            <a:endParaRPr lang="en-US" sz="900" dirty="0">
              <a:latin typeface="Calibri Light" panose="020F0302020204030204" pitchFamily="34" charset="0"/>
              <a:cs typeface="Calibri Light" panose="020F0302020204030204" pitchFamily="34" charset="0"/>
            </a:endParaRPr>
          </a:p>
        </p:txBody>
      </p:sp>
      <p:sp>
        <p:nvSpPr>
          <p:cNvPr id="4" name="Slide Number Placeholder 3"/>
          <p:cNvSpPr>
            <a:spLocks noGrp="1"/>
          </p:cNvSpPr>
          <p:nvPr>
            <p:ph type="sldNum" sz="quarter" idx="5"/>
          </p:nvPr>
        </p:nvSpPr>
        <p:spPr/>
        <p:txBody>
          <a:bodyPr/>
          <a:lstStyle/>
          <a:p>
            <a:fld id="{7A4EEF28-1C17-924F-9179-4EBCBE4233B6}" type="slidenum">
              <a:rPr lang="en-US" smtClean="0"/>
              <a:t>3</a:t>
            </a:fld>
            <a:endParaRPr lang="en-US" dirty="0"/>
          </a:p>
        </p:txBody>
      </p:sp>
    </p:spTree>
    <p:extLst>
      <p:ext uri="{BB962C8B-B14F-4D97-AF65-F5344CB8AC3E}">
        <p14:creationId xmlns:p14="http://schemas.microsoft.com/office/powerpoint/2010/main" val="18271634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900" b="1" i="0" u="none" strike="noStrike" kern="1200" baseline="0" dirty="0">
                <a:solidFill>
                  <a:schemeClr val="tx1"/>
                </a:solidFill>
                <a:latin typeface="+mj-lt"/>
                <a:ea typeface="+mn-ea"/>
                <a:cs typeface="+mn-cs"/>
              </a:rPr>
              <a:t>Survey question: </a:t>
            </a:r>
            <a:r>
              <a:rPr lang="en-US" sz="1800"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When you align your purchasing decisions with your values (i.e., buy from companies that prioritize positive social impact), do you consider this behavior to be…? </a:t>
            </a:r>
          </a:p>
          <a:p>
            <a:pPr marL="0" marR="0">
              <a:spcBef>
                <a:spcPts val="0"/>
              </a:spcBef>
              <a:spcAft>
                <a:spcPts val="0"/>
              </a:spcAft>
            </a:pPr>
            <a:r>
              <a:rPr lang="en-US" sz="1800"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Additive to your existing charitable giving </a:t>
            </a:r>
          </a:p>
          <a:p>
            <a:pPr marL="0" marR="0">
              <a:spcBef>
                <a:spcPts val="0"/>
              </a:spcBef>
              <a:spcAft>
                <a:spcPts val="0"/>
              </a:spcAft>
            </a:pPr>
            <a:r>
              <a:rPr lang="en-US" sz="1800"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In place of some of your charitable giving                                                    </a:t>
            </a:r>
          </a:p>
          <a:p>
            <a:pPr marL="0" marR="0">
              <a:spcBef>
                <a:spcPts val="0"/>
              </a:spcBef>
              <a:spcAft>
                <a:spcPts val="0"/>
              </a:spcAft>
            </a:pPr>
            <a:r>
              <a:rPr lang="en-US" sz="1800"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In place of all of your charitable giving </a:t>
            </a:r>
          </a:p>
          <a:p>
            <a:pPr marL="0" marR="0">
              <a:spcBef>
                <a:spcPts val="0"/>
              </a:spcBef>
              <a:spcAft>
                <a:spcPts val="0"/>
              </a:spcAft>
            </a:pPr>
            <a:r>
              <a:rPr lang="en-US" sz="1800"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Does not apply/I do not align by purchasing decisions with my values</a:t>
            </a:r>
          </a:p>
          <a:p>
            <a:endParaRPr lang="en-US" sz="900" b="0" i="0" u="none" strike="noStrike" kern="1200" baseline="0" dirty="0">
              <a:solidFill>
                <a:schemeClr val="tx1"/>
              </a:solidFill>
              <a:latin typeface="+mj-lt"/>
              <a:ea typeface="+mn-ea"/>
              <a:cs typeface="+mn-cs"/>
            </a:endParaRPr>
          </a:p>
          <a:p>
            <a:endParaRPr lang="en-US" sz="900" b="0" i="0" u="none" strike="noStrike" kern="1200" baseline="0" dirty="0">
              <a:solidFill>
                <a:schemeClr val="tx1"/>
              </a:solidFill>
              <a:latin typeface="+mj-lt"/>
              <a:ea typeface="+mn-ea"/>
              <a:cs typeface="+mn-cs"/>
            </a:endParaRPr>
          </a:p>
          <a:p>
            <a:endParaRPr lang="en-US" sz="900" b="0" i="0" u="none" strike="noStrike" kern="1200" baseline="0" dirty="0">
              <a:solidFill>
                <a:schemeClr val="tx1"/>
              </a:solidFill>
              <a:latin typeface="+mj-lt"/>
              <a:ea typeface="+mn-ea"/>
              <a:cs typeface="+mn-cs"/>
            </a:endParaRPr>
          </a:p>
          <a:p>
            <a:pPr marL="171450" indent="-171450">
              <a:buFont typeface="Arial" panose="020B0604020202020204" pitchFamily="34" charset="0"/>
              <a:buChar char="•"/>
            </a:pPr>
            <a:r>
              <a:rPr lang="en-US" dirty="0"/>
              <a:t>When asked if they aligned their purchasing decisions with their values (i.e., buy from companies that prioritize positive social impact), nearly 80 percent said they sometimes or always did.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For those who use this strategy, more than half (54.3 percent) say their conscious consumerism is in addition to their existing charitable giving.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Less than one fifth (16.6 percent) of donors say their conscious consumerism is in place of some of their charitable giving.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Very few (3.5 percent) affluent individuals noted that conscious consumerism takes the place of their charitable giving</a:t>
            </a:r>
            <a:endParaRPr lang="en-US" sz="900" b="0" i="0" u="none" strike="noStrike" kern="1200" baseline="0" dirty="0">
              <a:solidFill>
                <a:schemeClr val="tx1"/>
              </a:solidFill>
              <a:latin typeface="+mj-lt"/>
              <a:ea typeface="+mn-ea"/>
              <a:cs typeface="+mn-cs"/>
            </a:endParaRPr>
          </a:p>
          <a:p>
            <a:pPr algn="l"/>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30</a:t>
            </a:fld>
            <a:endParaRPr lang="en-US" dirty="0"/>
          </a:p>
        </p:txBody>
      </p:sp>
    </p:spTree>
    <p:extLst>
      <p:ext uri="{BB962C8B-B14F-4D97-AF65-F5344CB8AC3E}">
        <p14:creationId xmlns:p14="http://schemas.microsoft.com/office/powerpoint/2010/main" val="24295949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Did you give financially to a political candidate, campaign, or committee during the 2022 election season? </a:t>
            </a:r>
          </a:p>
          <a:p>
            <a:endParaRPr lang="en-US" sz="900" b="0" i="0" u="none" strike="noStrike" kern="1200" baseline="0" dirty="0">
              <a:solidFill>
                <a:schemeClr val="tx1"/>
              </a:solidFill>
              <a:latin typeface="+mj-lt"/>
              <a:ea typeface="+mn-ea"/>
              <a:cs typeface="+mn-cs"/>
            </a:endParaRPr>
          </a:p>
          <a:p>
            <a:r>
              <a:rPr lang="en-US" dirty="0"/>
              <a:t>In addition to charitable giving, affluent households were asked about their contributions to political candidates, campaigns and committees. About a fifth (21%) said they had made a political donation during the 2022 election season.</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31</a:t>
            </a:fld>
            <a:endParaRPr lang="en-US" dirty="0"/>
          </a:p>
        </p:txBody>
      </p:sp>
    </p:spTree>
    <p:extLst>
      <p:ext uri="{BB962C8B-B14F-4D97-AF65-F5344CB8AC3E}">
        <p14:creationId xmlns:p14="http://schemas.microsoft.com/office/powerpoint/2010/main" val="36249983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Please indicate the percent of your household wealth you intend to leave to each of the following groups other than your spouse/partner: </a:t>
            </a:r>
            <a:endParaRPr lang="en-US" dirty="0"/>
          </a:p>
          <a:p>
            <a:endParaRPr lang="en-US" dirty="0"/>
          </a:p>
          <a:p>
            <a:r>
              <a:rPr lang="en-US" dirty="0"/>
              <a:t>When respondents were asked to think about how they'd like to ultimately distribute their wealth, affluent individuals reported that they intend to leave the majority (76%) to their children and grandchildren. Other non-spouse heirs will receive the second-highest percentage (12%). Affluent respondents intend to leave the smallest percentages of their wealth to charities (8% to secular charities and 4% to religious charities).</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32</a:t>
            </a:fld>
            <a:endParaRPr lang="en-US" dirty="0"/>
          </a:p>
        </p:txBody>
      </p:sp>
    </p:spTree>
    <p:extLst>
      <p:ext uri="{BB962C8B-B14F-4D97-AF65-F5344CB8AC3E}">
        <p14:creationId xmlns:p14="http://schemas.microsoft.com/office/powerpoint/2010/main" val="28650149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solidFill>
                  <a:schemeClr val="tx1"/>
                </a:solidFill>
              </a:rPr>
              <a:t>A greater percentage of women (42%) volunteer than men at a rate of (33%) </a:t>
            </a:r>
            <a:endParaRPr lang="en-US" sz="900" b="0" i="0" u="none" strike="noStrike" kern="1200" baseline="0" dirty="0">
              <a:solidFill>
                <a:schemeClr val="tx1"/>
              </a:solidFill>
              <a:latin typeface="+mj-lt"/>
              <a:ea typeface="+mn-ea"/>
              <a:cs typeface="+mn-cs"/>
            </a:endParaRPr>
          </a:p>
          <a:p>
            <a:endParaRPr lang="en-US" sz="900" b="0" i="0" u="none" strike="noStrike" kern="1200" baseline="0" dirty="0">
              <a:solidFill>
                <a:schemeClr val="tx1"/>
              </a:solidFill>
              <a:latin typeface="+mj-lt"/>
              <a:ea typeface="+mn-ea"/>
              <a:cs typeface="+mn-cs"/>
            </a:endParaRPr>
          </a:p>
          <a:p>
            <a:endParaRPr lang="en-US" sz="900" b="0" i="0" u="none" strike="noStrike" kern="1200" baseline="0" dirty="0">
              <a:solidFill>
                <a:schemeClr val="tx1"/>
              </a:solidFill>
              <a:latin typeface="+mj-lt"/>
              <a:ea typeface="+mn-ea"/>
              <a:cs typeface="+mn-cs"/>
            </a:endParaRPr>
          </a:p>
          <a:p>
            <a:r>
              <a:rPr lang="en-US" sz="900" b="1" i="0" u="none" strike="noStrike" kern="1200" baseline="0" dirty="0">
                <a:solidFill>
                  <a:schemeClr val="tx1"/>
                </a:solidFill>
                <a:latin typeface="+mj-lt"/>
                <a:ea typeface="+mn-ea"/>
                <a:cs typeface="+mn-cs"/>
              </a:rPr>
              <a:t>Bottom Chart:</a:t>
            </a:r>
          </a:p>
          <a:p>
            <a:r>
              <a:rPr lang="en-US" sz="900" b="0" i="0" u="none" strike="noStrike" kern="1200" baseline="0" dirty="0">
                <a:solidFill>
                  <a:schemeClr val="tx1"/>
                </a:solidFill>
                <a:latin typeface="+mj-lt"/>
                <a:ea typeface="+mn-ea"/>
                <a:cs typeface="+mn-cs"/>
              </a:rPr>
              <a:t>Survey question: In 2022, did you spend time volunteering for a charitable organization? By volunteering, we mean spending time doing unpaid work and not just belonging to an organization. </a:t>
            </a:r>
          </a:p>
          <a:p>
            <a:r>
              <a:rPr lang="en-US" sz="900" b="0" i="0" u="none" strike="noStrike" kern="1200" baseline="0" dirty="0">
                <a:solidFill>
                  <a:schemeClr val="tx1"/>
                </a:solidFill>
                <a:latin typeface="+mj-lt"/>
                <a:ea typeface="+mn-ea"/>
                <a:cs typeface="+mn-cs"/>
              </a:rPr>
              <a:t>Among volunteers, Blacks/African Americans (46 percent) were significantly more likely to volunteer compared to other ethnic/racial groups combined (35 percent).</a:t>
            </a:r>
            <a:endParaRPr lang="en-US" dirty="0">
              <a:solidFill>
                <a:schemeClr val="tx1"/>
              </a:solidFill>
            </a:endParaRPr>
          </a:p>
          <a:p>
            <a:endParaRPr lang="en-US" dirty="0">
              <a:solidFill>
                <a:schemeClr val="tx1"/>
              </a:solidFill>
            </a:endParaRPr>
          </a:p>
        </p:txBody>
      </p:sp>
      <p:sp>
        <p:nvSpPr>
          <p:cNvPr id="4" name="Slide Number Placeholder 3"/>
          <p:cNvSpPr>
            <a:spLocks noGrp="1"/>
          </p:cNvSpPr>
          <p:nvPr>
            <p:ph type="sldNum" sz="quarter" idx="5"/>
          </p:nvPr>
        </p:nvSpPr>
        <p:spPr/>
        <p:txBody>
          <a:bodyPr/>
          <a:lstStyle/>
          <a:p>
            <a:fld id="{7A4EEF28-1C17-924F-9179-4EBCBE4233B6}" type="slidenum">
              <a:rPr lang="en-US" smtClean="0"/>
              <a:t>33</a:t>
            </a:fld>
            <a:endParaRPr lang="en-US" dirty="0"/>
          </a:p>
        </p:txBody>
      </p:sp>
    </p:spTree>
    <p:extLst>
      <p:ext uri="{BB962C8B-B14F-4D97-AF65-F5344CB8AC3E}">
        <p14:creationId xmlns:p14="http://schemas.microsoft.com/office/powerpoint/2010/main" val="709331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Which of the following volunteer activities did you perform in 2022? (Among volunteers only) </a:t>
            </a:r>
            <a:endParaRPr lang="en-US" dirty="0"/>
          </a:p>
          <a:p>
            <a:endParaRPr lang="en-US" dirty="0"/>
          </a:p>
          <a:p>
            <a:r>
              <a:rPr lang="en-US" dirty="0"/>
              <a:t>In terms of individual volunteering activities, affluent volunteers reported involvement in a variety of activities for the year 2022. The top three activities reported were volunteering for a religious organization/ushering (35%); collecting and/or distributing food, clothing or basic needs-related items (31%); and serving on a board or committee for a charitable organization (23%). More than one in ten affluent individuals (12%) noted that they had spent time volunteering virtually in 202</a:t>
            </a:r>
            <a:r>
              <a:rPr lang="en-US" altLang="zh-CN" dirty="0"/>
              <a:t>2</a:t>
            </a:r>
            <a:r>
              <a:rPr lang="en-US" dirty="0"/>
              <a:t>.</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t>34</a:t>
            </a:fld>
            <a:endParaRPr lang="en-US" dirty="0"/>
          </a:p>
        </p:txBody>
      </p:sp>
    </p:spTree>
    <p:extLst>
      <p:ext uri="{BB962C8B-B14F-4D97-AF65-F5344CB8AC3E}">
        <p14:creationId xmlns:p14="http://schemas.microsoft.com/office/powerpoint/2010/main" val="19458887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Left</a:t>
            </a:r>
            <a:r>
              <a:rPr lang="en-US" b="1" baseline="0" dirty="0"/>
              <a:t> Stat (Board Service)</a:t>
            </a:r>
          </a:p>
          <a:p>
            <a:endParaRPr lang="en-US" sz="900" b="1" i="0" u="none" strike="noStrike" kern="1200" baseline="0" dirty="0">
              <a:solidFill>
                <a:schemeClr val="tx1"/>
              </a:solidFill>
              <a:latin typeface="+mj-lt"/>
              <a:ea typeface="+mn-ea"/>
              <a:cs typeface="+mn-cs"/>
            </a:endParaRPr>
          </a:p>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Which of the following volunteer activities did you perform in 2022? (Among volunteers only) </a:t>
            </a:r>
          </a:p>
          <a:p>
            <a:r>
              <a:rPr lang="en-US" sz="900" b="0" i="0" u="none" strike="noStrike" kern="1200" baseline="0" dirty="0">
                <a:solidFill>
                  <a:schemeClr val="tx1"/>
                </a:solidFill>
                <a:latin typeface="+mj-lt"/>
                <a:ea typeface="+mn-ea"/>
                <a:cs typeface="+mn-cs"/>
              </a:rPr>
              <a:t>Serving on a board or committee for a charitable organization (23.3%). </a:t>
            </a:r>
            <a:endParaRPr lang="en-US" dirty="0"/>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t>35</a:t>
            </a:fld>
            <a:endParaRPr lang="en-US" dirty="0"/>
          </a:p>
        </p:txBody>
      </p:sp>
    </p:spTree>
    <p:extLst>
      <p:ext uri="{BB962C8B-B14F-4D97-AF65-F5344CB8AC3E}">
        <p14:creationId xmlns:p14="http://schemas.microsoft.com/office/powerpoint/2010/main" val="11267183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Thinking about your motivations for volunteering your time over the past year, which of the following were motivations for your volunteering: </a:t>
            </a:r>
            <a:endParaRPr lang="en-US" dirty="0"/>
          </a:p>
          <a:p>
            <a:endParaRPr lang="en-US" dirty="0"/>
          </a:p>
          <a:p>
            <a:r>
              <a:rPr lang="en-US" dirty="0"/>
              <a:t>In terms of giving their time, affluent volunteers are highly motivated to respond to needs (64%) and by the belief that their service makes a difference (57%). Other important motivations include personal values or beliefs (53%), concern about a particular cause or group (49%) and being asked by others (42%).</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36</a:t>
            </a:fld>
            <a:endParaRPr lang="en-US" dirty="0"/>
          </a:p>
        </p:txBody>
      </p:sp>
    </p:spTree>
    <p:extLst>
      <p:ext uri="{BB962C8B-B14F-4D97-AF65-F5344CB8AC3E}">
        <p14:creationId xmlns:p14="http://schemas.microsoft.com/office/powerpoint/2010/main" val="29495212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2022, on average, affluent individuals who volunteered gave more than three times as much ($18,411) as those who did not volunteer ($5,267).</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t>37</a:t>
            </a:fld>
            <a:endParaRPr lang="en-US" dirty="0"/>
          </a:p>
        </p:txBody>
      </p:sp>
    </p:spTree>
    <p:extLst>
      <p:ext uri="{BB962C8B-B14F-4D97-AF65-F5344CB8AC3E}">
        <p14:creationId xmlns:p14="http://schemas.microsoft.com/office/powerpoint/2010/main" val="32275039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38</a:t>
            </a:fld>
            <a:endParaRPr lang="en-US" dirty="0"/>
          </a:p>
        </p:txBody>
      </p:sp>
    </p:spTree>
    <p:extLst>
      <p:ext uri="{BB962C8B-B14F-4D97-AF65-F5344CB8AC3E}">
        <p14:creationId xmlns:p14="http://schemas.microsoft.com/office/powerpoint/2010/main" val="239921779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39</a:t>
            </a:fld>
            <a:endParaRPr lang="en-US" dirty="0"/>
          </a:p>
        </p:txBody>
      </p:sp>
    </p:spTree>
    <p:extLst>
      <p:ext uri="{BB962C8B-B14F-4D97-AF65-F5344CB8AC3E}">
        <p14:creationId xmlns:p14="http://schemas.microsoft.com/office/powerpoint/2010/main" val="1737746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latin typeface="Calibri Light" panose="020F0302020204030204" pitchFamily="34" charset="0"/>
                <a:cs typeface="Calibri Light" panose="020F0302020204030204" pitchFamily="34" charset="0"/>
              </a:rPr>
              <a:t>For the income qualification </a:t>
            </a:r>
            <a:r>
              <a:rPr lang="en-US" dirty="0">
                <a:latin typeface="Calibri Light" panose="020F0302020204030204" pitchFamily="34" charset="0"/>
                <a:cs typeface="Calibri Light" panose="020F0302020204030204" pitchFamily="34" charset="0"/>
              </a:rPr>
              <a:t>($200,000 a </a:t>
            </a:r>
            <a:r>
              <a:rPr lang="en-US" sz="900" dirty="0">
                <a:latin typeface="Calibri Light" panose="020F0302020204030204" pitchFamily="34" charset="0"/>
                <a:cs typeface="Calibri Light" panose="020F0302020204030204" pitchFamily="34" charset="0"/>
              </a:rPr>
              <a:t>year or more), we are hitting the top 7.1% of all households. Our mean is around </a:t>
            </a:r>
            <a:r>
              <a:rPr lang="en-US" dirty="0">
                <a:latin typeface="Calibri Light" panose="020F0302020204030204" pitchFamily="34" charset="0"/>
                <a:cs typeface="Calibri Light" panose="020F0302020204030204" pitchFamily="34" charset="0"/>
              </a:rPr>
              <a:t>$538,000 (</a:t>
            </a:r>
            <a:r>
              <a:rPr lang="en-US" sz="900" dirty="0">
                <a:latin typeface="Calibri Light" panose="020F0302020204030204" pitchFamily="34" charset="0"/>
                <a:cs typeface="Calibri Light" panose="020F0302020204030204" pitchFamily="34" charset="0"/>
              </a:rPr>
              <a:t>using midpoint imputation), which would give us a mean of about the </a:t>
            </a:r>
            <a:r>
              <a:rPr lang="en-US" dirty="0">
                <a:latin typeface="Calibri Light" panose="020F0302020204030204" pitchFamily="34" charset="0"/>
                <a:cs typeface="Calibri Light" panose="020F0302020204030204" pitchFamily="34" charset="0"/>
              </a:rPr>
              <a:t>top 1</a:t>
            </a:r>
            <a:r>
              <a:rPr lang="en-US" sz="900" dirty="0">
                <a:latin typeface="Calibri Light" panose="020F0302020204030204" pitchFamily="34" charset="0"/>
                <a:cs typeface="Calibri Light" panose="020F0302020204030204" pitchFamily="34" charset="0"/>
              </a:rPr>
              <a:t>%. </a:t>
            </a:r>
          </a:p>
          <a:p>
            <a:endParaRPr lang="en-US" sz="900" dirty="0">
              <a:latin typeface="Calibri Light" panose="020F0302020204030204" pitchFamily="34" charset="0"/>
              <a:cs typeface="Calibri Light" panose="020F0302020204030204" pitchFamily="34" charset="0"/>
            </a:endParaRPr>
          </a:p>
          <a:p>
            <a:r>
              <a:rPr lang="en-US" sz="900" dirty="0">
                <a:latin typeface="Calibri Light" panose="020F0302020204030204" pitchFamily="34" charset="0"/>
                <a:cs typeface="Calibri Light" panose="020F0302020204030204" pitchFamily="34" charset="0"/>
              </a:rPr>
              <a:t>Data to make similar wealth comparisons (to the U.S. population) are not available. We can use IRS data to show how our sample compares to the American population on income. However, we don't have an outside source that shows the distribution of wealth (net assets) in the U.S. population, so there's nothing to compare our wealth amounts to — to let us make a statement about what percentage of the population we're capturing.</a:t>
            </a:r>
          </a:p>
        </p:txBody>
      </p:sp>
      <p:sp>
        <p:nvSpPr>
          <p:cNvPr id="4" name="Slide Number Placeholder 3"/>
          <p:cNvSpPr>
            <a:spLocks noGrp="1"/>
          </p:cNvSpPr>
          <p:nvPr>
            <p:ph type="sldNum" sz="quarter" idx="5"/>
          </p:nvPr>
        </p:nvSpPr>
        <p:spPr/>
        <p:txBody>
          <a:bodyPr/>
          <a:lstStyle/>
          <a:p>
            <a:fld id="{7A4EEF28-1C17-924F-9179-4EBCBE4233B6}" type="slidenum">
              <a:rPr lang="en-US" smtClean="0"/>
              <a:t>4</a:t>
            </a:fld>
            <a:endParaRPr lang="en-US" dirty="0"/>
          </a:p>
        </p:txBody>
      </p:sp>
    </p:spTree>
    <p:extLst>
      <p:ext uri="{BB962C8B-B14F-4D97-AF65-F5344CB8AC3E}">
        <p14:creationId xmlns:p14="http://schemas.microsoft.com/office/powerpoint/2010/main" val="1844283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Giving amounts are also correlated with total household net worth. On average, households with less than $1 million gave $4,665, households with $1 million to $5 million gave $8,685, and households with $5 million to $20 million gave $49,460.</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5</a:t>
            </a:fld>
            <a:endParaRPr lang="en-US" dirty="0"/>
          </a:p>
        </p:txBody>
      </p:sp>
    </p:spTree>
    <p:extLst>
      <p:ext uri="{BB962C8B-B14F-4D97-AF65-F5344CB8AC3E}">
        <p14:creationId xmlns:p14="http://schemas.microsoft.com/office/powerpoint/2010/main" val="1381965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186" rtl="0" eaLnBrk="1" fontAlgn="auto" latinLnBrk="0" hangingPunct="1">
              <a:lnSpc>
                <a:spcPct val="100000"/>
              </a:lnSpc>
              <a:spcBef>
                <a:spcPts val="0"/>
              </a:spcBef>
              <a:spcAft>
                <a:spcPts val="0"/>
              </a:spcAft>
              <a:buClrTx/>
              <a:buSzTx/>
              <a:buFontTx/>
              <a:buNone/>
              <a:tabLst/>
              <a:defRPr/>
            </a:pPr>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In calendar year 2022, did you or your household make a donation to any of these causes? </a:t>
            </a:r>
          </a:p>
          <a:p>
            <a:pPr marL="0" marR="0" lvl="0" indent="0" algn="l" defTabSz="914186" rtl="0" eaLnBrk="1" fontAlgn="auto" latinLnBrk="0" hangingPunct="1">
              <a:lnSpc>
                <a:spcPct val="100000"/>
              </a:lnSpc>
              <a:spcBef>
                <a:spcPts val="0"/>
              </a:spcBef>
              <a:spcAft>
                <a:spcPts val="0"/>
              </a:spcAft>
              <a:buClrTx/>
              <a:buSzTx/>
              <a:buFontTx/>
              <a:buNone/>
              <a:tabLst/>
              <a:defRPr/>
            </a:pPr>
            <a:endParaRPr lang="en-US" sz="900" b="0" i="0" u="none" strike="noStrike" kern="1200" baseline="0" dirty="0">
              <a:solidFill>
                <a:schemeClr val="tx1"/>
              </a:solidFill>
              <a:latin typeface="+mj-lt"/>
              <a:ea typeface="+mn-ea"/>
              <a:cs typeface="+mn-cs"/>
            </a:endParaRPr>
          </a:p>
          <a:p>
            <a:pPr marL="0" marR="0" lvl="0" indent="0" algn="l" defTabSz="914186"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mj-lt"/>
                <a:ea typeface="+mn-ea"/>
                <a:cs typeface="+mn-cs"/>
              </a:rPr>
              <a:t>The percent of both affluent and general population households that give to charity has been decreasing over time.</a:t>
            </a:r>
          </a:p>
          <a:p>
            <a:pPr marL="0" marR="0" lvl="0" indent="0" algn="l" defTabSz="914186" rtl="0" eaLnBrk="1" fontAlgn="auto" latinLnBrk="0" hangingPunct="1">
              <a:lnSpc>
                <a:spcPct val="100000"/>
              </a:lnSpc>
              <a:spcBef>
                <a:spcPts val="0"/>
              </a:spcBef>
              <a:spcAft>
                <a:spcPts val="0"/>
              </a:spcAft>
              <a:buClrTx/>
              <a:buSzTx/>
              <a:buFontTx/>
              <a:buNone/>
              <a:tabLst/>
              <a:defRPr/>
            </a:pPr>
            <a:endParaRPr lang="en-US" sz="900" b="0" i="0" u="none" strike="noStrike" kern="1200" baseline="0" dirty="0">
              <a:solidFill>
                <a:schemeClr val="tx1"/>
              </a:solidFill>
              <a:latin typeface="+mj-lt"/>
              <a:ea typeface="+mn-ea"/>
              <a:cs typeface="+mn-cs"/>
            </a:endParaRPr>
          </a:p>
          <a:p>
            <a:pPr marL="0" marR="0" lvl="0" indent="0" algn="l" defTabSz="914186"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mj-lt"/>
                <a:ea typeface="+mn-ea"/>
                <a:cs typeface="+mn-cs"/>
              </a:rPr>
              <a:t>About 10 years ago, over 90% of affluent households gave to charity and over 55% of general population households gave to charity.</a:t>
            </a:r>
          </a:p>
          <a:p>
            <a:pPr marL="0" marR="0" lvl="0" indent="0" algn="l" defTabSz="914186" rtl="0" eaLnBrk="1" fontAlgn="auto" latinLnBrk="0" hangingPunct="1">
              <a:lnSpc>
                <a:spcPct val="100000"/>
              </a:lnSpc>
              <a:spcBef>
                <a:spcPts val="0"/>
              </a:spcBef>
              <a:spcAft>
                <a:spcPts val="0"/>
              </a:spcAft>
              <a:buClrTx/>
              <a:buSzTx/>
              <a:buFontTx/>
              <a:buNone/>
              <a:tabLst/>
              <a:defRPr/>
            </a:pPr>
            <a:endParaRPr lang="en-US" sz="900" b="0" i="0" u="none" strike="noStrike" kern="1200" baseline="0" dirty="0">
              <a:solidFill>
                <a:schemeClr val="tx1"/>
              </a:solidFill>
              <a:latin typeface="+mj-lt"/>
              <a:ea typeface="+mn-ea"/>
              <a:cs typeface="+mn-cs"/>
            </a:endParaRPr>
          </a:p>
          <a:p>
            <a:pPr marL="0" marR="0" lvl="0" indent="0" algn="l" defTabSz="914186"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mj-lt"/>
                <a:ea typeface="+mn-ea"/>
                <a:cs typeface="+mn-cs"/>
              </a:rPr>
              <a:t>More recently, about 85% of affluent households give to charity and less than 50% of general population households give to charity.</a:t>
            </a:r>
          </a:p>
        </p:txBody>
      </p:sp>
      <p:sp>
        <p:nvSpPr>
          <p:cNvPr id="4" name="Slide Number Placeholder 3"/>
          <p:cNvSpPr>
            <a:spLocks noGrp="1"/>
          </p:cNvSpPr>
          <p:nvPr>
            <p:ph type="sldNum" sz="quarter" idx="5"/>
          </p:nvPr>
        </p:nvSpPr>
        <p:spPr/>
        <p:txBody>
          <a:bodyPr/>
          <a:lstStyle/>
          <a:p>
            <a:fld id="{7A4EEF28-1C17-924F-9179-4EBCBE4233B6}" type="slidenum">
              <a:rPr lang="en-US" smtClean="0"/>
              <a:pPr/>
              <a:t>6</a:t>
            </a:fld>
            <a:endParaRPr lang="en-US" dirty="0"/>
          </a:p>
        </p:txBody>
      </p:sp>
    </p:spTree>
    <p:extLst>
      <p:ext uri="{BB962C8B-B14F-4D97-AF65-F5344CB8AC3E}">
        <p14:creationId xmlns:p14="http://schemas.microsoft.com/office/powerpoint/2010/main" val="4025159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t>7</a:t>
            </a:fld>
            <a:endParaRPr lang="en-US" dirty="0"/>
          </a:p>
        </p:txBody>
      </p:sp>
    </p:spTree>
    <p:extLst>
      <p:ext uri="{BB962C8B-B14F-4D97-AF65-F5344CB8AC3E}">
        <p14:creationId xmlns:p14="http://schemas.microsoft.com/office/powerpoint/2010/main" val="404667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There are a variety of reasons people do not give to charity. Please read through the list below and select all that applied to you in 2022. </a:t>
            </a:r>
          </a:p>
          <a:p>
            <a:endParaRPr lang="en-US" sz="900" b="0" i="0" u="none" strike="noStrike" kern="1200" baseline="0" dirty="0">
              <a:solidFill>
                <a:schemeClr val="tx1"/>
              </a:solidFill>
              <a:latin typeface="+mj-lt"/>
              <a:ea typeface="+mn-ea"/>
              <a:cs typeface="+mn-cs"/>
            </a:endParaRPr>
          </a:p>
          <a:p>
            <a:r>
              <a:rPr lang="en-US" dirty="0"/>
              <a:t>Only 15% of affluent households did not give to charity in 2022. Among those households, the main reason for not giving was to prioritize taking care of one’s family’s needs (44%). However, more than a quarter (26%) of these wealthy households indicated they did not have the resources to give to charity in 2022, while slightly fewer chose not to give because they didn't want to give to charity (25%).</a:t>
            </a:r>
          </a:p>
          <a:p>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pPr/>
              <a:t>8</a:t>
            </a:fld>
            <a:endParaRPr lang="en-US" dirty="0"/>
          </a:p>
        </p:txBody>
      </p:sp>
    </p:spTree>
    <p:extLst>
      <p:ext uri="{BB962C8B-B14F-4D97-AF65-F5344CB8AC3E}">
        <p14:creationId xmlns:p14="http://schemas.microsoft.com/office/powerpoint/2010/main" val="2297806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0" u="none" strike="noStrike" kern="1200" baseline="0" dirty="0">
                <a:solidFill>
                  <a:schemeClr val="tx1"/>
                </a:solidFill>
                <a:latin typeface="+mj-lt"/>
                <a:ea typeface="+mn-ea"/>
                <a:cs typeface="+mn-cs"/>
              </a:rPr>
              <a:t>Survey question: </a:t>
            </a:r>
            <a:r>
              <a:rPr lang="en-US" sz="900" b="0" i="0" u="none" strike="noStrike" kern="1200" baseline="0" dirty="0">
                <a:solidFill>
                  <a:schemeClr val="tx1"/>
                </a:solidFill>
                <a:latin typeface="+mj-lt"/>
                <a:ea typeface="+mn-ea"/>
                <a:cs typeface="+mn-cs"/>
              </a:rPr>
              <a:t>How much confidence do you have in the ability of the following groups to solve societal or global problems, now and in the future? </a:t>
            </a:r>
          </a:p>
          <a:p>
            <a:endParaRPr lang="en-US" sz="900" b="0" i="0" u="none" strike="noStrike" kern="1200" baseline="0" dirty="0">
              <a:solidFill>
                <a:schemeClr val="tx1"/>
              </a:solidFill>
              <a:latin typeface="+mj-lt"/>
              <a:ea typeface="+mn-ea"/>
              <a:cs typeface="+mn-cs"/>
            </a:endParaRPr>
          </a:p>
          <a:p>
            <a:r>
              <a:rPr lang="en-US" sz="900" b="0" i="0" u="none" strike="noStrike" kern="1200" baseline="0" dirty="0">
                <a:solidFill>
                  <a:schemeClr val="tx1"/>
                </a:solidFill>
                <a:latin typeface="+mj-lt"/>
                <a:ea typeface="+mn-ea"/>
                <a:cs typeface="+mn-cs"/>
              </a:rPr>
              <a:t>Affluent households have the most confidence in nonprofit organizations (85.6 percent reporting either “some” or “a great deal”) and in individuals (79.2 percent reporting “some” or “a great deal”) to solve societal or global problems. </a:t>
            </a:r>
          </a:p>
          <a:p>
            <a:endParaRPr lang="en-US" sz="900" b="0" i="0" u="none" strike="noStrike" kern="1200" baseline="0" dirty="0">
              <a:solidFill>
                <a:schemeClr val="tx1"/>
              </a:solidFill>
              <a:latin typeface="+mj-lt"/>
              <a:ea typeface="+mn-ea"/>
              <a:cs typeface="+mn-cs"/>
            </a:endParaRPr>
          </a:p>
          <a:p>
            <a:r>
              <a:rPr lang="en-US" sz="900" b="0" i="0" u="none" strike="noStrike" kern="1200" baseline="0" dirty="0">
                <a:solidFill>
                  <a:schemeClr val="tx1"/>
                </a:solidFill>
                <a:latin typeface="+mj-lt"/>
                <a:ea typeface="+mn-ea"/>
                <a:cs typeface="+mn-cs"/>
              </a:rPr>
              <a:t>Sizeable numbers of wealthy households held “hardly any” confidence in Congress/federal legislative branch (43.4 percent), large corporations (48.3 percent), or the Supreme Court/federal judiciary (44.4 percent) to solve societal or global problems. </a:t>
            </a:r>
            <a:endParaRPr lang="en-US" dirty="0"/>
          </a:p>
        </p:txBody>
      </p:sp>
      <p:sp>
        <p:nvSpPr>
          <p:cNvPr id="4" name="Slide Number Placeholder 3"/>
          <p:cNvSpPr>
            <a:spLocks noGrp="1"/>
          </p:cNvSpPr>
          <p:nvPr>
            <p:ph type="sldNum" sz="quarter" idx="5"/>
          </p:nvPr>
        </p:nvSpPr>
        <p:spPr/>
        <p:txBody>
          <a:bodyPr/>
          <a:lstStyle/>
          <a:p>
            <a:fld id="{7A4EEF28-1C17-924F-9179-4EBCBE4233B6}" type="slidenum">
              <a:rPr lang="en-US" smtClean="0"/>
              <a:t>9</a:t>
            </a:fld>
            <a:endParaRPr lang="en-US" dirty="0"/>
          </a:p>
        </p:txBody>
      </p:sp>
    </p:spTree>
    <p:extLst>
      <p:ext uri="{BB962C8B-B14F-4D97-AF65-F5344CB8AC3E}">
        <p14:creationId xmlns:p14="http://schemas.microsoft.com/office/powerpoint/2010/main" val="25364623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_Layout_1_Gray interwoven">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647195A-AED8-0644-B77C-108EF87D46C3}"/>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14562" r="16255" b="456"/>
          <a:stretch/>
        </p:blipFill>
        <p:spPr>
          <a:xfrm>
            <a:off x="0" y="0"/>
            <a:ext cx="9144000" cy="6858000"/>
          </a:xfrm>
          <a:prstGeom prst="rect">
            <a:avLst/>
          </a:prstGeom>
        </p:spPr>
      </p:pic>
      <p:sp>
        <p:nvSpPr>
          <p:cNvPr id="7" name="Text Placeholder 2">
            <a:extLst>
              <a:ext uri="{FF2B5EF4-FFF2-40B4-BE49-F238E27FC236}">
                <a16:creationId xmlns:a16="http://schemas.microsoft.com/office/drawing/2014/main" id="{354BACA4-05A3-E646-8687-BF6F7F3B8AF7}"/>
              </a:ext>
            </a:extLst>
          </p:cNvPr>
          <p:cNvSpPr>
            <a:spLocks noGrp="1"/>
          </p:cNvSpPr>
          <p:nvPr userDrawn="1">
            <p:ph type="body" sz="quarter" idx="10" hasCustomPrompt="1"/>
          </p:nvPr>
        </p:nvSpPr>
        <p:spPr>
          <a:xfrm>
            <a:off x="457201" y="1873252"/>
            <a:ext cx="8229600" cy="1141413"/>
          </a:xfrm>
        </p:spPr>
        <p:txBody>
          <a:bodyPr/>
          <a:lstStyle>
            <a:lvl1pPr>
              <a:defRPr sz="2800" cap="none" spc="0" baseline="0"/>
            </a:lvl1pPr>
          </a:lstStyle>
          <a:p>
            <a:pPr lvl="0"/>
            <a:r>
              <a:rPr lang="en-US" dirty="0"/>
              <a:t>Click to edit master text styles</a:t>
            </a:r>
          </a:p>
        </p:txBody>
      </p:sp>
      <p:sp>
        <p:nvSpPr>
          <p:cNvPr id="11" name="Text Placeholder 5">
            <a:extLst>
              <a:ext uri="{FF2B5EF4-FFF2-40B4-BE49-F238E27FC236}">
                <a16:creationId xmlns:a16="http://schemas.microsoft.com/office/drawing/2014/main" id="{3328CB1E-043B-5343-BBFB-437C6D9507CA}"/>
              </a:ext>
            </a:extLst>
          </p:cNvPr>
          <p:cNvSpPr>
            <a:spLocks noGrp="1"/>
          </p:cNvSpPr>
          <p:nvPr userDrawn="1">
            <p:ph type="body" sz="quarter" idx="11" hasCustomPrompt="1"/>
          </p:nvPr>
        </p:nvSpPr>
        <p:spPr>
          <a:xfrm>
            <a:off x="457200" y="3124019"/>
            <a:ext cx="8229600" cy="1022350"/>
          </a:xfrm>
        </p:spPr>
        <p:txBody>
          <a:bodyPr/>
          <a:lstStyle>
            <a:lvl1pPr>
              <a:defRPr sz="2000"/>
            </a:lvl1pPr>
            <a:lvl2pPr marL="7705" indent="0">
              <a:buNone/>
              <a:defRPr/>
            </a:lvl2pPr>
          </a:lstStyle>
          <a:p>
            <a:pPr lvl="0"/>
            <a:r>
              <a:rPr lang="en-US" dirty="0"/>
              <a:t>Click to edit Master text styles</a:t>
            </a:r>
          </a:p>
        </p:txBody>
      </p:sp>
      <p:pic>
        <p:nvPicPr>
          <p:cNvPr id="17" name="Picture 16">
            <a:extLst>
              <a:ext uri="{FF2B5EF4-FFF2-40B4-BE49-F238E27FC236}">
                <a16:creationId xmlns:a16="http://schemas.microsoft.com/office/drawing/2014/main" id="{CD5CAF8C-26D6-0C46-8393-D9087C903C0A}"/>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62960" y="421828"/>
            <a:ext cx="2403623" cy="267069"/>
          </a:xfrm>
          <a:prstGeom prst="rect">
            <a:avLst/>
          </a:prstGeom>
        </p:spPr>
      </p:pic>
      <p:sp>
        <p:nvSpPr>
          <p:cNvPr id="8" name="Slide Number Placeholder 5">
            <a:extLst>
              <a:ext uri="{FF2B5EF4-FFF2-40B4-BE49-F238E27FC236}">
                <a16:creationId xmlns:a16="http://schemas.microsoft.com/office/drawing/2014/main" id="{2CA62B4A-20B7-B747-AF49-543F02AC8E40}"/>
              </a:ext>
            </a:extLst>
          </p:cNvPr>
          <p:cNvSpPr>
            <a:spLocks noGrp="1"/>
          </p:cNvSpPr>
          <p:nvPr>
            <p:ph type="sldNum" sz="quarter" idx="12"/>
          </p:nvPr>
        </p:nvSpPr>
        <p:spPr>
          <a:xfrm>
            <a:off x="8372750" y="6549720"/>
            <a:ext cx="411587" cy="123111"/>
          </a:xfrm>
          <a:prstGeom prst="rect">
            <a:avLst/>
          </a:prstGeom>
        </p:spPr>
        <p:txBody>
          <a:bodyPr/>
          <a:lstStyle/>
          <a:p>
            <a:fld id="{523A240F-EAFE-E84F-B44C-6D7A08E0E409}" type="slidenum">
              <a:rPr lang="en-US" smtClean="0"/>
              <a:t>‹#›</a:t>
            </a:fld>
            <a:endParaRPr lang="en-US" dirty="0"/>
          </a:p>
        </p:txBody>
      </p:sp>
    </p:spTree>
    <p:extLst>
      <p:ext uri="{BB962C8B-B14F-4D97-AF65-F5344CB8AC3E}">
        <p14:creationId xmlns:p14="http://schemas.microsoft.com/office/powerpoint/2010/main" val="92354073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Disclosure Slid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61899" y="1339161"/>
            <a:ext cx="8229600" cy="4395926"/>
          </a:xfrm>
          <a:noFill/>
          <a:ln w="9525">
            <a:noFill/>
            <a:miter lim="800000"/>
            <a:headEnd/>
            <a:tailEnd/>
          </a:ln>
        </p:spPr>
        <p:txBody>
          <a:bodyPr>
            <a:noAutofit/>
          </a:bodyPr>
          <a:lstStyle>
            <a:lvl1pPr marL="0" indent="0" algn="l" rtl="0" eaLnBrk="1" fontAlgn="base" hangingPunct="1">
              <a:lnSpc>
                <a:spcPct val="100000"/>
              </a:lnSpc>
              <a:spcBef>
                <a:spcPts val="582"/>
              </a:spcBef>
              <a:spcAft>
                <a:spcPts val="0"/>
              </a:spcAft>
              <a:buClr>
                <a:schemeClr val="accent1"/>
              </a:buClr>
              <a:buFont typeface="Arial" pitchFamily="34" charset="0"/>
              <a:buNone/>
              <a:defRPr lang="en-US" sz="1412" b="0" i="0" kern="1200" dirty="0" smtClean="0">
                <a:solidFill>
                  <a:schemeClr val="tx1"/>
                </a:solidFill>
                <a:latin typeface="Calibri Light" panose="020F0302020204030204" pitchFamily="34" charset="0"/>
                <a:ea typeface="Calibri Light" panose="020F0302020204030204" pitchFamily="34" charset="0"/>
                <a:cs typeface="Calibri Light" panose="020F0302020204030204" pitchFamily="34" charset="0"/>
              </a:defRPr>
            </a:lvl1pPr>
            <a:lvl2pPr marL="115570" indent="-107865">
              <a:lnSpc>
                <a:spcPct val="100000"/>
              </a:lnSpc>
              <a:spcBef>
                <a:spcPts val="291"/>
              </a:spcBef>
              <a:tabLst/>
              <a:defRPr sz="1412"/>
            </a:lvl2pPr>
            <a:lvl3pPr marL="322755" indent="-161377">
              <a:lnSpc>
                <a:spcPct val="100000"/>
              </a:lnSpc>
              <a:spcBef>
                <a:spcPts val="291"/>
              </a:spcBef>
              <a:tabLst/>
              <a:defRPr sz="1412"/>
            </a:lvl3pPr>
            <a:lvl4pPr marL="484131" indent="-161377">
              <a:lnSpc>
                <a:spcPct val="100000"/>
              </a:lnSpc>
              <a:spcBef>
                <a:spcPts val="291"/>
              </a:spcBef>
              <a:tabLst/>
              <a:defRPr sz="1412"/>
            </a:lvl4pPr>
            <a:lvl5pPr marL="645508" indent="-161377">
              <a:lnSpc>
                <a:spcPct val="100000"/>
              </a:lnSpc>
              <a:spcBef>
                <a:spcPts val="291"/>
              </a:spcBef>
              <a:tabLst/>
              <a:defRPr sz="1412"/>
            </a:lvl5pPr>
          </a:lstStyle>
          <a:p>
            <a:pPr lvl="0"/>
            <a:r>
              <a:rPr lang="en-US" dirty="0"/>
              <a:t>Click to edit Master text styles</a:t>
            </a:r>
          </a:p>
          <a:p>
            <a:pPr lvl="1"/>
            <a:r>
              <a:rPr lang="en-US" dirty="0"/>
              <a:t>Second Level</a:t>
            </a:r>
          </a:p>
          <a:p>
            <a:pPr lvl="2"/>
            <a:r>
              <a:rPr lang="en-US" dirty="0"/>
              <a:t>Third Level</a:t>
            </a:r>
          </a:p>
          <a:p>
            <a:pPr lvl="3"/>
            <a:r>
              <a:rPr lang="en-US" dirty="0"/>
              <a:t>Four Level</a:t>
            </a:r>
          </a:p>
          <a:p>
            <a:pPr lvl="4"/>
            <a:r>
              <a:rPr lang="en-US" dirty="0"/>
              <a:t>Fifth Level</a:t>
            </a:r>
          </a:p>
        </p:txBody>
      </p:sp>
      <p:sp>
        <p:nvSpPr>
          <p:cNvPr id="7" name="Title Placeholder 1">
            <a:extLst>
              <a:ext uri="{FF2B5EF4-FFF2-40B4-BE49-F238E27FC236}">
                <a16:creationId xmlns:a16="http://schemas.microsoft.com/office/drawing/2014/main" id="{4E6E2C92-A490-A145-8480-18C5EBC020E9}"/>
              </a:ext>
            </a:extLst>
          </p:cNvPr>
          <p:cNvSpPr>
            <a:spLocks noGrp="1"/>
          </p:cNvSpPr>
          <p:nvPr>
            <p:ph type="title" hasCustomPrompt="1"/>
          </p:nvPr>
        </p:nvSpPr>
        <p:spPr bwMode="auto">
          <a:xfrm>
            <a:off x="457200" y="532392"/>
            <a:ext cx="6400800" cy="307777"/>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defRPr sz="2000" b="0" i="0">
                <a:latin typeface="+mn-lt"/>
                <a:cs typeface="Calibri Light" panose="020F0302020204030204" pitchFamily="34" charset="0"/>
              </a:defRPr>
            </a:lvl1pPr>
          </a:lstStyle>
          <a:p>
            <a:pPr lvl="0"/>
            <a:r>
              <a:rPr lang="en-US" dirty="0"/>
              <a:t>Click to edit master title style</a:t>
            </a:r>
          </a:p>
        </p:txBody>
      </p:sp>
      <p:sp>
        <p:nvSpPr>
          <p:cNvPr id="9" name="Text Placeholder 3">
            <a:extLst>
              <a:ext uri="{FF2B5EF4-FFF2-40B4-BE49-F238E27FC236}">
                <a16:creationId xmlns:a16="http://schemas.microsoft.com/office/drawing/2014/main" id="{A078EB8D-0ADA-424F-B3A7-32802EC85C37}"/>
              </a:ext>
            </a:extLst>
          </p:cNvPr>
          <p:cNvSpPr>
            <a:spLocks noGrp="1"/>
          </p:cNvSpPr>
          <p:nvPr>
            <p:ph type="body" sz="quarter" idx="13" hasCustomPrompt="1"/>
          </p:nvPr>
        </p:nvSpPr>
        <p:spPr>
          <a:xfrm>
            <a:off x="457200" y="5913438"/>
            <a:ext cx="8229600" cy="373062"/>
          </a:xfrm>
        </p:spPr>
        <p:txBody>
          <a:bodyPr tIns="0" bIns="0" anchor="b" anchorCtr="0"/>
          <a:lstStyle>
            <a:lvl1pPr>
              <a:spcBef>
                <a:spcPts val="0"/>
              </a:spcBef>
              <a:spcAft>
                <a:spcPts val="265"/>
              </a:spcAft>
              <a:defRPr sz="800"/>
            </a:lvl1pPr>
            <a:lvl2pPr marL="7705" indent="0">
              <a:buNone/>
              <a:defRPr/>
            </a:lvl2pPr>
          </a:lstStyle>
          <a:p>
            <a:pPr lvl="0"/>
            <a:r>
              <a:rPr lang="en-US" dirty="0"/>
              <a:t>Click to edit Master text styles</a:t>
            </a:r>
          </a:p>
        </p:txBody>
      </p:sp>
      <p:sp>
        <p:nvSpPr>
          <p:cNvPr id="2" name="Slide Number Placeholder 1">
            <a:extLst>
              <a:ext uri="{FF2B5EF4-FFF2-40B4-BE49-F238E27FC236}">
                <a16:creationId xmlns:a16="http://schemas.microsoft.com/office/drawing/2014/main" id="{0C2DD436-D7AC-D6E6-4172-650EFEB15410}"/>
              </a:ext>
            </a:extLst>
          </p:cNvPr>
          <p:cNvSpPr>
            <a:spLocks noGrp="1"/>
          </p:cNvSpPr>
          <p:nvPr>
            <p:ph type="sldNum" sz="quarter" idx="4"/>
          </p:nvPr>
        </p:nvSpPr>
        <p:spPr>
          <a:xfrm>
            <a:off x="8372750" y="6549720"/>
            <a:ext cx="411587" cy="123111"/>
          </a:xfrm>
          <a:prstGeom prst="rect">
            <a:avLst/>
          </a:prstGeom>
        </p:spPr>
        <p:txBody>
          <a:bodyPr anchor="ctr"/>
          <a:lstStyle>
            <a:lvl1pPr algn="r">
              <a:defRPr sz="800"/>
            </a:lvl1pPr>
          </a:lstStyle>
          <a:p>
            <a:fld id="{523A240F-EAFE-E84F-B44C-6D7A08E0E409}" type="slidenum">
              <a:rPr lang="en-US" smtClean="0"/>
              <a:pPr/>
              <a:t>‹#›</a:t>
            </a:fld>
            <a:endParaRPr lang="en-US" dirty="0"/>
          </a:p>
        </p:txBody>
      </p:sp>
    </p:spTree>
    <p:extLst>
      <p:ext uri="{BB962C8B-B14F-4D97-AF65-F5344CB8AC3E}">
        <p14:creationId xmlns:p14="http://schemas.microsoft.com/office/powerpoint/2010/main" val="3230239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Cover_Layout_1_Gray interwoven">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647195A-AED8-0644-B77C-108EF87D46C3}"/>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14562" r="16255" b="456"/>
          <a:stretch/>
        </p:blipFill>
        <p:spPr>
          <a:xfrm>
            <a:off x="0" y="0"/>
            <a:ext cx="9144000" cy="6858000"/>
          </a:xfrm>
          <a:prstGeom prst="rect">
            <a:avLst/>
          </a:prstGeom>
        </p:spPr>
      </p:pic>
      <p:sp>
        <p:nvSpPr>
          <p:cNvPr id="2" name="Slide Number Placeholder 1">
            <a:extLst>
              <a:ext uri="{FF2B5EF4-FFF2-40B4-BE49-F238E27FC236}">
                <a16:creationId xmlns:a16="http://schemas.microsoft.com/office/drawing/2014/main" id="{7A5A8974-7C2A-5A85-54B3-0B2B65914C9E}"/>
              </a:ext>
            </a:extLst>
          </p:cNvPr>
          <p:cNvSpPr>
            <a:spLocks noGrp="1"/>
          </p:cNvSpPr>
          <p:nvPr>
            <p:ph type="sldNum" sz="quarter" idx="4"/>
          </p:nvPr>
        </p:nvSpPr>
        <p:spPr>
          <a:xfrm>
            <a:off x="8372750" y="6549720"/>
            <a:ext cx="411587" cy="123111"/>
          </a:xfrm>
          <a:prstGeom prst="rect">
            <a:avLst/>
          </a:prstGeom>
        </p:spPr>
        <p:txBody>
          <a:bodyPr anchor="ctr"/>
          <a:lstStyle>
            <a:lvl1pPr algn="r">
              <a:defRPr sz="800"/>
            </a:lvl1pPr>
          </a:lstStyle>
          <a:p>
            <a:fld id="{523A240F-EAFE-E84F-B44C-6D7A08E0E409}" type="slidenum">
              <a:rPr lang="en-US" smtClean="0"/>
              <a:pPr/>
              <a:t>‹#›</a:t>
            </a:fld>
            <a:endParaRPr lang="en-US" dirty="0"/>
          </a:p>
        </p:txBody>
      </p:sp>
    </p:spTree>
    <p:extLst>
      <p:ext uri="{BB962C8B-B14F-4D97-AF65-F5344CB8AC3E}">
        <p14:creationId xmlns:p14="http://schemas.microsoft.com/office/powerpoint/2010/main" val="414836487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_Cover_Layout_1_Gray interwoven">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647195A-AED8-0644-B77C-108EF87D46C3}"/>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14562" r="16255" b="456"/>
          <a:stretch/>
        </p:blipFill>
        <p:spPr>
          <a:xfrm>
            <a:off x="0" y="0"/>
            <a:ext cx="9144000" cy="6858000"/>
          </a:xfrm>
          <a:prstGeom prst="rect">
            <a:avLst/>
          </a:prstGeom>
        </p:spPr>
      </p:pic>
      <p:pic>
        <p:nvPicPr>
          <p:cNvPr id="3" name="Picture 2">
            <a:extLst>
              <a:ext uri="{FF2B5EF4-FFF2-40B4-BE49-F238E27FC236}">
                <a16:creationId xmlns:a16="http://schemas.microsoft.com/office/drawing/2014/main" id="{A16D8552-3DBA-CD45-BD23-9306ACD62D1E}"/>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131324" y="252133"/>
            <a:ext cx="560241" cy="306083"/>
          </a:xfrm>
          <a:prstGeom prst="rect">
            <a:avLst/>
          </a:prstGeom>
        </p:spPr>
      </p:pic>
      <p:sp>
        <p:nvSpPr>
          <p:cNvPr id="4" name="Slide Number Placeholder 5">
            <a:extLst>
              <a:ext uri="{FF2B5EF4-FFF2-40B4-BE49-F238E27FC236}">
                <a16:creationId xmlns:a16="http://schemas.microsoft.com/office/drawing/2014/main" id="{2BD8C7F5-6263-DE4F-9095-3B6ABA7E17BD}"/>
              </a:ext>
            </a:extLst>
          </p:cNvPr>
          <p:cNvSpPr>
            <a:spLocks noGrp="1"/>
          </p:cNvSpPr>
          <p:nvPr>
            <p:ph type="sldNum" sz="quarter" idx="12"/>
          </p:nvPr>
        </p:nvSpPr>
        <p:spPr>
          <a:xfrm>
            <a:off x="8372750" y="6549720"/>
            <a:ext cx="411587" cy="123111"/>
          </a:xfrm>
          <a:prstGeom prst="rect">
            <a:avLst/>
          </a:prstGeom>
        </p:spPr>
        <p:txBody>
          <a:bodyPr/>
          <a:lstStyle/>
          <a:p>
            <a:fld id="{523A240F-EAFE-E84F-B44C-6D7A08E0E409}" type="slidenum">
              <a:rPr lang="en-US" smtClean="0"/>
              <a:t>‹#›</a:t>
            </a:fld>
            <a:endParaRPr lang="en-US" dirty="0"/>
          </a:p>
        </p:txBody>
      </p:sp>
    </p:spTree>
    <p:extLst>
      <p:ext uri="{BB962C8B-B14F-4D97-AF65-F5344CB8AC3E}">
        <p14:creationId xmlns:p14="http://schemas.microsoft.com/office/powerpoint/2010/main" val="11710839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_Layout_2_Gray_FS">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23EBA12D-60C6-CF44-9BA4-61FC13585BB4}"/>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 y="0"/>
            <a:ext cx="9143999" cy="6858000"/>
          </a:xfrm>
          <a:prstGeom prst="rect">
            <a:avLst/>
          </a:prstGeom>
        </p:spPr>
      </p:pic>
      <p:sp>
        <p:nvSpPr>
          <p:cNvPr id="10" name="Text Placeholder 2">
            <a:extLst>
              <a:ext uri="{FF2B5EF4-FFF2-40B4-BE49-F238E27FC236}">
                <a16:creationId xmlns:a16="http://schemas.microsoft.com/office/drawing/2014/main" id="{3CDA8EF9-589D-8D42-A77A-738208375C37}"/>
              </a:ext>
            </a:extLst>
          </p:cNvPr>
          <p:cNvSpPr>
            <a:spLocks noGrp="1"/>
          </p:cNvSpPr>
          <p:nvPr userDrawn="1">
            <p:ph type="body" idx="1" hasCustomPrompt="1"/>
          </p:nvPr>
        </p:nvSpPr>
        <p:spPr>
          <a:xfrm>
            <a:off x="457200" y="3138249"/>
            <a:ext cx="7772400" cy="512064"/>
          </a:xfrm>
          <a:prstGeom prst="rect">
            <a:avLst/>
          </a:prstGeom>
        </p:spPr>
        <p:txBody>
          <a:bodyPr>
            <a:normAutofit/>
          </a:bodyPr>
          <a:lstStyle>
            <a:lvl1pPr marL="0" indent="0">
              <a:buNone/>
              <a:defRPr sz="1600" b="0" i="0">
                <a:solidFill>
                  <a:schemeClr val="tx1"/>
                </a:solidFill>
                <a:latin typeface="Calibri Light" panose="020F0302020204030204" pitchFamily="34" charset="0"/>
              </a:defRPr>
            </a:lvl1pPr>
            <a:lvl2pPr marL="443787" indent="0">
              <a:buNone/>
              <a:defRPr sz="1747">
                <a:solidFill>
                  <a:schemeClr val="tx1">
                    <a:tint val="75000"/>
                  </a:schemeClr>
                </a:solidFill>
              </a:defRPr>
            </a:lvl2pPr>
            <a:lvl3pPr marL="887574" indent="0">
              <a:buNone/>
              <a:defRPr sz="1553">
                <a:solidFill>
                  <a:schemeClr val="tx1">
                    <a:tint val="75000"/>
                  </a:schemeClr>
                </a:solidFill>
              </a:defRPr>
            </a:lvl3pPr>
            <a:lvl4pPr marL="1331362" indent="0">
              <a:buNone/>
              <a:defRPr sz="1359">
                <a:solidFill>
                  <a:schemeClr val="tx1">
                    <a:tint val="75000"/>
                  </a:schemeClr>
                </a:solidFill>
              </a:defRPr>
            </a:lvl4pPr>
            <a:lvl5pPr marL="1775149" indent="0">
              <a:buNone/>
              <a:defRPr sz="1359">
                <a:solidFill>
                  <a:schemeClr val="tx1">
                    <a:tint val="75000"/>
                  </a:schemeClr>
                </a:solidFill>
              </a:defRPr>
            </a:lvl5pPr>
            <a:lvl6pPr marL="2218936" indent="0">
              <a:buNone/>
              <a:defRPr sz="1359">
                <a:solidFill>
                  <a:schemeClr val="tx1">
                    <a:tint val="75000"/>
                  </a:schemeClr>
                </a:solidFill>
              </a:defRPr>
            </a:lvl6pPr>
            <a:lvl7pPr marL="2662724" indent="0">
              <a:buNone/>
              <a:defRPr sz="1359">
                <a:solidFill>
                  <a:schemeClr val="tx1">
                    <a:tint val="75000"/>
                  </a:schemeClr>
                </a:solidFill>
              </a:defRPr>
            </a:lvl7pPr>
            <a:lvl8pPr marL="3106510" indent="0">
              <a:buNone/>
              <a:defRPr sz="1359">
                <a:solidFill>
                  <a:schemeClr val="tx1">
                    <a:tint val="75000"/>
                  </a:schemeClr>
                </a:solidFill>
              </a:defRPr>
            </a:lvl8pPr>
            <a:lvl9pPr marL="3550298" indent="0">
              <a:buNone/>
              <a:defRPr sz="1359">
                <a:solidFill>
                  <a:schemeClr val="tx1">
                    <a:tint val="75000"/>
                  </a:schemeClr>
                </a:solidFill>
              </a:defRPr>
            </a:lvl9pPr>
          </a:lstStyle>
          <a:p>
            <a:pPr lvl="0"/>
            <a:r>
              <a:rPr lang="en-US" dirty="0"/>
              <a:t>Click to edit master text styles</a:t>
            </a:r>
          </a:p>
        </p:txBody>
      </p:sp>
      <p:sp>
        <p:nvSpPr>
          <p:cNvPr id="12" name="Title 1">
            <a:extLst>
              <a:ext uri="{FF2B5EF4-FFF2-40B4-BE49-F238E27FC236}">
                <a16:creationId xmlns:a16="http://schemas.microsoft.com/office/drawing/2014/main" id="{FB0BD8C7-1C85-3B47-8A46-8F09FC07E8E6}"/>
              </a:ext>
            </a:extLst>
          </p:cNvPr>
          <p:cNvSpPr>
            <a:spLocks noGrp="1"/>
          </p:cNvSpPr>
          <p:nvPr userDrawn="1">
            <p:ph type="ctrTitle" hasCustomPrompt="1"/>
          </p:nvPr>
        </p:nvSpPr>
        <p:spPr>
          <a:xfrm>
            <a:off x="457200" y="2693371"/>
            <a:ext cx="8138160" cy="387798"/>
          </a:xfrm>
        </p:spPr>
        <p:txBody>
          <a:bodyPr/>
          <a:lstStyle>
            <a:lvl1pPr>
              <a:lnSpc>
                <a:spcPct val="90000"/>
              </a:lnSpc>
              <a:defRPr sz="2800" spc="170" baseline="0">
                <a:solidFill>
                  <a:schemeClr val="tx1"/>
                </a:solidFill>
              </a:defRPr>
            </a:lvl1pPr>
          </a:lstStyle>
          <a:p>
            <a:r>
              <a:rPr lang="en-US"/>
              <a:t>CLICK TO EDIT MASTER TITLE STYLE</a:t>
            </a:r>
          </a:p>
        </p:txBody>
      </p:sp>
      <p:pic>
        <p:nvPicPr>
          <p:cNvPr id="9" name="Picture 8">
            <a:extLst>
              <a:ext uri="{FF2B5EF4-FFF2-40B4-BE49-F238E27FC236}">
                <a16:creationId xmlns:a16="http://schemas.microsoft.com/office/drawing/2014/main" id="{F996FEE1-F5E6-7443-ACB6-7309D1BD377C}"/>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131324" y="252133"/>
            <a:ext cx="560241" cy="306083"/>
          </a:xfrm>
          <a:prstGeom prst="rect">
            <a:avLst/>
          </a:prstGeom>
        </p:spPr>
      </p:pic>
    </p:spTree>
    <p:extLst>
      <p:ext uri="{BB962C8B-B14F-4D97-AF65-F5344CB8AC3E}">
        <p14:creationId xmlns:p14="http://schemas.microsoft.com/office/powerpoint/2010/main" val="31063167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3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ver_Layout_2_Gray_F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996FEE1-F5E6-7443-ACB6-7309D1BD377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131324" y="252133"/>
            <a:ext cx="560241" cy="306083"/>
          </a:xfrm>
          <a:prstGeom prst="rect">
            <a:avLst/>
          </a:prstGeom>
        </p:spPr>
      </p:pic>
      <p:sp>
        <p:nvSpPr>
          <p:cNvPr id="2" name="Slide Number Placeholder 1">
            <a:extLst>
              <a:ext uri="{FF2B5EF4-FFF2-40B4-BE49-F238E27FC236}">
                <a16:creationId xmlns:a16="http://schemas.microsoft.com/office/drawing/2014/main" id="{4ABBACA9-B3D9-0EF6-3E81-AE9744A3F109}"/>
              </a:ext>
            </a:extLst>
          </p:cNvPr>
          <p:cNvSpPr>
            <a:spLocks noGrp="1"/>
          </p:cNvSpPr>
          <p:nvPr>
            <p:ph type="sldNum" sz="quarter" idx="4"/>
          </p:nvPr>
        </p:nvSpPr>
        <p:spPr>
          <a:xfrm>
            <a:off x="8372750" y="6549720"/>
            <a:ext cx="411587" cy="123111"/>
          </a:xfrm>
          <a:prstGeom prst="rect">
            <a:avLst/>
          </a:prstGeom>
        </p:spPr>
        <p:txBody>
          <a:bodyPr anchor="ctr"/>
          <a:lstStyle>
            <a:lvl1pPr algn="r">
              <a:defRPr sz="800"/>
            </a:lvl1pPr>
          </a:lstStyle>
          <a:p>
            <a:fld id="{523A240F-EAFE-E84F-B44C-6D7A08E0E409}" type="slidenum">
              <a:rPr lang="en-US" smtClean="0"/>
              <a:pPr/>
              <a:t>‹#›</a:t>
            </a:fld>
            <a:endParaRPr lang="en-US" dirty="0"/>
          </a:p>
        </p:txBody>
      </p:sp>
    </p:spTree>
    <p:extLst>
      <p:ext uri="{BB962C8B-B14F-4D97-AF65-F5344CB8AC3E}">
        <p14:creationId xmlns:p14="http://schemas.microsoft.com/office/powerpoint/2010/main" val="302648684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5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2209"/>
            <a:ext cx="8229600" cy="4572000"/>
          </a:xfrm>
          <a:prstGeom prst="rect">
            <a:avLst/>
          </a:prstGeom>
        </p:spPr>
        <p:txBody>
          <a:bodyPr vert="horz" lIns="0" tIns="0" rIns="0" bIns="45720" rtlCol="0">
            <a:noAutofit/>
          </a:bodyPr>
          <a:lstStyle>
            <a:lvl1pPr>
              <a:defRPr lang="en-US" sz="1400" b="0" i="0" dirty="0" smtClean="0">
                <a:latin typeface="Calibri Light" panose="020F0302020204030204" pitchFamily="34" charset="0"/>
                <a:cs typeface="Calibri Light" panose="020F0302020204030204" pitchFamily="34" charset="0"/>
              </a:defRPr>
            </a:lvl1pPr>
            <a:lvl2pPr>
              <a:defRPr lang="en-US" sz="1400" b="0" i="0" dirty="0" smtClean="0">
                <a:latin typeface="Calibri Light" panose="020F0302020204030204" pitchFamily="34" charset="0"/>
                <a:cs typeface="Calibri Light" panose="020F0302020204030204" pitchFamily="34" charset="0"/>
              </a:defRPr>
            </a:lvl2pPr>
            <a:lvl3pPr marL="322755">
              <a:defRPr lang="en-US" sz="1400" b="0" i="0" dirty="0" smtClean="0">
                <a:latin typeface="Calibri Light" panose="020F0302020204030204" pitchFamily="34" charset="0"/>
                <a:cs typeface="Calibri Light" panose="020F0302020204030204" pitchFamily="34" charset="0"/>
              </a:defRPr>
            </a:lvl3pPr>
            <a:lvl4pPr>
              <a:defRPr lang="en-US" sz="1400" b="0" i="0" dirty="0" smtClean="0">
                <a:latin typeface="Calibri Light" panose="020F0302020204030204" pitchFamily="34" charset="0"/>
                <a:cs typeface="Calibri Light" panose="020F0302020204030204" pitchFamily="34" charset="0"/>
              </a:defRPr>
            </a:lvl4pPr>
            <a:lvl5pPr marL="645508">
              <a:defRPr lang="en-US" sz="1400" b="0" i="0" dirty="0">
                <a:latin typeface="Calibri Light" panose="020F0302020204030204" pitchFamily="34" charset="0"/>
                <a:cs typeface="Calibri Light" panose="020F03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372750" y="6549720"/>
            <a:ext cx="411587" cy="123111"/>
          </a:xfrm>
          <a:prstGeom prst="rect">
            <a:avLst/>
          </a:prstGeom>
        </p:spPr>
        <p:txBody>
          <a:bodyPr/>
          <a:lstStyle/>
          <a:p>
            <a:fld id="{523A240F-EAFE-E84F-B44C-6D7A08E0E409}" type="slidenum">
              <a:rPr lang="en-US" smtClean="0"/>
              <a:t>‹#›</a:t>
            </a:fld>
            <a:endParaRPr lang="en-US" dirty="0"/>
          </a:p>
        </p:txBody>
      </p:sp>
      <p:sp>
        <p:nvSpPr>
          <p:cNvPr id="7" name="Title Placeholder 1">
            <a:extLst>
              <a:ext uri="{FF2B5EF4-FFF2-40B4-BE49-F238E27FC236}">
                <a16:creationId xmlns:a16="http://schemas.microsoft.com/office/drawing/2014/main" id="{7BCF2381-4AAF-A544-B9B1-1D4C9BB579E0}"/>
              </a:ext>
            </a:extLst>
          </p:cNvPr>
          <p:cNvSpPr>
            <a:spLocks noGrp="1"/>
          </p:cNvSpPr>
          <p:nvPr>
            <p:ph type="title" hasCustomPrompt="1"/>
          </p:nvPr>
        </p:nvSpPr>
        <p:spPr bwMode="auto">
          <a:xfrm>
            <a:off x="457200" y="532392"/>
            <a:ext cx="6400800" cy="307777"/>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defRPr sz="2000" b="0" i="0">
                <a:latin typeface="+mn-lt"/>
              </a:defRPr>
            </a:lvl1pPr>
          </a:lstStyle>
          <a:p>
            <a:pPr lvl="0"/>
            <a:r>
              <a:rPr lang="en-US" dirty="0"/>
              <a:t>Click to edit master title style</a:t>
            </a:r>
          </a:p>
        </p:txBody>
      </p:sp>
      <p:cxnSp>
        <p:nvCxnSpPr>
          <p:cNvPr id="10" name="Straight Connector 9">
            <a:extLst>
              <a:ext uri="{FF2B5EF4-FFF2-40B4-BE49-F238E27FC236}">
                <a16:creationId xmlns:a16="http://schemas.microsoft.com/office/drawing/2014/main" id="{023A7B1A-EDF4-184B-8DD0-5AA0FCEBA317}"/>
              </a:ext>
            </a:extLst>
          </p:cNvPr>
          <p:cNvCxnSpPr/>
          <p:nvPr userDrawn="1"/>
        </p:nvCxnSpPr>
        <p:spPr>
          <a:xfrm>
            <a:off x="461963" y="928231"/>
            <a:ext cx="82296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8539516"/>
      </p:ext>
    </p:extLst>
  </p:cSld>
  <p:clrMapOvr>
    <a:masterClrMapping/>
  </p:clrMapOvr>
  <p:extLst>
    <p:ext uri="{DCECCB84-F9BA-43D5-87BE-67443E8EF086}">
      <p15:sldGuideLst xmlns:p15="http://schemas.microsoft.com/office/powerpoint/2012/main">
        <p15:guide id="1" orient="horz" pos="3960" userDrawn="1">
          <p15:clr>
            <a:srgbClr val="FBAE40"/>
          </p15:clr>
        </p15:guide>
        <p15:guide id="2" orient="horz" pos="4032"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2209"/>
            <a:ext cx="8229600" cy="4572000"/>
          </a:xfrm>
          <a:prstGeom prst="rect">
            <a:avLst/>
          </a:prstGeom>
        </p:spPr>
        <p:txBody>
          <a:bodyPr vert="horz" lIns="0" tIns="0" rIns="0" bIns="45720" rtlCol="0">
            <a:noAutofit/>
          </a:bodyPr>
          <a:lstStyle>
            <a:lvl1pPr>
              <a:defRPr lang="en-US" sz="1400" b="0" i="0" dirty="0" smtClean="0">
                <a:latin typeface="Calibri Light" panose="020F0302020204030204" pitchFamily="34" charset="0"/>
                <a:cs typeface="Calibri Light" panose="020F0302020204030204" pitchFamily="34" charset="0"/>
              </a:defRPr>
            </a:lvl1pPr>
            <a:lvl2pPr>
              <a:defRPr lang="en-US" sz="1400" b="0" i="0" dirty="0" smtClean="0">
                <a:latin typeface="Calibri Light" panose="020F0302020204030204" pitchFamily="34" charset="0"/>
                <a:cs typeface="Calibri Light" panose="020F0302020204030204" pitchFamily="34" charset="0"/>
              </a:defRPr>
            </a:lvl2pPr>
            <a:lvl3pPr marL="322755">
              <a:defRPr lang="en-US" sz="1400" b="0" i="0" dirty="0" smtClean="0">
                <a:latin typeface="Calibri Light" panose="020F0302020204030204" pitchFamily="34" charset="0"/>
                <a:cs typeface="Calibri Light" panose="020F0302020204030204" pitchFamily="34" charset="0"/>
              </a:defRPr>
            </a:lvl3pPr>
            <a:lvl4pPr>
              <a:defRPr lang="en-US" sz="1400" b="0" i="0" dirty="0" smtClean="0">
                <a:latin typeface="Calibri Light" panose="020F0302020204030204" pitchFamily="34" charset="0"/>
                <a:cs typeface="Calibri Light" panose="020F0302020204030204" pitchFamily="34" charset="0"/>
              </a:defRPr>
            </a:lvl4pPr>
            <a:lvl5pPr marL="645508">
              <a:defRPr lang="en-US" sz="1400" b="0" i="0" dirty="0">
                <a:latin typeface="Calibri Light" panose="020F0302020204030204" pitchFamily="34" charset="0"/>
                <a:cs typeface="Calibri Light" panose="020F03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372750" y="6549720"/>
            <a:ext cx="411587" cy="123111"/>
          </a:xfrm>
          <a:prstGeom prst="rect">
            <a:avLst/>
          </a:prstGeom>
        </p:spPr>
        <p:txBody>
          <a:bodyPr/>
          <a:lstStyle/>
          <a:p>
            <a:fld id="{523A240F-EAFE-E84F-B44C-6D7A08E0E409}" type="slidenum">
              <a:rPr lang="en-US" smtClean="0"/>
              <a:t>‹#›</a:t>
            </a:fld>
            <a:endParaRPr lang="en-US" dirty="0"/>
          </a:p>
        </p:txBody>
      </p:sp>
      <p:sp>
        <p:nvSpPr>
          <p:cNvPr id="7" name="Title Placeholder 1">
            <a:extLst>
              <a:ext uri="{FF2B5EF4-FFF2-40B4-BE49-F238E27FC236}">
                <a16:creationId xmlns:a16="http://schemas.microsoft.com/office/drawing/2014/main" id="{7BCF2381-4AAF-A544-B9B1-1D4C9BB579E0}"/>
              </a:ext>
            </a:extLst>
          </p:cNvPr>
          <p:cNvSpPr>
            <a:spLocks noGrp="1"/>
          </p:cNvSpPr>
          <p:nvPr>
            <p:ph type="title" hasCustomPrompt="1"/>
          </p:nvPr>
        </p:nvSpPr>
        <p:spPr bwMode="auto">
          <a:xfrm>
            <a:off x="457200" y="532392"/>
            <a:ext cx="6400800" cy="307777"/>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defRPr sz="2000" b="0" i="0">
                <a:latin typeface="+mn-lt"/>
              </a:defRPr>
            </a:lvl1pPr>
          </a:lstStyle>
          <a:p>
            <a:pPr lvl="0"/>
            <a:r>
              <a:rPr lang="en-US" dirty="0"/>
              <a:t>Click to edit master title style</a:t>
            </a:r>
          </a:p>
        </p:txBody>
      </p:sp>
      <p:sp>
        <p:nvSpPr>
          <p:cNvPr id="8" name="Content Placeholder 2">
            <a:extLst>
              <a:ext uri="{FF2B5EF4-FFF2-40B4-BE49-F238E27FC236}">
                <a16:creationId xmlns:a16="http://schemas.microsoft.com/office/drawing/2014/main" id="{5E117C55-863D-094E-8CAF-1ACE2162747B}"/>
              </a:ext>
            </a:extLst>
          </p:cNvPr>
          <p:cNvSpPr txBox="1">
            <a:spLocks/>
          </p:cNvSpPr>
          <p:nvPr userDrawn="1"/>
        </p:nvSpPr>
        <p:spPr>
          <a:xfrm>
            <a:off x="476680" y="330774"/>
            <a:ext cx="4224527" cy="173736"/>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b="0" i="0" spc="100" dirty="0">
                <a:solidFill>
                  <a:srgbClr val="E31837"/>
                </a:solidFill>
                <a:latin typeface="+mn-lt"/>
                <a:cs typeface="Calibri Light" panose="020F0302020204030204" pitchFamily="34" charset="0"/>
              </a:rPr>
              <a:t>HOW BANK OF AMERICA PRIVATE BANK CAN HELP</a:t>
            </a:r>
          </a:p>
        </p:txBody>
      </p:sp>
      <p:cxnSp>
        <p:nvCxnSpPr>
          <p:cNvPr id="9" name="Straight Connector 8">
            <a:extLst>
              <a:ext uri="{FF2B5EF4-FFF2-40B4-BE49-F238E27FC236}">
                <a16:creationId xmlns:a16="http://schemas.microsoft.com/office/drawing/2014/main" id="{7497C460-343A-8F4B-AF44-F9B25464FF6E}"/>
              </a:ext>
            </a:extLst>
          </p:cNvPr>
          <p:cNvCxnSpPr/>
          <p:nvPr userDrawn="1"/>
        </p:nvCxnSpPr>
        <p:spPr>
          <a:xfrm>
            <a:off x="461963" y="928231"/>
            <a:ext cx="82296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5434422"/>
      </p:ext>
    </p:extLst>
  </p:cSld>
  <p:clrMapOvr>
    <a:masterClrMapping/>
  </p:clrMapOvr>
  <p:extLst>
    <p:ext uri="{DCECCB84-F9BA-43D5-87BE-67443E8EF086}">
      <p15:sldGuideLst xmlns:p15="http://schemas.microsoft.com/office/powerpoint/2012/main">
        <p15:guide id="1" orient="horz" pos="396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Four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87219"/>
            <a:ext cx="3840480" cy="1750808"/>
          </a:xfrm>
          <a:prstGeom prst="rect">
            <a:avLst/>
          </a:prstGeom>
        </p:spPr>
        <p:txBody>
          <a:bodyPr vert="horz" lIns="0" tIns="0" rIns="0" bIns="45720" rtlCol="0">
            <a:noAutofit/>
          </a:bodyPr>
          <a:lstStyle>
            <a:lvl1pPr>
              <a:defRPr lang="en-US" sz="1324" dirty="0" smtClean="0"/>
            </a:lvl1pPr>
            <a:lvl2pPr>
              <a:defRPr lang="en-US" sz="1324" dirty="0" smtClean="0"/>
            </a:lvl2pPr>
            <a:lvl3pPr marL="322755">
              <a:defRPr lang="en-US" sz="1324" dirty="0" smtClean="0"/>
            </a:lvl3pPr>
            <a:lvl4pPr>
              <a:defRPr lang="en-US" sz="1324" dirty="0" smtClean="0"/>
            </a:lvl4pPr>
            <a:lvl5pPr marL="645508">
              <a:defRPr lang="en-US" sz="1324" dirty="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2"/>
          <p:cNvSpPr>
            <a:spLocks noGrp="1"/>
          </p:cNvSpPr>
          <p:nvPr>
            <p:ph idx="13"/>
          </p:nvPr>
        </p:nvSpPr>
        <p:spPr>
          <a:xfrm>
            <a:off x="4846320" y="1787219"/>
            <a:ext cx="3840480" cy="1750808"/>
          </a:xfrm>
          <a:prstGeom prst="rect">
            <a:avLst/>
          </a:prstGeom>
        </p:spPr>
        <p:txBody>
          <a:bodyPr vert="horz" lIns="0" tIns="0" rIns="0" bIns="45720" rtlCol="0">
            <a:noAutofit/>
          </a:bodyPr>
          <a:lstStyle>
            <a:lvl1pPr>
              <a:defRPr lang="en-US" sz="1324" dirty="0" smtClean="0"/>
            </a:lvl1pPr>
            <a:lvl2pPr>
              <a:defRPr lang="en-US" sz="1324" dirty="0" smtClean="0"/>
            </a:lvl2pPr>
            <a:lvl3pPr marL="322755">
              <a:defRPr lang="en-US" sz="1324" dirty="0" smtClean="0"/>
            </a:lvl3pPr>
            <a:lvl4pPr>
              <a:defRPr lang="en-US" sz="1324" dirty="0" smtClean="0"/>
            </a:lvl4pPr>
            <a:lvl5pPr marL="645508">
              <a:defRPr lang="en-US" sz="1324" dirty="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6"/>
          <p:cNvSpPr>
            <a:spLocks noGrp="1"/>
          </p:cNvSpPr>
          <p:nvPr>
            <p:ph type="body" sz="quarter" idx="17" hasCustomPrompt="1"/>
          </p:nvPr>
        </p:nvSpPr>
        <p:spPr>
          <a:xfrm>
            <a:off x="457200" y="1339161"/>
            <a:ext cx="3840480" cy="365760"/>
          </a:xfrm>
        </p:spPr>
        <p:txBody>
          <a:bodyPr/>
          <a:lstStyle>
            <a:lvl1pPr marL="0" marR="0" indent="0" algn="l" defTabSz="665681" rtl="0" eaLnBrk="1" fontAlgn="auto" latinLnBrk="0" hangingPunct="1">
              <a:lnSpc>
                <a:spcPct val="100000"/>
              </a:lnSpc>
              <a:spcBef>
                <a:spcPts val="0"/>
              </a:spcBef>
              <a:spcAft>
                <a:spcPts val="0"/>
              </a:spcAft>
              <a:buClrTx/>
              <a:buSzTx/>
              <a:buFont typeface="Arial"/>
              <a:buNone/>
              <a:tabLst/>
              <a:defRPr sz="1324" b="1">
                <a:solidFill>
                  <a:schemeClr val="tx1"/>
                </a:solidFill>
              </a:defRPr>
            </a:lvl1pPr>
          </a:lstStyle>
          <a:p>
            <a:pPr lvl="0"/>
            <a:r>
              <a:rPr lang="en-US"/>
              <a:t>(enter value denomination)</a:t>
            </a:r>
          </a:p>
        </p:txBody>
      </p:sp>
      <p:sp>
        <p:nvSpPr>
          <p:cNvPr id="13" name="Text Placeholder 20"/>
          <p:cNvSpPr>
            <a:spLocks noGrp="1"/>
          </p:cNvSpPr>
          <p:nvPr>
            <p:ph type="body" sz="quarter" idx="19" hasCustomPrompt="1"/>
          </p:nvPr>
        </p:nvSpPr>
        <p:spPr>
          <a:xfrm>
            <a:off x="4846320" y="1339161"/>
            <a:ext cx="3840480" cy="365760"/>
          </a:xfrm>
        </p:spPr>
        <p:txBody>
          <a:bodyPr/>
          <a:lstStyle>
            <a:lvl1pPr marL="0" indent="0">
              <a:buNone/>
              <a:defRPr sz="1324" b="1">
                <a:solidFill>
                  <a:schemeClr val="tx1"/>
                </a:solidFill>
              </a:defRPr>
            </a:lvl1pPr>
          </a:lstStyle>
          <a:p>
            <a:pPr lvl="0"/>
            <a:r>
              <a:rPr lang="en-US"/>
              <a:t>(enter value denomination)</a:t>
            </a:r>
          </a:p>
        </p:txBody>
      </p:sp>
      <p:sp>
        <p:nvSpPr>
          <p:cNvPr id="7" name="Slide Number Placeholder 6"/>
          <p:cNvSpPr>
            <a:spLocks noGrp="1"/>
          </p:cNvSpPr>
          <p:nvPr>
            <p:ph type="sldNum" sz="quarter" idx="22"/>
          </p:nvPr>
        </p:nvSpPr>
        <p:spPr>
          <a:xfrm>
            <a:off x="8372750" y="6549720"/>
            <a:ext cx="411587" cy="123111"/>
          </a:xfrm>
          <a:prstGeom prst="rect">
            <a:avLst/>
          </a:prstGeom>
        </p:spPr>
        <p:txBody>
          <a:bodyPr/>
          <a:lstStyle/>
          <a:p>
            <a:fld id="{523A240F-EAFE-E84F-B44C-6D7A08E0E409}" type="slidenum">
              <a:rPr lang="en-US" smtClean="0"/>
              <a:t>‹#›</a:t>
            </a:fld>
            <a:endParaRPr lang="en-US" dirty="0"/>
          </a:p>
        </p:txBody>
      </p:sp>
      <p:sp>
        <p:nvSpPr>
          <p:cNvPr id="17" name="Content Placeholder 2">
            <a:extLst>
              <a:ext uri="{FF2B5EF4-FFF2-40B4-BE49-F238E27FC236}">
                <a16:creationId xmlns:a16="http://schemas.microsoft.com/office/drawing/2014/main" id="{31407AD7-1A94-6E48-B1D0-6B8D4D1F82A9}"/>
              </a:ext>
            </a:extLst>
          </p:cNvPr>
          <p:cNvSpPr>
            <a:spLocks noGrp="1"/>
          </p:cNvSpPr>
          <p:nvPr>
            <p:ph idx="23"/>
          </p:nvPr>
        </p:nvSpPr>
        <p:spPr>
          <a:xfrm>
            <a:off x="457200" y="4197733"/>
            <a:ext cx="3840480" cy="1750808"/>
          </a:xfrm>
          <a:prstGeom prst="rect">
            <a:avLst/>
          </a:prstGeom>
        </p:spPr>
        <p:txBody>
          <a:bodyPr vert="horz" lIns="0" tIns="0" rIns="0" bIns="45720" rtlCol="0">
            <a:noAutofit/>
          </a:bodyPr>
          <a:lstStyle>
            <a:lvl1pPr>
              <a:defRPr lang="en-US" sz="1324" dirty="0" smtClean="0"/>
            </a:lvl1pPr>
            <a:lvl2pPr>
              <a:defRPr lang="en-US" sz="1324" dirty="0" smtClean="0"/>
            </a:lvl2pPr>
            <a:lvl3pPr marL="322755">
              <a:defRPr lang="en-US" sz="1324" dirty="0" smtClean="0"/>
            </a:lvl3pPr>
            <a:lvl4pPr>
              <a:defRPr lang="en-US" sz="1324" dirty="0" smtClean="0"/>
            </a:lvl4pPr>
            <a:lvl5pPr marL="645508">
              <a:defRPr lang="en-US" sz="1324" dirty="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2">
            <a:extLst>
              <a:ext uri="{FF2B5EF4-FFF2-40B4-BE49-F238E27FC236}">
                <a16:creationId xmlns:a16="http://schemas.microsoft.com/office/drawing/2014/main" id="{ABCA9011-812D-434D-BF35-D3A3859328FE}"/>
              </a:ext>
            </a:extLst>
          </p:cNvPr>
          <p:cNvSpPr>
            <a:spLocks noGrp="1"/>
          </p:cNvSpPr>
          <p:nvPr>
            <p:ph idx="24"/>
          </p:nvPr>
        </p:nvSpPr>
        <p:spPr>
          <a:xfrm>
            <a:off x="4846320" y="4197733"/>
            <a:ext cx="3840480" cy="1750808"/>
          </a:xfrm>
          <a:prstGeom prst="rect">
            <a:avLst/>
          </a:prstGeom>
        </p:spPr>
        <p:txBody>
          <a:bodyPr vert="horz" lIns="0" tIns="0" rIns="0" bIns="45720" rtlCol="0">
            <a:noAutofit/>
          </a:bodyPr>
          <a:lstStyle>
            <a:lvl1pPr>
              <a:defRPr lang="en-US" sz="1324" dirty="0" smtClean="0"/>
            </a:lvl1pPr>
            <a:lvl2pPr>
              <a:defRPr lang="en-US" sz="1324" dirty="0" smtClean="0"/>
            </a:lvl2pPr>
            <a:lvl3pPr marL="322755">
              <a:defRPr lang="en-US" sz="1324" dirty="0" smtClean="0"/>
            </a:lvl3pPr>
            <a:lvl4pPr>
              <a:defRPr lang="en-US" sz="1324" dirty="0" smtClean="0"/>
            </a:lvl4pPr>
            <a:lvl5pPr marL="645508">
              <a:defRPr lang="en-US" sz="1324" dirty="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16">
            <a:extLst>
              <a:ext uri="{FF2B5EF4-FFF2-40B4-BE49-F238E27FC236}">
                <a16:creationId xmlns:a16="http://schemas.microsoft.com/office/drawing/2014/main" id="{6CAE4678-D669-6340-B413-E55DDD4C6B54}"/>
              </a:ext>
            </a:extLst>
          </p:cNvPr>
          <p:cNvSpPr>
            <a:spLocks noGrp="1"/>
          </p:cNvSpPr>
          <p:nvPr>
            <p:ph type="body" sz="quarter" idx="25" hasCustomPrompt="1"/>
          </p:nvPr>
        </p:nvSpPr>
        <p:spPr>
          <a:xfrm>
            <a:off x="457200" y="3749675"/>
            <a:ext cx="3840480" cy="365760"/>
          </a:xfrm>
        </p:spPr>
        <p:txBody>
          <a:bodyPr/>
          <a:lstStyle>
            <a:lvl1pPr marL="0" marR="0" indent="0" algn="l" defTabSz="665681" rtl="0" eaLnBrk="1" fontAlgn="auto" latinLnBrk="0" hangingPunct="1">
              <a:lnSpc>
                <a:spcPct val="100000"/>
              </a:lnSpc>
              <a:spcBef>
                <a:spcPts val="0"/>
              </a:spcBef>
              <a:spcAft>
                <a:spcPts val="0"/>
              </a:spcAft>
              <a:buClrTx/>
              <a:buSzTx/>
              <a:buFont typeface="Arial"/>
              <a:buNone/>
              <a:tabLst/>
              <a:defRPr sz="1324" b="1">
                <a:solidFill>
                  <a:schemeClr val="tx1"/>
                </a:solidFill>
              </a:defRPr>
            </a:lvl1pPr>
          </a:lstStyle>
          <a:p>
            <a:pPr lvl="0"/>
            <a:r>
              <a:rPr lang="en-US"/>
              <a:t>(enter value denomination)</a:t>
            </a:r>
          </a:p>
        </p:txBody>
      </p:sp>
      <p:sp>
        <p:nvSpPr>
          <p:cNvPr id="20" name="Text Placeholder 20">
            <a:extLst>
              <a:ext uri="{FF2B5EF4-FFF2-40B4-BE49-F238E27FC236}">
                <a16:creationId xmlns:a16="http://schemas.microsoft.com/office/drawing/2014/main" id="{92D37B80-49D6-1D45-ABA2-52668576E46C}"/>
              </a:ext>
            </a:extLst>
          </p:cNvPr>
          <p:cNvSpPr>
            <a:spLocks noGrp="1"/>
          </p:cNvSpPr>
          <p:nvPr>
            <p:ph type="body" sz="quarter" idx="26" hasCustomPrompt="1"/>
          </p:nvPr>
        </p:nvSpPr>
        <p:spPr>
          <a:xfrm>
            <a:off x="4846320" y="3749675"/>
            <a:ext cx="3840480" cy="365760"/>
          </a:xfrm>
        </p:spPr>
        <p:txBody>
          <a:bodyPr/>
          <a:lstStyle>
            <a:lvl1pPr marL="0" indent="0">
              <a:buNone/>
              <a:defRPr sz="1324" b="1">
                <a:solidFill>
                  <a:schemeClr val="tx1"/>
                </a:solidFill>
              </a:defRPr>
            </a:lvl1pPr>
          </a:lstStyle>
          <a:p>
            <a:pPr lvl="0"/>
            <a:r>
              <a:rPr lang="en-US"/>
              <a:t>(enter value denomination)</a:t>
            </a:r>
          </a:p>
        </p:txBody>
      </p:sp>
      <p:sp>
        <p:nvSpPr>
          <p:cNvPr id="14" name="Title Placeholder 1">
            <a:extLst>
              <a:ext uri="{FF2B5EF4-FFF2-40B4-BE49-F238E27FC236}">
                <a16:creationId xmlns:a16="http://schemas.microsoft.com/office/drawing/2014/main" id="{B5FB53FD-1548-FC47-BFE8-7ADF35655055}"/>
              </a:ext>
            </a:extLst>
          </p:cNvPr>
          <p:cNvSpPr>
            <a:spLocks noGrp="1"/>
          </p:cNvSpPr>
          <p:nvPr>
            <p:ph type="title" hasCustomPrompt="1"/>
          </p:nvPr>
        </p:nvSpPr>
        <p:spPr bwMode="auto">
          <a:xfrm>
            <a:off x="457200" y="532392"/>
            <a:ext cx="6400800" cy="307777"/>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defRPr sz="2000" b="0" i="0">
                <a:latin typeface="+mn-lt"/>
              </a:defRPr>
            </a:lvl1pPr>
          </a:lstStyle>
          <a:p>
            <a:pPr lvl="0"/>
            <a:r>
              <a:rPr lang="en-US" dirty="0"/>
              <a:t>Click to edit master title style</a:t>
            </a:r>
          </a:p>
        </p:txBody>
      </p:sp>
      <p:sp>
        <p:nvSpPr>
          <p:cNvPr id="16" name="Text Placeholder 3">
            <a:extLst>
              <a:ext uri="{FF2B5EF4-FFF2-40B4-BE49-F238E27FC236}">
                <a16:creationId xmlns:a16="http://schemas.microsoft.com/office/drawing/2014/main" id="{8547483B-30DE-A34B-A96D-9BA96AD722F2}"/>
              </a:ext>
            </a:extLst>
          </p:cNvPr>
          <p:cNvSpPr>
            <a:spLocks noGrp="1"/>
          </p:cNvSpPr>
          <p:nvPr>
            <p:ph type="body" sz="quarter" idx="27" hasCustomPrompt="1"/>
          </p:nvPr>
        </p:nvSpPr>
        <p:spPr>
          <a:xfrm>
            <a:off x="457200" y="5913438"/>
            <a:ext cx="8229600" cy="373062"/>
          </a:xfrm>
        </p:spPr>
        <p:txBody>
          <a:bodyPr tIns="155448" bIns="0" anchor="b" anchorCtr="0"/>
          <a:lstStyle>
            <a:lvl1pPr>
              <a:spcBef>
                <a:spcPts val="0"/>
              </a:spcBef>
              <a:spcAft>
                <a:spcPts val="265"/>
              </a:spcAft>
              <a:defRPr sz="882"/>
            </a:lvl1pPr>
            <a:lvl2pPr marL="7705" indent="0">
              <a:buNone/>
              <a:defRPr/>
            </a:lvl2pPr>
          </a:lstStyle>
          <a:p>
            <a:pPr lvl="0"/>
            <a:r>
              <a:rPr lang="en-US"/>
              <a:t>Click to edit Master text styles</a:t>
            </a:r>
          </a:p>
        </p:txBody>
      </p:sp>
    </p:spTree>
    <p:extLst>
      <p:ext uri="{BB962C8B-B14F-4D97-AF65-F5344CB8AC3E}">
        <p14:creationId xmlns:p14="http://schemas.microsoft.com/office/powerpoint/2010/main" val="2790708626"/>
      </p:ext>
    </p:extLst>
  </p:cSld>
  <p:clrMapOvr>
    <a:masterClrMapping/>
  </p:clrMapOvr>
  <p:extLst>
    <p:ext uri="{DCECCB84-F9BA-43D5-87BE-67443E8EF086}">
      <p15:sldGuideLst xmlns:p15="http://schemas.microsoft.com/office/powerpoint/2012/main">
        <p15:guide id="1" pos="2880" userDrawn="1">
          <p15:clr>
            <a:srgbClr val="FBAE40"/>
          </p15:clr>
        </p15:guide>
        <p15:guide id="2" orient="horz" pos="2362"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B0823432-BBDD-D947-8B16-59BC83BA7B1E}"/>
              </a:ext>
            </a:extLst>
          </p:cNvPr>
          <p:cNvSpPr>
            <a:spLocks noGrp="1"/>
          </p:cNvSpPr>
          <p:nvPr>
            <p:ph type="title" hasCustomPrompt="1"/>
          </p:nvPr>
        </p:nvSpPr>
        <p:spPr bwMode="auto">
          <a:xfrm>
            <a:off x="457200" y="532392"/>
            <a:ext cx="6400800" cy="307777"/>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lvl1pPr>
              <a:defRPr sz="2000" b="0" i="0">
                <a:latin typeface="+mn-lt"/>
                <a:cs typeface="Calibri Light" panose="020F0302020204030204" pitchFamily="34" charset="0"/>
              </a:defRPr>
            </a:lvl1pPr>
          </a:lstStyle>
          <a:p>
            <a:pPr lvl="0"/>
            <a:r>
              <a:rPr lang="en-US" dirty="0"/>
              <a:t>Click to edit master title style</a:t>
            </a:r>
          </a:p>
        </p:txBody>
      </p:sp>
      <p:sp>
        <p:nvSpPr>
          <p:cNvPr id="8" name="Text Placeholder 3">
            <a:extLst>
              <a:ext uri="{FF2B5EF4-FFF2-40B4-BE49-F238E27FC236}">
                <a16:creationId xmlns:a16="http://schemas.microsoft.com/office/drawing/2014/main" id="{6B631ACC-8689-024D-8778-F87E85EEE492}"/>
              </a:ext>
            </a:extLst>
          </p:cNvPr>
          <p:cNvSpPr>
            <a:spLocks noGrp="1"/>
          </p:cNvSpPr>
          <p:nvPr>
            <p:ph type="body" sz="quarter" idx="13" hasCustomPrompt="1"/>
          </p:nvPr>
        </p:nvSpPr>
        <p:spPr>
          <a:xfrm>
            <a:off x="457200" y="5913438"/>
            <a:ext cx="8229600" cy="373062"/>
          </a:xfrm>
        </p:spPr>
        <p:txBody>
          <a:bodyPr tIns="155448" bIns="0" anchor="b" anchorCtr="0"/>
          <a:lstStyle>
            <a:lvl1pPr>
              <a:spcBef>
                <a:spcPts val="0"/>
              </a:spcBef>
              <a:spcAft>
                <a:spcPts val="265"/>
              </a:spcAft>
              <a:defRPr sz="800"/>
            </a:lvl1pPr>
            <a:lvl2pPr marL="7705" indent="0">
              <a:buNone/>
              <a:defRPr/>
            </a:lvl2pPr>
          </a:lstStyle>
          <a:p>
            <a:pPr lvl="0"/>
            <a:r>
              <a:rPr lang="en-US" dirty="0"/>
              <a:t>Click to edit Master text styles</a:t>
            </a:r>
          </a:p>
        </p:txBody>
      </p:sp>
      <p:sp>
        <p:nvSpPr>
          <p:cNvPr id="2" name="Slide Number Placeholder 1">
            <a:extLst>
              <a:ext uri="{FF2B5EF4-FFF2-40B4-BE49-F238E27FC236}">
                <a16:creationId xmlns:a16="http://schemas.microsoft.com/office/drawing/2014/main" id="{0ECA7E00-AB70-27D2-1784-3651A134ACB0}"/>
              </a:ext>
            </a:extLst>
          </p:cNvPr>
          <p:cNvSpPr>
            <a:spLocks noGrp="1"/>
          </p:cNvSpPr>
          <p:nvPr>
            <p:ph type="sldNum" sz="quarter" idx="4"/>
          </p:nvPr>
        </p:nvSpPr>
        <p:spPr>
          <a:xfrm>
            <a:off x="8372750" y="6549720"/>
            <a:ext cx="411587" cy="123111"/>
          </a:xfrm>
          <a:prstGeom prst="rect">
            <a:avLst/>
          </a:prstGeom>
        </p:spPr>
        <p:txBody>
          <a:bodyPr anchor="ctr"/>
          <a:lstStyle>
            <a:lvl1pPr algn="r">
              <a:defRPr sz="800"/>
            </a:lvl1pPr>
          </a:lstStyle>
          <a:p>
            <a:fld id="{523A240F-EAFE-E84F-B44C-6D7A08E0E409}" type="slidenum">
              <a:rPr lang="en-US" smtClean="0"/>
              <a:pPr/>
              <a:t>‹#›</a:t>
            </a:fld>
            <a:endParaRPr lang="en-US" dirty="0"/>
          </a:p>
        </p:txBody>
      </p:sp>
    </p:spTree>
    <p:extLst>
      <p:ext uri="{BB962C8B-B14F-4D97-AF65-F5344CB8AC3E}">
        <p14:creationId xmlns:p14="http://schemas.microsoft.com/office/powerpoint/2010/main" val="3166909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ext Placeholder 12"/>
          <p:cNvSpPr>
            <a:spLocks noGrp="1"/>
          </p:cNvSpPr>
          <p:nvPr>
            <p:ph type="body" idx="1"/>
          </p:nvPr>
        </p:nvSpPr>
        <p:spPr>
          <a:xfrm>
            <a:off x="457200" y="1342340"/>
            <a:ext cx="8229600" cy="4572000"/>
          </a:xfrm>
          <a:prstGeom prst="rect">
            <a:avLst/>
          </a:prstGeom>
        </p:spPr>
        <p:txBody>
          <a:bodyPr vert="horz" lIns="0" tIns="0" rIns="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a:extLst>
              <a:ext uri="{FF2B5EF4-FFF2-40B4-BE49-F238E27FC236}">
                <a16:creationId xmlns:a16="http://schemas.microsoft.com/office/drawing/2014/main" id="{8EC8B2D5-7A91-554A-A2D9-E18643DED703}"/>
              </a:ext>
            </a:extLst>
          </p:cNvPr>
          <p:cNvPicPr>
            <a:picLocks noChangeAspect="1"/>
          </p:cNvPicPr>
          <p:nvPr userDrawn="1"/>
        </p:nvPicPr>
        <p:blipFill>
          <a:blip r:embed="rId12" cstate="print">
            <a:extLst>
              <a:ext uri="{28A0092B-C50C-407E-A947-70E740481C1C}">
                <a14:useLocalDpi xmlns:a14="http://schemas.microsoft.com/office/drawing/2010/main"/>
              </a:ext>
            </a:extLst>
          </a:blip>
          <a:stretch>
            <a:fillRect/>
          </a:stretch>
        </p:blipFill>
        <p:spPr>
          <a:xfrm>
            <a:off x="8131324" y="252133"/>
            <a:ext cx="560241" cy="306083"/>
          </a:xfrm>
          <a:prstGeom prst="rect">
            <a:avLst/>
          </a:prstGeom>
        </p:spPr>
      </p:pic>
      <p:sp>
        <p:nvSpPr>
          <p:cNvPr id="19" name="Title Placeholder 1">
            <a:extLst>
              <a:ext uri="{FF2B5EF4-FFF2-40B4-BE49-F238E27FC236}">
                <a16:creationId xmlns:a16="http://schemas.microsoft.com/office/drawing/2014/main" id="{1415212A-E17F-8C4C-A9B1-C260FC37592C}"/>
              </a:ext>
            </a:extLst>
          </p:cNvPr>
          <p:cNvSpPr>
            <a:spLocks noGrp="1"/>
          </p:cNvSpPr>
          <p:nvPr>
            <p:ph type="title"/>
          </p:nvPr>
        </p:nvSpPr>
        <p:spPr bwMode="auto">
          <a:xfrm>
            <a:off x="457200" y="532392"/>
            <a:ext cx="6400800" cy="307777"/>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en-US" dirty="0"/>
              <a:t>Click to edit master title style</a:t>
            </a:r>
          </a:p>
        </p:txBody>
      </p:sp>
      <p:sp>
        <p:nvSpPr>
          <p:cNvPr id="2" name="Slide Number Placeholder 1">
            <a:extLst>
              <a:ext uri="{FF2B5EF4-FFF2-40B4-BE49-F238E27FC236}">
                <a16:creationId xmlns:a16="http://schemas.microsoft.com/office/drawing/2014/main" id="{B23F68E8-7CB7-101A-D596-3DE93696B98B}"/>
              </a:ext>
            </a:extLst>
          </p:cNvPr>
          <p:cNvSpPr>
            <a:spLocks noGrp="1"/>
          </p:cNvSpPr>
          <p:nvPr>
            <p:ph type="sldNum" sz="quarter" idx="4"/>
          </p:nvPr>
        </p:nvSpPr>
        <p:spPr>
          <a:xfrm>
            <a:off x="8372750" y="6549720"/>
            <a:ext cx="411587" cy="123111"/>
          </a:xfrm>
          <a:prstGeom prst="rect">
            <a:avLst/>
          </a:prstGeom>
        </p:spPr>
        <p:txBody>
          <a:bodyPr anchor="ctr"/>
          <a:lstStyle>
            <a:lvl1pPr algn="r">
              <a:defRPr sz="800"/>
            </a:lvl1pPr>
          </a:lstStyle>
          <a:p>
            <a:fld id="{523A240F-EAFE-E84F-B44C-6D7A08E0E409}" type="slidenum">
              <a:rPr lang="en-US" smtClean="0"/>
              <a:pPr/>
              <a:t>‹#›</a:t>
            </a:fld>
            <a:endParaRPr lang="en-US" dirty="0"/>
          </a:p>
        </p:txBody>
      </p:sp>
    </p:spTree>
    <p:extLst>
      <p:ext uri="{BB962C8B-B14F-4D97-AF65-F5344CB8AC3E}">
        <p14:creationId xmlns:p14="http://schemas.microsoft.com/office/powerpoint/2010/main" val="995993013"/>
      </p:ext>
    </p:extLst>
  </p:cSld>
  <p:clrMap bg1="lt1" tx1="dk1" bg2="lt2" tx2="dk2" accent1="accent1" accent2="accent2" accent3="accent3" accent4="accent4" accent5="accent5" accent6="accent6" hlink="hlink" folHlink="folHlink"/>
  <p:sldLayoutIdLst>
    <p:sldLayoutId id="2147483682" r:id="rId1"/>
    <p:sldLayoutId id="2147483701" r:id="rId2"/>
    <p:sldLayoutId id="2147483706" r:id="rId3"/>
    <p:sldLayoutId id="2147483683" r:id="rId4"/>
    <p:sldLayoutId id="2147483705" r:id="rId5"/>
    <p:sldLayoutId id="2147483662" r:id="rId6"/>
    <p:sldLayoutId id="2147483704" r:id="rId7"/>
    <p:sldLayoutId id="2147483699" r:id="rId8"/>
    <p:sldLayoutId id="2147483670" r:id="rId9"/>
    <p:sldLayoutId id="2147483707" r:id="rId10"/>
  </p:sldLayoutIdLst>
  <p:hf hdr="0" dt="0"/>
  <p:txStyles>
    <p:titleStyle>
      <a:lvl1pPr algn="l" defTabSz="665681" rtl="0" eaLnBrk="1" latinLnBrk="0" hangingPunct="1">
        <a:spcBef>
          <a:spcPct val="0"/>
        </a:spcBef>
        <a:buNone/>
        <a:defRPr sz="2000" b="0" i="0" kern="1200" cap="none" spc="0" baseline="0">
          <a:solidFill>
            <a:schemeClr val="tx1"/>
          </a:solidFill>
          <a:latin typeface="+mn-lt"/>
          <a:ea typeface="+mj-ea"/>
          <a:cs typeface="Calibri Light" panose="020F0302020204030204" pitchFamily="34" charset="0"/>
        </a:defRPr>
      </a:lvl1pPr>
    </p:titleStyle>
    <p:bodyStyle>
      <a:lvl1pPr marL="0" indent="0" algn="l" defTabSz="665681" rtl="0" eaLnBrk="1" latinLnBrk="0" hangingPunct="1">
        <a:lnSpc>
          <a:spcPct val="100000"/>
        </a:lnSpc>
        <a:spcBef>
          <a:spcPts val="874"/>
        </a:spcBef>
        <a:spcAft>
          <a:spcPts val="0"/>
        </a:spcAft>
        <a:buClrTx/>
        <a:buFont typeface="Arial"/>
        <a:buNone/>
        <a:defRPr sz="1412" b="0" i="0" kern="1200">
          <a:solidFill>
            <a:schemeClr val="tx1"/>
          </a:solidFill>
          <a:latin typeface="Calibri Light" panose="020F0302020204030204" pitchFamily="34" charset="0"/>
          <a:ea typeface="+mn-ea"/>
          <a:cs typeface="Calibri Light" panose="020F0302020204030204" pitchFamily="34" charset="0"/>
        </a:defRPr>
      </a:lvl1pPr>
      <a:lvl2pPr marL="161377" indent="-163339" algn="l" defTabSz="665681" rtl="0" eaLnBrk="1" latinLnBrk="0" hangingPunct="1">
        <a:lnSpc>
          <a:spcPct val="100000"/>
        </a:lnSpc>
        <a:spcBef>
          <a:spcPts val="874"/>
        </a:spcBef>
        <a:spcAft>
          <a:spcPts val="0"/>
        </a:spcAft>
        <a:buClrTx/>
        <a:buFont typeface="Arial" charset="0"/>
        <a:buChar char="•"/>
        <a:tabLst/>
        <a:defRPr sz="1412" b="0" i="0" kern="1200">
          <a:solidFill>
            <a:schemeClr val="tx1"/>
          </a:solidFill>
          <a:latin typeface="Calibri Light" panose="020F0302020204030204" pitchFamily="34" charset="0"/>
          <a:ea typeface="+mn-ea"/>
          <a:cs typeface="Calibri Light" panose="020F0302020204030204" pitchFamily="34" charset="0"/>
        </a:defRPr>
      </a:lvl2pPr>
      <a:lvl3pPr marL="282409" indent="-161377" algn="l" defTabSz="665681" rtl="0" eaLnBrk="1" latinLnBrk="0" hangingPunct="1">
        <a:lnSpc>
          <a:spcPct val="100000"/>
        </a:lnSpc>
        <a:spcBef>
          <a:spcPts val="582"/>
        </a:spcBef>
        <a:spcAft>
          <a:spcPts val="0"/>
        </a:spcAft>
        <a:buClrTx/>
        <a:buSzPct val="100000"/>
        <a:buFont typeface=".AppleSystemUIFont" charset="-120"/>
        <a:buChar char="–"/>
        <a:tabLst/>
        <a:defRPr sz="1412" b="0" i="0" kern="1200">
          <a:solidFill>
            <a:schemeClr val="tx1"/>
          </a:solidFill>
          <a:latin typeface="Calibri Light" panose="020F0302020204030204" pitchFamily="34" charset="0"/>
          <a:ea typeface="+mn-ea"/>
          <a:cs typeface="Calibri Light" panose="020F0302020204030204" pitchFamily="34" charset="0"/>
        </a:defRPr>
      </a:lvl3pPr>
      <a:lvl4pPr marL="484131" indent="-161377" algn="l" defTabSz="665681" rtl="0" eaLnBrk="1" latinLnBrk="0" hangingPunct="1">
        <a:lnSpc>
          <a:spcPct val="100000"/>
        </a:lnSpc>
        <a:spcBef>
          <a:spcPts val="582"/>
        </a:spcBef>
        <a:spcAft>
          <a:spcPts val="0"/>
        </a:spcAft>
        <a:buClrTx/>
        <a:buSzPct val="85000"/>
        <a:buFont typeface="Wingdings" charset="2"/>
        <a:buChar char="§"/>
        <a:tabLst/>
        <a:defRPr sz="1412" b="0" i="0" kern="1200">
          <a:solidFill>
            <a:schemeClr val="tx1"/>
          </a:solidFill>
          <a:latin typeface="Calibri Light" panose="020F0302020204030204" pitchFamily="34" charset="0"/>
          <a:ea typeface="+mn-ea"/>
          <a:cs typeface="Calibri Light" panose="020F0302020204030204" pitchFamily="34" charset="0"/>
        </a:defRPr>
      </a:lvl4pPr>
      <a:lvl5pPr marL="605164" indent="-161377" algn="l" defTabSz="665681" rtl="0" eaLnBrk="1" latinLnBrk="0" hangingPunct="1">
        <a:lnSpc>
          <a:spcPct val="100000"/>
        </a:lnSpc>
        <a:spcBef>
          <a:spcPts val="582"/>
        </a:spcBef>
        <a:spcAft>
          <a:spcPts val="0"/>
        </a:spcAft>
        <a:buClrTx/>
        <a:buFont typeface=".AppleSystemUIFont" charset="-120"/>
        <a:buChar char="–"/>
        <a:tabLst/>
        <a:defRPr sz="1412" b="0" i="0" kern="1200">
          <a:solidFill>
            <a:schemeClr val="tx1"/>
          </a:solidFill>
          <a:latin typeface="Calibri Light" panose="020F0302020204030204" pitchFamily="34" charset="0"/>
          <a:ea typeface="+mn-ea"/>
          <a:cs typeface="Calibri Light" panose="020F0302020204030204" pitchFamily="34" charset="0"/>
        </a:defRPr>
      </a:lvl5pPr>
      <a:lvl6pPr marL="835568" indent="0" algn="l" defTabSz="665681" rtl="0" eaLnBrk="1" latinLnBrk="0" hangingPunct="1">
        <a:lnSpc>
          <a:spcPct val="114000"/>
        </a:lnSpc>
        <a:spcBef>
          <a:spcPts val="437"/>
        </a:spcBef>
        <a:spcAft>
          <a:spcPts val="437"/>
        </a:spcAft>
        <a:buClr>
          <a:schemeClr val="tx1"/>
        </a:buClr>
        <a:buFont typeface="Arial"/>
        <a:buNone/>
        <a:tabLst/>
        <a:defRPr sz="1165" b="0" kern="1200">
          <a:solidFill>
            <a:schemeClr val="tx1"/>
          </a:solidFill>
          <a:latin typeface="+mn-lt"/>
          <a:ea typeface="+mn-ea"/>
          <a:cs typeface="+mn-cs"/>
        </a:defRPr>
      </a:lvl6pPr>
      <a:lvl7pPr marL="1000832" indent="0" algn="l" defTabSz="665681" rtl="0" eaLnBrk="1" latinLnBrk="0" hangingPunct="1">
        <a:lnSpc>
          <a:spcPct val="114000"/>
        </a:lnSpc>
        <a:spcBef>
          <a:spcPts val="437"/>
        </a:spcBef>
        <a:spcAft>
          <a:spcPts val="437"/>
        </a:spcAft>
        <a:buClr>
          <a:schemeClr val="tx1"/>
        </a:buClr>
        <a:buFont typeface="Arial"/>
        <a:buNone/>
        <a:tabLst/>
        <a:defRPr sz="1165" b="0" kern="1200" baseline="0">
          <a:solidFill>
            <a:schemeClr val="tx1"/>
          </a:solidFill>
          <a:latin typeface="+mn-lt"/>
          <a:ea typeface="+mn-ea"/>
          <a:cs typeface="+mn-cs"/>
        </a:defRPr>
      </a:lvl7pPr>
      <a:lvl8pPr marL="1166098" indent="0" algn="l" defTabSz="665681" rtl="0" eaLnBrk="1" latinLnBrk="0" hangingPunct="1">
        <a:lnSpc>
          <a:spcPct val="114000"/>
        </a:lnSpc>
        <a:spcBef>
          <a:spcPts val="437"/>
        </a:spcBef>
        <a:spcAft>
          <a:spcPts val="437"/>
        </a:spcAft>
        <a:buClr>
          <a:schemeClr val="tx1"/>
        </a:buClr>
        <a:buFont typeface="Arial"/>
        <a:buNone/>
        <a:tabLst/>
        <a:defRPr sz="1165" b="0" kern="1200" baseline="0">
          <a:solidFill>
            <a:schemeClr val="tx1"/>
          </a:solidFill>
          <a:latin typeface="+mn-lt"/>
          <a:ea typeface="+mn-ea"/>
          <a:cs typeface="+mn-cs"/>
        </a:defRPr>
      </a:lvl8pPr>
      <a:lvl9pPr marL="1331362" indent="0" algn="l" defTabSz="665681" rtl="0" eaLnBrk="1" latinLnBrk="0" hangingPunct="1">
        <a:lnSpc>
          <a:spcPct val="114000"/>
        </a:lnSpc>
        <a:spcBef>
          <a:spcPts val="437"/>
        </a:spcBef>
        <a:spcAft>
          <a:spcPts val="437"/>
        </a:spcAft>
        <a:buClr>
          <a:schemeClr val="tx1"/>
        </a:buClr>
        <a:buFont typeface="Arial"/>
        <a:buNone/>
        <a:tabLst/>
        <a:defRPr sz="1165" b="0" kern="1200" baseline="0">
          <a:solidFill>
            <a:schemeClr val="tx1"/>
          </a:solidFill>
          <a:latin typeface="+mn-lt"/>
          <a:ea typeface="+mn-ea"/>
          <a:cs typeface="+mn-cs"/>
        </a:defRPr>
      </a:lvl9pPr>
    </p:bodyStyle>
    <p:otherStyle>
      <a:defPPr>
        <a:defRPr lang="en-US"/>
      </a:defPPr>
      <a:lvl1pPr marL="0" algn="l" defTabSz="665681" rtl="0" eaLnBrk="1" latinLnBrk="0" hangingPunct="1">
        <a:defRPr sz="1310" kern="1200">
          <a:solidFill>
            <a:schemeClr val="tx1"/>
          </a:solidFill>
          <a:latin typeface="+mn-lt"/>
          <a:ea typeface="+mn-ea"/>
          <a:cs typeface="+mn-cs"/>
        </a:defRPr>
      </a:lvl1pPr>
      <a:lvl2pPr marL="332840" algn="l" defTabSz="665681" rtl="0" eaLnBrk="1" latinLnBrk="0" hangingPunct="1">
        <a:defRPr sz="1310" kern="1200">
          <a:solidFill>
            <a:schemeClr val="tx1"/>
          </a:solidFill>
          <a:latin typeface="+mn-lt"/>
          <a:ea typeface="+mn-ea"/>
          <a:cs typeface="+mn-cs"/>
        </a:defRPr>
      </a:lvl2pPr>
      <a:lvl3pPr marL="665681" algn="l" defTabSz="665681" rtl="0" eaLnBrk="1" latinLnBrk="0" hangingPunct="1">
        <a:defRPr sz="1310" kern="1200">
          <a:solidFill>
            <a:schemeClr val="tx1"/>
          </a:solidFill>
          <a:latin typeface="+mn-lt"/>
          <a:ea typeface="+mn-ea"/>
          <a:cs typeface="+mn-cs"/>
        </a:defRPr>
      </a:lvl3pPr>
      <a:lvl4pPr marL="998521" algn="l" defTabSz="665681" rtl="0" eaLnBrk="1" latinLnBrk="0" hangingPunct="1">
        <a:defRPr sz="1310" kern="1200">
          <a:solidFill>
            <a:schemeClr val="tx1"/>
          </a:solidFill>
          <a:latin typeface="+mn-lt"/>
          <a:ea typeface="+mn-ea"/>
          <a:cs typeface="+mn-cs"/>
        </a:defRPr>
      </a:lvl4pPr>
      <a:lvl5pPr marL="1331362" algn="l" defTabSz="665681" rtl="0" eaLnBrk="1" latinLnBrk="0" hangingPunct="1">
        <a:defRPr sz="1310" kern="1200">
          <a:solidFill>
            <a:schemeClr val="tx1"/>
          </a:solidFill>
          <a:latin typeface="+mn-lt"/>
          <a:ea typeface="+mn-ea"/>
          <a:cs typeface="+mn-cs"/>
        </a:defRPr>
      </a:lvl5pPr>
      <a:lvl6pPr marL="1664202" algn="l" defTabSz="665681" rtl="0" eaLnBrk="1" latinLnBrk="0" hangingPunct="1">
        <a:defRPr sz="1310" kern="1200">
          <a:solidFill>
            <a:schemeClr val="tx1"/>
          </a:solidFill>
          <a:latin typeface="+mn-lt"/>
          <a:ea typeface="+mn-ea"/>
          <a:cs typeface="+mn-cs"/>
        </a:defRPr>
      </a:lvl6pPr>
      <a:lvl7pPr marL="1997042" algn="l" defTabSz="665681" rtl="0" eaLnBrk="1" latinLnBrk="0" hangingPunct="1">
        <a:defRPr sz="1310" kern="1200">
          <a:solidFill>
            <a:schemeClr val="tx1"/>
          </a:solidFill>
          <a:latin typeface="+mn-lt"/>
          <a:ea typeface="+mn-ea"/>
          <a:cs typeface="+mn-cs"/>
        </a:defRPr>
      </a:lvl7pPr>
      <a:lvl8pPr marL="2329883" algn="l" defTabSz="665681" rtl="0" eaLnBrk="1" latinLnBrk="0" hangingPunct="1">
        <a:defRPr sz="1310" kern="1200">
          <a:solidFill>
            <a:schemeClr val="tx1"/>
          </a:solidFill>
          <a:latin typeface="+mn-lt"/>
          <a:ea typeface="+mn-ea"/>
          <a:cs typeface="+mn-cs"/>
        </a:defRPr>
      </a:lvl8pPr>
      <a:lvl9pPr marL="2662724" algn="l" defTabSz="665681" rtl="0" eaLnBrk="1" latinLnBrk="0" hangingPunct="1">
        <a:defRPr sz="131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2880" userDrawn="1">
          <p15:clr>
            <a:srgbClr val="F26B43"/>
          </p15:clr>
        </p15:guide>
        <p15:guide id="3" orient="horz" pos="840" userDrawn="1">
          <p15:clr>
            <a:srgbClr val="F26B43"/>
          </p15:clr>
        </p15:guide>
        <p15:guide id="4" orient="horz" pos="4200" userDrawn="1">
          <p15:clr>
            <a:srgbClr val="F26B43"/>
          </p15:clr>
        </p15:guide>
        <p15:guide id="7" pos="288" userDrawn="1">
          <p15:clr>
            <a:srgbClr val="F26B43"/>
          </p15:clr>
        </p15:guide>
        <p15:guide id="8" pos="5472" userDrawn="1">
          <p15:clr>
            <a:srgbClr val="F26B43"/>
          </p15:clr>
        </p15:guide>
        <p15:guide id="9" orient="horz" pos="3960" userDrawn="1">
          <p15:clr>
            <a:srgbClr val="F26B43"/>
          </p15:clr>
        </p15:guide>
        <p15:guide id="10" orient="horz" pos="1008" userDrawn="1">
          <p15:clr>
            <a:srgbClr val="F26B43"/>
          </p15:clr>
        </p15:guide>
        <p15:guide id="11" orient="horz" pos="122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7"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chart" Target="../charts/chart11.xml"/><Relationship Id="rId5" Type="http://schemas.openxmlformats.org/officeDocument/2006/relationships/chart" Target="../charts/chart10.xml"/><Relationship Id="rId4" Type="http://schemas.openxmlformats.org/officeDocument/2006/relationships/chart" Target="../charts/chart9.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bankofamerica.com/environment"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5.emf"/></Relationships>
</file>

<file path=ppt/slides/_rels/slide20.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0.xml"/><Relationship Id="rId1" Type="http://schemas.openxmlformats.org/officeDocument/2006/relationships/slideLayout" Target="../slideLayouts/slideLayout8.xml"/><Relationship Id="rId4" Type="http://schemas.openxmlformats.org/officeDocument/2006/relationships/chart" Target="../charts/chart21.xml"/></Relationships>
</file>

<file path=ppt/slides/_rels/slide21.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7.emf"/></Relationships>
</file>

<file path=ppt/slides/_rels/slide30.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3.xml"/><Relationship Id="rId1" Type="http://schemas.openxmlformats.org/officeDocument/2006/relationships/slideLayout" Target="../slideLayouts/slideLayout6.xml"/><Relationship Id="rId6" Type="http://schemas.openxmlformats.org/officeDocument/2006/relationships/chart" Target="../charts/chart33.xml"/><Relationship Id="rId5" Type="http://schemas.openxmlformats.org/officeDocument/2006/relationships/image" Target="../media/image10.emf"/><Relationship Id="rId4" Type="http://schemas.openxmlformats.org/officeDocument/2006/relationships/image" Target="../media/image11.emf"/></Relationships>
</file>

<file path=ppt/slides/_rels/slide34.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5.xml"/><Relationship Id="rId1" Type="http://schemas.openxmlformats.org/officeDocument/2006/relationships/slideLayout" Target="../slideLayouts/slideLayout6.xml"/><Relationship Id="rId4" Type="http://schemas.openxmlformats.org/officeDocument/2006/relationships/chart" Target="../charts/chart35.xml"/></Relationships>
</file>

<file path=ppt/slides/_rels/slide36.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38.xml"/><Relationship Id="rId1" Type="http://schemas.openxmlformats.org/officeDocument/2006/relationships/slideLayout" Target="../slideLayouts/slideLayout6.xml"/><Relationship Id="rId4" Type="http://schemas.openxmlformats.org/officeDocument/2006/relationships/chart" Target="../charts/chart39.xml"/></Relationships>
</file>

<file path=ppt/slides/_rels/slide39.xml.rels><?xml version="1.0" encoding="UTF-8" standalone="yes"?>
<Relationships xmlns="http://schemas.openxmlformats.org/package/2006/relationships"><Relationship Id="rId3" Type="http://schemas.openxmlformats.org/officeDocument/2006/relationships/hyperlink" Target="https://www.linkedin.com/in/diannechippsbailey/" TargetMode="External"/><Relationship Id="rId2" Type="http://schemas.openxmlformats.org/officeDocument/2006/relationships/notesSlide" Target="../notesSlides/notesSlide39.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jpeg"/><Relationship Id="rId4" Type="http://schemas.openxmlformats.org/officeDocument/2006/relationships/hyperlink" Target="twitter.com/Dianne_C_Bailey"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hyperlink" Target="http://generosityforlife.or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chart" Target="../charts/chart3.xml"/><Relationship Id="rId4" Type="http://schemas.openxmlformats.org/officeDocument/2006/relationships/image" Target="../media/image10.emf"/></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BB6A61C-B037-5886-6E56-6D43B15EBCA5}"/>
              </a:ext>
            </a:extLst>
          </p:cNvPr>
          <p:cNvSpPr>
            <a:spLocks noGrp="1"/>
          </p:cNvSpPr>
          <p:nvPr>
            <p:ph type="title" idx="4294967295"/>
          </p:nvPr>
        </p:nvSpPr>
        <p:spPr>
          <a:xfrm>
            <a:off x="457200" y="1873250"/>
            <a:ext cx="8229600" cy="1141413"/>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665681" rtl="0" eaLnBrk="1" fontAlgn="auto" latinLnBrk="0" hangingPunct="1">
              <a:lnSpc>
                <a:spcPct val="100000"/>
              </a:lnSpc>
              <a:spcBef>
                <a:spcPts val="874"/>
              </a:spcBef>
              <a:spcAft>
                <a:spcPts val="0"/>
              </a:spcAft>
              <a:buClrTx/>
              <a:buSzTx/>
              <a:buFont typeface="Arial"/>
              <a:buNone/>
              <a:tabLst/>
              <a:defRPr/>
            </a:pPr>
            <a:r>
              <a:rPr kumimoji="0" lang="en-US" sz="2800" b="0" i="0" u="none" strike="noStrike" kern="1200" cap="none" spc="0" normalizeH="0" baseline="0" noProof="0" dirty="0">
                <a:ln>
                  <a:noFill/>
                </a:ln>
                <a:solidFill>
                  <a:schemeClr val="tx1"/>
                </a:solidFill>
                <a:effectLst/>
                <a:uLnTx/>
                <a:uFillTx/>
                <a:latin typeface="Calibri Light" panose="020F0302020204030204" pitchFamily="34" charset="0"/>
                <a:ea typeface="+mn-ea"/>
                <a:cs typeface="Calibri Light" panose="020F0302020204030204" pitchFamily="34" charset="0"/>
              </a:rPr>
              <a:t>Bank of America Study of Philanthropy</a:t>
            </a:r>
          </a:p>
        </p:txBody>
      </p:sp>
      <p:sp>
        <p:nvSpPr>
          <p:cNvPr id="6" name="Text Placeholder 5">
            <a:extLst>
              <a:ext uri="{FF2B5EF4-FFF2-40B4-BE49-F238E27FC236}">
                <a16:creationId xmlns:a16="http://schemas.microsoft.com/office/drawing/2014/main" id="{3E5A753D-986A-0389-A3A7-801CF120975E}"/>
              </a:ext>
            </a:extLst>
          </p:cNvPr>
          <p:cNvSpPr>
            <a:spLocks noGrp="1"/>
          </p:cNvSpPr>
          <p:nvPr>
            <p:ph type="body" sz="quarter" idx="11"/>
          </p:nvPr>
        </p:nvSpPr>
        <p:spPr>
          <a:xfrm>
            <a:off x="457200" y="2443958"/>
            <a:ext cx="8229600" cy="1022350"/>
          </a:xfrm>
        </p:spPr>
        <p:txBody>
          <a:bodyPr/>
          <a:lstStyle/>
          <a:p>
            <a:r>
              <a:rPr lang="en-US" sz="1800" dirty="0">
                <a:latin typeface="Calibri Light" panose="020F0302020204030204" pitchFamily="34" charset="0"/>
                <a:cs typeface="Calibri Light" panose="020F0302020204030204" pitchFamily="34" charset="0"/>
              </a:rPr>
              <a:t>Decoding the Motivations and Strategies of High-Capacity Philanthropists</a:t>
            </a:r>
          </a:p>
        </p:txBody>
      </p:sp>
      <p:sp>
        <p:nvSpPr>
          <p:cNvPr id="4" name="TextBox 3">
            <a:extLst>
              <a:ext uri="{FF2B5EF4-FFF2-40B4-BE49-F238E27FC236}">
                <a16:creationId xmlns:a16="http://schemas.microsoft.com/office/drawing/2014/main" id="{C7D82200-2E9B-D641-8504-CBFAC9615A20}"/>
              </a:ext>
            </a:extLst>
          </p:cNvPr>
          <p:cNvSpPr txBox="1"/>
          <p:nvPr/>
        </p:nvSpPr>
        <p:spPr>
          <a:xfrm>
            <a:off x="372140" y="3430769"/>
            <a:ext cx="3700130" cy="1938992"/>
          </a:xfrm>
          <a:prstGeom prst="rect">
            <a:avLst/>
          </a:prstGeom>
          <a:noFill/>
        </p:spPr>
        <p:txBody>
          <a:bodyPr wrap="square" rtlCol="0">
            <a:spAutoFit/>
          </a:bodyPr>
          <a:lstStyle/>
          <a:p>
            <a:r>
              <a:rPr lang="en-US" sz="1600" dirty="0">
                <a:latin typeface="Calibri Light" panose="020F0302020204030204" pitchFamily="34" charset="0"/>
                <a:cs typeface="Calibri Light" panose="020F0302020204030204" pitchFamily="34" charset="0"/>
                <a:sym typeface="Calibri" charset="0"/>
              </a:rPr>
              <a:t>Dianne Chipps Bailey</a:t>
            </a:r>
          </a:p>
          <a:p>
            <a:r>
              <a:rPr lang="en-US" sz="1600" dirty="0">
                <a:latin typeface="Calibri Light" panose="020F0302020204030204" pitchFamily="34" charset="0"/>
                <a:cs typeface="Calibri Light" panose="020F0302020204030204" pitchFamily="34" charset="0"/>
                <a:sym typeface="Calibri" charset="0"/>
              </a:rPr>
              <a:t>National Philanthropic Strategy Executive</a:t>
            </a:r>
          </a:p>
          <a:p>
            <a:r>
              <a:rPr lang="en-US" sz="1600" dirty="0">
                <a:latin typeface="Calibri Light" panose="020F0302020204030204" pitchFamily="34" charset="0"/>
                <a:cs typeface="Calibri Light" panose="020F0302020204030204" pitchFamily="34" charset="0"/>
                <a:sym typeface="Calibri" charset="0"/>
              </a:rPr>
              <a:t>Bank of America Private Bank</a:t>
            </a:r>
          </a:p>
          <a:p>
            <a:endParaRPr lang="en-US" sz="1600" dirty="0">
              <a:latin typeface="Calibri Light" panose="020F0302020204030204" pitchFamily="34" charset="0"/>
              <a:cs typeface="Calibri Light" panose="020F0302020204030204" pitchFamily="34" charset="0"/>
              <a:sym typeface="Calibri" charset="0"/>
            </a:endParaRPr>
          </a:p>
          <a:p>
            <a:endParaRPr lang="en-US" sz="1600" dirty="0">
              <a:latin typeface="Calibri Light" panose="020F0302020204030204" pitchFamily="34" charset="0"/>
              <a:cs typeface="Calibri Light" panose="020F0302020204030204" pitchFamily="34" charset="0"/>
              <a:sym typeface="Calibri" charset="0"/>
            </a:endParaRPr>
          </a:p>
          <a:p>
            <a:endParaRPr lang="en-US" sz="1600" dirty="0">
              <a:latin typeface="Calibri Light" panose="020F0302020204030204" pitchFamily="34" charset="0"/>
              <a:cs typeface="Calibri Light" panose="020F0302020204030204" pitchFamily="34" charset="0"/>
              <a:sym typeface="Calibri" charset="0"/>
            </a:endParaRPr>
          </a:p>
          <a:p>
            <a:endParaRPr lang="en-US" sz="1200" dirty="0">
              <a:latin typeface="Calibri Light" panose="020F0302020204030204" pitchFamily="34" charset="0"/>
              <a:cs typeface="Calibri Light" panose="020F0302020204030204" pitchFamily="34" charset="0"/>
              <a:sym typeface="Calibri" charset="0"/>
            </a:endParaRPr>
          </a:p>
          <a:p>
            <a:r>
              <a:rPr lang="en-US" sz="1200" dirty="0">
                <a:latin typeface="Calibri Light" panose="020F0302020204030204" pitchFamily="34" charset="0"/>
                <a:cs typeface="Calibri Light" panose="020F0302020204030204" pitchFamily="34" charset="0"/>
                <a:sym typeface="Calibri" charset="0"/>
              </a:rPr>
              <a:t>February 7, 2024</a:t>
            </a:r>
          </a:p>
        </p:txBody>
      </p:sp>
    </p:spTree>
    <p:extLst>
      <p:ext uri="{BB962C8B-B14F-4D97-AF65-F5344CB8AC3E}">
        <p14:creationId xmlns:p14="http://schemas.microsoft.com/office/powerpoint/2010/main" val="2552746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a:xfrm>
            <a:off x="457200" y="532392"/>
            <a:ext cx="8114232" cy="307777"/>
          </a:xfrm>
        </p:spPr>
        <p:txBody>
          <a:bodyPr/>
          <a:lstStyle/>
          <a:p>
            <a:r>
              <a:rPr lang="en-US" dirty="0"/>
              <a:t>Incidence of giving by charitable category</a:t>
            </a:r>
          </a:p>
        </p:txBody>
      </p:sp>
      <p:sp>
        <p:nvSpPr>
          <p:cNvPr id="72" name="Content Placeholder 2">
            <a:extLst>
              <a:ext uri="{FF2B5EF4-FFF2-40B4-BE49-F238E27FC236}">
                <a16:creationId xmlns:a16="http://schemas.microsoft.com/office/drawing/2014/main" id="{6E054374-E68C-EE45-9CE4-6BCDA8186F98}"/>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Giving patterns of affluent donors</a:t>
            </a:r>
          </a:p>
        </p:txBody>
      </p:sp>
      <p:sp>
        <p:nvSpPr>
          <p:cNvPr id="6" name="TextBox 5">
            <a:extLst>
              <a:ext uri="{FF2B5EF4-FFF2-40B4-BE49-F238E27FC236}">
                <a16:creationId xmlns:a16="http://schemas.microsoft.com/office/drawing/2014/main" id="{B06D6338-4FCF-5C40-836A-D8A5E541B8F0}"/>
              </a:ext>
            </a:extLst>
          </p:cNvPr>
          <p:cNvSpPr txBox="1"/>
          <p:nvPr/>
        </p:nvSpPr>
        <p:spPr>
          <a:xfrm>
            <a:off x="457200" y="1286781"/>
            <a:ext cx="7601759" cy="215444"/>
          </a:xfrm>
          <a:prstGeom prst="rect">
            <a:avLst/>
          </a:prstGeom>
          <a:noFill/>
        </p:spPr>
        <p:txBody>
          <a:bodyPr wrap="square" lIns="0" tIns="0" rIns="0" bIns="0" rtlCol="0">
            <a:spAutoFit/>
          </a:bodyPr>
          <a:lstStyle/>
          <a:p>
            <a:r>
              <a:rPr lang="en-US" sz="1400" dirty="0">
                <a:latin typeface="Calibri Light" panose="020F0302020204030204" pitchFamily="34" charset="0"/>
                <a:ea typeface="Calibri" charset="0"/>
                <a:cs typeface="Calibri Light" panose="020F0302020204030204" pitchFamily="34" charset="0"/>
              </a:rPr>
              <a:t>Percentage of high-net-worth households giving, by charitable category — 2020 vs. 2022</a:t>
            </a:r>
          </a:p>
        </p:txBody>
      </p:sp>
      <p:graphicFrame>
        <p:nvGraphicFramePr>
          <p:cNvPr id="7" name="Chart 6" descr="A graph showing the percentage of high-net-worth households giving in 2022 versus 2020, by charitable category. 57% in 2020 and 51% in 2022 gave to basic needs. 47% in 2022 and 39% in 2020 gave to religious organizations. 32% in 2020 and 30% in 2022 gave to health care. 30% in 2020 and 28% in 2022 gave to youth causes. 27% in both 2022 and 2020 gave to animal causes. 23% in 2020 and 26% in 2022 gave to &quot;other&quot;, see footnote *. 27% in 2020 and 25% in 2022 gave to a combination of purposes, see footnote †. 27% in 2020 and 24% in 2022 gave to arts, and culture. 23% in both 2022 and 2020 gave to K through 12 education. 25% in 2020 and 21% in 2022 gave to higher education. 22% in 2020 and 20% in 2022 gave to disaster relief efforts. 20% in both 2022 and 2020 gave to environmental causes. 22% in 2020 and 12% in 2020 gave to social or racial justice causes. 10% in 2020 and 9% in 2022 gave to international aid. And 3% in 2022 gave to pandemic preparations see footnote ‡. ">
            <a:extLst>
              <a:ext uri="{FF2B5EF4-FFF2-40B4-BE49-F238E27FC236}">
                <a16:creationId xmlns:a16="http://schemas.microsoft.com/office/drawing/2014/main" id="{165223E5-EF62-C0A4-99A1-49B1661D45F6}"/>
              </a:ext>
            </a:extLst>
          </p:cNvPr>
          <p:cNvGraphicFramePr/>
          <p:nvPr>
            <p:extLst>
              <p:ext uri="{D42A27DB-BD31-4B8C-83A1-F6EECF244321}">
                <p14:modId xmlns:p14="http://schemas.microsoft.com/office/powerpoint/2010/main" val="2011955850"/>
              </p:ext>
            </p:extLst>
          </p:nvPr>
        </p:nvGraphicFramePr>
        <p:xfrm>
          <a:off x="457200" y="1579974"/>
          <a:ext cx="8229600" cy="4768288"/>
        </p:xfrm>
        <a:graphic>
          <a:graphicData uri="http://schemas.openxmlformats.org/drawingml/2006/chart">
            <c:chart xmlns:c="http://schemas.openxmlformats.org/drawingml/2006/chart" xmlns:r="http://schemas.openxmlformats.org/officeDocument/2006/relationships" r:id="rId3"/>
          </a:graphicData>
        </a:graphic>
      </p:graphicFrame>
      <p:sp>
        <p:nvSpPr>
          <p:cNvPr id="83" name="TextBox 82">
            <a:extLst>
              <a:ext uri="{FF2B5EF4-FFF2-40B4-BE49-F238E27FC236}">
                <a16:creationId xmlns:a16="http://schemas.microsoft.com/office/drawing/2014/main" id="{EC373D39-8C67-CA4A-B1C6-12EDDC31B2F0}"/>
              </a:ext>
            </a:extLst>
          </p:cNvPr>
          <p:cNvSpPr txBox="1"/>
          <p:nvPr/>
        </p:nvSpPr>
        <p:spPr>
          <a:xfrm>
            <a:off x="457200" y="6294478"/>
            <a:ext cx="7446104" cy="369332"/>
          </a:xfrm>
          <a:prstGeom prst="rect">
            <a:avLst/>
          </a:prstGeom>
          <a:noFill/>
          <a:ln>
            <a:noFill/>
          </a:ln>
        </p:spPr>
        <p:txBody>
          <a:bodyPr wrap="square" lIns="0" tIns="0" rIns="0" bIns="0" rtlCol="0">
            <a:spAutoFit/>
          </a:bodyPr>
          <a:lstStyle/>
          <a:p>
            <a:pPr marL="91440" indent="-91440"/>
            <a:r>
              <a:rPr lang="en-US" sz="800" dirty="0">
                <a:latin typeface="Calibri Light" panose="020F0302020204030204" pitchFamily="34" charset="0"/>
                <a:cs typeface="Calibri Light" panose="020F0302020204030204" pitchFamily="34" charset="0"/>
              </a:rPr>
              <a:t>*	Other organizations include LGBTQ, veterans affairs, among others.</a:t>
            </a:r>
          </a:p>
          <a:p>
            <a:pPr marL="91440" indent="-91440"/>
            <a:r>
              <a:rPr lang="en-US" sz="800" dirty="0">
                <a:latin typeface="Calibri Light" panose="020F0302020204030204" pitchFamily="34" charset="0"/>
                <a:cs typeface="Calibri Light" panose="020F0302020204030204" pitchFamily="34" charset="0"/>
              </a:rPr>
              <a:t>†	Combination organizations included United Way, United Jewish Appeal, Catholic Charities and community foundations, among others.</a:t>
            </a:r>
          </a:p>
          <a:p>
            <a:pPr marL="91440" indent="-91440"/>
            <a:r>
              <a:rPr lang="en-US" sz="800" dirty="0"/>
              <a:t>‡ </a:t>
            </a:r>
            <a:r>
              <a:rPr lang="en-US" sz="800" dirty="0">
                <a:latin typeface="Calibri Light" panose="020F0302020204030204" pitchFamily="34" charset="0"/>
                <a:cs typeface="Calibri Light" panose="020F0302020204030204" pitchFamily="34" charset="0"/>
              </a:rPr>
              <a:t>	New category in 2022.</a:t>
            </a:r>
          </a:p>
        </p:txBody>
      </p:sp>
      <p:sp>
        <p:nvSpPr>
          <p:cNvPr id="2" name="Slide Number Placeholder 1">
            <a:extLst>
              <a:ext uri="{FF2B5EF4-FFF2-40B4-BE49-F238E27FC236}">
                <a16:creationId xmlns:a16="http://schemas.microsoft.com/office/drawing/2014/main" id="{2CBA42FB-DD1A-B6B1-FF9A-85B98739BC2F}"/>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10</a:t>
            </a:fld>
            <a:endParaRPr lang="en-US" dirty="0"/>
          </a:p>
        </p:txBody>
      </p:sp>
    </p:spTree>
    <p:extLst>
      <p:ext uri="{BB962C8B-B14F-4D97-AF65-F5344CB8AC3E}">
        <p14:creationId xmlns:p14="http://schemas.microsoft.com/office/powerpoint/2010/main" val="3856045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88D2C99-4B3C-9C7D-ABEE-E6B5E907CBD4}"/>
              </a:ext>
            </a:extLst>
          </p:cNvPr>
          <p:cNvSpPr>
            <a:spLocks noGrp="1"/>
          </p:cNvSpPr>
          <p:nvPr>
            <p:ph type="title"/>
          </p:nvPr>
        </p:nvSpPr>
        <p:spPr/>
        <p:txBody>
          <a:bodyPr/>
          <a:lstStyle/>
          <a:p>
            <a:r>
              <a:rPr lang="en-US" dirty="0"/>
              <a:t>Affluent giving by geography</a:t>
            </a:r>
          </a:p>
        </p:txBody>
      </p:sp>
      <p:sp>
        <p:nvSpPr>
          <p:cNvPr id="5" name="Content Placeholder 2">
            <a:extLst>
              <a:ext uri="{FF2B5EF4-FFF2-40B4-BE49-F238E27FC236}">
                <a16:creationId xmlns:a16="http://schemas.microsoft.com/office/drawing/2014/main" id="{46BF713A-059D-FEE4-8578-6CCECB1EFA38}"/>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Giving patterns of affluent donors</a:t>
            </a:r>
          </a:p>
        </p:txBody>
      </p:sp>
      <p:sp>
        <p:nvSpPr>
          <p:cNvPr id="6" name="Content Placeholder 5">
            <a:extLst>
              <a:ext uri="{FF2B5EF4-FFF2-40B4-BE49-F238E27FC236}">
                <a16:creationId xmlns:a16="http://schemas.microsoft.com/office/drawing/2014/main" id="{591A45F3-2373-C9F7-385F-8CED4AC31EDA}"/>
              </a:ext>
            </a:extLst>
          </p:cNvPr>
          <p:cNvSpPr>
            <a:spLocks noGrp="1"/>
          </p:cNvSpPr>
          <p:nvPr>
            <p:ph idx="1"/>
          </p:nvPr>
        </p:nvSpPr>
        <p:spPr/>
        <p:txBody>
          <a:bodyPr/>
          <a:lstStyle/>
          <a:p>
            <a:r>
              <a:rPr lang="en-US" dirty="0"/>
              <a:t>Affluent giving by level of geography</a:t>
            </a:r>
          </a:p>
        </p:txBody>
      </p:sp>
      <p:graphicFrame>
        <p:nvGraphicFramePr>
          <p:cNvPr id="7" name="Content Placeholder 8" descr="A graph showing that 78% of affluent households gave at a local level, 15% gave at a state level, 38% gave at a national level, and 14% gave internationally.">
            <a:extLst>
              <a:ext uri="{FF2B5EF4-FFF2-40B4-BE49-F238E27FC236}">
                <a16:creationId xmlns:a16="http://schemas.microsoft.com/office/drawing/2014/main" id="{3D637754-6138-2026-CA78-0D07749AC7E0}"/>
              </a:ext>
            </a:extLst>
          </p:cNvPr>
          <p:cNvGraphicFramePr>
            <a:graphicFrameLocks/>
          </p:cNvGraphicFramePr>
          <p:nvPr>
            <p:extLst>
              <p:ext uri="{D42A27DB-BD31-4B8C-83A1-F6EECF244321}">
                <p14:modId xmlns:p14="http://schemas.microsoft.com/office/powerpoint/2010/main" val="2834887848"/>
              </p:ext>
            </p:extLst>
          </p:nvPr>
        </p:nvGraphicFramePr>
        <p:xfrm>
          <a:off x="457200" y="1943100"/>
          <a:ext cx="8229600" cy="3970338"/>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a:extLst>
              <a:ext uri="{FF2B5EF4-FFF2-40B4-BE49-F238E27FC236}">
                <a16:creationId xmlns:a16="http://schemas.microsoft.com/office/drawing/2014/main" id="{6A1A989F-3689-0755-F534-85D71AB39937}"/>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11</a:t>
            </a:fld>
            <a:endParaRPr lang="en-US" dirty="0"/>
          </a:p>
        </p:txBody>
      </p:sp>
    </p:spTree>
    <p:extLst>
      <p:ext uri="{BB962C8B-B14F-4D97-AF65-F5344CB8AC3E}">
        <p14:creationId xmlns:p14="http://schemas.microsoft.com/office/powerpoint/2010/main" val="3779600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Giving to affinity groups by affluent households</a:t>
            </a:r>
          </a:p>
        </p:txBody>
      </p:sp>
      <p:sp>
        <p:nvSpPr>
          <p:cNvPr id="48" name="Content Placeholder 2">
            <a:extLst>
              <a:ext uri="{FF2B5EF4-FFF2-40B4-BE49-F238E27FC236}">
                <a16:creationId xmlns:a16="http://schemas.microsoft.com/office/drawing/2014/main" id="{9EB0D2E3-7DEB-1D46-A7E5-5EB1DEFB7315}"/>
              </a:ext>
            </a:extLst>
          </p:cNvPr>
          <p:cNvSpPr txBox="1">
            <a:spLocks/>
          </p:cNvSpPr>
          <p:nvPr/>
        </p:nvSpPr>
        <p:spPr>
          <a:xfrm>
            <a:off x="457200" y="359490"/>
            <a:ext cx="3883068" cy="210444"/>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Affinity giving</a:t>
            </a:r>
          </a:p>
        </p:txBody>
      </p:sp>
      <p:sp>
        <p:nvSpPr>
          <p:cNvPr id="9" name="Content Placeholder 8">
            <a:extLst>
              <a:ext uri="{FF2B5EF4-FFF2-40B4-BE49-F238E27FC236}">
                <a16:creationId xmlns:a16="http://schemas.microsoft.com/office/drawing/2014/main" id="{9FDFF4E3-9045-EF33-7A90-C25841FB79D2}"/>
              </a:ext>
            </a:extLst>
          </p:cNvPr>
          <p:cNvSpPr>
            <a:spLocks noGrp="1"/>
          </p:cNvSpPr>
          <p:nvPr>
            <p:ph idx="1"/>
          </p:nvPr>
        </p:nvSpPr>
        <p:spPr>
          <a:xfrm>
            <a:off x="457200" y="1342209"/>
            <a:ext cx="8229600" cy="556117"/>
          </a:xfrm>
        </p:spPr>
        <p:txBody>
          <a:bodyPr/>
          <a:lstStyle/>
          <a:p>
            <a:r>
              <a:rPr lang="en-US" sz="1400" spc="-20" dirty="0">
                <a:latin typeface="Calibri Light" panose="020F0302020204030204" pitchFamily="34" charset="0"/>
                <a:ea typeface="Calibri" charset="0"/>
                <a:cs typeface="Calibri Light" panose="020F0302020204030204" pitchFamily="34" charset="0"/>
              </a:rPr>
              <a:t>Percentage of affluent households giving to causes or organizations that support a specific affinity group (by segment)</a:t>
            </a:r>
          </a:p>
          <a:p>
            <a:endParaRPr lang="en-US" dirty="0"/>
          </a:p>
        </p:txBody>
      </p:sp>
      <p:grpSp>
        <p:nvGrpSpPr>
          <p:cNvPr id="6" name="Group 5" descr="A graph showing the percent of affluent households and individuals giving to causes or organizations that support a specific affinity group by segment. 20% of all households and 24% of women support women's and girls' causes. 7% or all households and 35% of LGBTQ+ individuals give to LGBTQ+ causes. 9% of households and 53% of African American individuals give to Black/African American causes. 4% of all households and 21% of Asian American individuals give to Asian American causes. 3% of all households and 20% of Hispanic individuals give to Hispanic/Latino causes. ">
            <a:extLst>
              <a:ext uri="{FF2B5EF4-FFF2-40B4-BE49-F238E27FC236}">
                <a16:creationId xmlns:a16="http://schemas.microsoft.com/office/drawing/2014/main" id="{E974D6F7-65D3-9D6B-E058-57FB521F47AD}"/>
              </a:ext>
            </a:extLst>
          </p:cNvPr>
          <p:cNvGrpSpPr/>
          <p:nvPr/>
        </p:nvGrpSpPr>
        <p:grpSpPr>
          <a:xfrm>
            <a:off x="669468" y="2003473"/>
            <a:ext cx="7711171" cy="2474814"/>
            <a:chOff x="669468" y="2003473"/>
            <a:chExt cx="7711171" cy="2474814"/>
          </a:xfrm>
        </p:grpSpPr>
        <p:graphicFrame>
          <p:nvGraphicFramePr>
            <p:cNvPr id="15" name="Chart 14">
              <a:extLst>
                <a:ext uri="{FF2B5EF4-FFF2-40B4-BE49-F238E27FC236}">
                  <a16:creationId xmlns:a16="http://schemas.microsoft.com/office/drawing/2014/main" id="{0EB28D8A-7946-D59F-8634-BC33CD78EBFE}"/>
                </a:ext>
              </a:extLst>
            </p:cNvPr>
            <p:cNvGraphicFramePr>
              <a:graphicFrameLocks/>
            </p:cNvGraphicFramePr>
            <p:nvPr>
              <p:extLst>
                <p:ext uri="{D42A27DB-BD31-4B8C-83A1-F6EECF244321}">
                  <p14:modId xmlns:p14="http://schemas.microsoft.com/office/powerpoint/2010/main" val="2916155643"/>
                </p:ext>
              </p:extLst>
            </p:nvPr>
          </p:nvGraphicFramePr>
          <p:xfrm>
            <a:off x="5249629" y="2003473"/>
            <a:ext cx="1653942" cy="220492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a:extLst>
                <a:ext uri="{FF2B5EF4-FFF2-40B4-BE49-F238E27FC236}">
                  <a16:creationId xmlns:a16="http://schemas.microsoft.com/office/drawing/2014/main" id="{CE90B2B0-81C6-A3C9-57E9-990402190470}"/>
                </a:ext>
              </a:extLst>
            </p:cNvPr>
            <p:cNvGraphicFramePr>
              <a:graphicFrameLocks/>
            </p:cNvGraphicFramePr>
            <p:nvPr>
              <p:extLst>
                <p:ext uri="{D42A27DB-BD31-4B8C-83A1-F6EECF244321}">
                  <p14:modId xmlns:p14="http://schemas.microsoft.com/office/powerpoint/2010/main" val="1194865191"/>
                </p:ext>
              </p:extLst>
            </p:nvPr>
          </p:nvGraphicFramePr>
          <p:xfrm>
            <a:off x="3666594" y="2003473"/>
            <a:ext cx="1599310" cy="2204923"/>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1C7F7EAA-EFD6-1549-ABDC-FDF5553EE79C}"/>
                </a:ext>
              </a:extLst>
            </p:cNvPr>
            <p:cNvSpPr txBox="1"/>
            <p:nvPr/>
          </p:nvSpPr>
          <p:spPr>
            <a:xfrm>
              <a:off x="3731651" y="4232066"/>
              <a:ext cx="1617134" cy="246221"/>
            </a:xfrm>
            <a:prstGeom prst="rect">
              <a:avLst/>
            </a:prstGeom>
            <a:noFill/>
          </p:spPr>
          <p:txBody>
            <a:bodyPr wrap="square" rtlCol="0">
              <a:spAutoFit/>
            </a:bodyPr>
            <a:lstStyle/>
            <a:p>
              <a:pPr algn="ctr"/>
              <a:r>
                <a:rPr lang="en-US" sz="1000" dirty="0">
                  <a:solidFill>
                    <a:schemeClr val="accent6"/>
                  </a:solidFill>
                  <a:latin typeface="Calibri Light" panose="020F0302020204030204" pitchFamily="34" charset="0"/>
                </a:rPr>
                <a:t>Black/African American </a:t>
              </a:r>
            </a:p>
          </p:txBody>
        </p:sp>
        <p:sp>
          <p:nvSpPr>
            <p:cNvPr id="58" name="TextBox 57">
              <a:extLst>
                <a:ext uri="{FF2B5EF4-FFF2-40B4-BE49-F238E27FC236}">
                  <a16:creationId xmlns:a16="http://schemas.microsoft.com/office/drawing/2014/main" id="{440DE987-C664-0449-B0E3-8F7BA73D6442}"/>
                </a:ext>
              </a:extLst>
            </p:cNvPr>
            <p:cNvSpPr txBox="1"/>
            <p:nvPr/>
          </p:nvSpPr>
          <p:spPr>
            <a:xfrm>
              <a:off x="5258193" y="4232066"/>
              <a:ext cx="1617134" cy="246221"/>
            </a:xfrm>
            <a:prstGeom prst="rect">
              <a:avLst/>
            </a:prstGeom>
            <a:noFill/>
          </p:spPr>
          <p:txBody>
            <a:bodyPr wrap="square" rtlCol="0">
              <a:spAutoFit/>
            </a:bodyPr>
            <a:lstStyle/>
            <a:p>
              <a:pPr algn="ctr"/>
              <a:r>
                <a:rPr lang="en-US" sz="1000" dirty="0">
                  <a:solidFill>
                    <a:schemeClr val="accent6"/>
                  </a:solidFill>
                  <a:latin typeface="Calibri Light" panose="020F0302020204030204" pitchFamily="34" charset="0"/>
                </a:rPr>
                <a:t>Asian American </a:t>
              </a:r>
            </a:p>
          </p:txBody>
        </p:sp>
        <p:sp>
          <p:nvSpPr>
            <p:cNvPr id="59" name="TextBox 58">
              <a:extLst>
                <a:ext uri="{FF2B5EF4-FFF2-40B4-BE49-F238E27FC236}">
                  <a16:creationId xmlns:a16="http://schemas.microsoft.com/office/drawing/2014/main" id="{47B0FECF-5A35-214A-9720-A15192A73466}"/>
                </a:ext>
              </a:extLst>
            </p:cNvPr>
            <p:cNvSpPr txBox="1"/>
            <p:nvPr/>
          </p:nvSpPr>
          <p:spPr>
            <a:xfrm>
              <a:off x="6763505" y="4232066"/>
              <a:ext cx="1617134" cy="246221"/>
            </a:xfrm>
            <a:prstGeom prst="rect">
              <a:avLst/>
            </a:prstGeom>
            <a:noFill/>
          </p:spPr>
          <p:txBody>
            <a:bodyPr wrap="square" rtlCol="0">
              <a:spAutoFit/>
            </a:bodyPr>
            <a:lstStyle/>
            <a:p>
              <a:pPr algn="ctr"/>
              <a:r>
                <a:rPr lang="en-US" sz="1000" dirty="0">
                  <a:solidFill>
                    <a:schemeClr val="accent6"/>
                  </a:solidFill>
                  <a:latin typeface="Calibri Light" panose="020F0302020204030204" pitchFamily="34" charset="0"/>
                </a:rPr>
                <a:t>Hispanic/Latino</a:t>
              </a:r>
            </a:p>
          </p:txBody>
        </p:sp>
        <p:sp>
          <p:nvSpPr>
            <p:cNvPr id="60" name="TextBox 59">
              <a:extLst>
                <a:ext uri="{FF2B5EF4-FFF2-40B4-BE49-F238E27FC236}">
                  <a16:creationId xmlns:a16="http://schemas.microsoft.com/office/drawing/2014/main" id="{8A341ADC-8DE3-D540-974C-655027E75D03}"/>
                </a:ext>
              </a:extLst>
            </p:cNvPr>
            <p:cNvSpPr txBox="1"/>
            <p:nvPr/>
          </p:nvSpPr>
          <p:spPr>
            <a:xfrm>
              <a:off x="2097585" y="4232066"/>
              <a:ext cx="1617134" cy="246221"/>
            </a:xfrm>
            <a:prstGeom prst="rect">
              <a:avLst/>
            </a:prstGeom>
            <a:noFill/>
          </p:spPr>
          <p:txBody>
            <a:bodyPr wrap="square" rtlCol="0">
              <a:spAutoFit/>
            </a:bodyPr>
            <a:lstStyle/>
            <a:p>
              <a:pPr algn="ctr"/>
              <a:r>
                <a:rPr lang="en-US" sz="1000" dirty="0">
                  <a:solidFill>
                    <a:schemeClr val="accent6"/>
                  </a:solidFill>
                  <a:latin typeface="Calibri Light" panose="020F0302020204030204" pitchFamily="34" charset="0"/>
                </a:rPr>
                <a:t>LGBTQ+</a:t>
              </a:r>
            </a:p>
          </p:txBody>
        </p:sp>
        <p:sp>
          <p:nvSpPr>
            <p:cNvPr id="61" name="TextBox 60">
              <a:extLst>
                <a:ext uri="{FF2B5EF4-FFF2-40B4-BE49-F238E27FC236}">
                  <a16:creationId xmlns:a16="http://schemas.microsoft.com/office/drawing/2014/main" id="{7DD4008F-94CD-B744-ABA4-739B4E6D2457}"/>
                </a:ext>
              </a:extLst>
            </p:cNvPr>
            <p:cNvSpPr txBox="1"/>
            <p:nvPr/>
          </p:nvSpPr>
          <p:spPr>
            <a:xfrm>
              <a:off x="683652" y="4232066"/>
              <a:ext cx="1617134" cy="246221"/>
            </a:xfrm>
            <a:prstGeom prst="rect">
              <a:avLst/>
            </a:prstGeom>
            <a:noFill/>
          </p:spPr>
          <p:txBody>
            <a:bodyPr wrap="square" rtlCol="0">
              <a:spAutoFit/>
            </a:bodyPr>
            <a:lstStyle/>
            <a:p>
              <a:pPr algn="ctr"/>
              <a:r>
                <a:rPr lang="en-US" sz="1000" dirty="0">
                  <a:solidFill>
                    <a:schemeClr val="accent6"/>
                  </a:solidFill>
                  <a:latin typeface="Calibri Light" panose="020F0302020204030204" pitchFamily="34" charset="0"/>
                </a:rPr>
                <a:t>Women’s and girls’</a:t>
              </a:r>
            </a:p>
          </p:txBody>
        </p:sp>
        <p:grpSp>
          <p:nvGrpSpPr>
            <p:cNvPr id="64" name="Group 63">
              <a:extLst>
                <a:ext uri="{FF2B5EF4-FFF2-40B4-BE49-F238E27FC236}">
                  <a16:creationId xmlns:a16="http://schemas.microsoft.com/office/drawing/2014/main" id="{D78C26D8-B46A-CA40-98B8-7C0D7CF16F4A}"/>
                </a:ext>
              </a:extLst>
            </p:cNvPr>
            <p:cNvGrpSpPr/>
            <p:nvPr/>
          </p:nvGrpSpPr>
          <p:grpSpPr>
            <a:xfrm>
              <a:off x="835659" y="4013650"/>
              <a:ext cx="1313121" cy="169333"/>
              <a:chOff x="457200" y="4521200"/>
              <a:chExt cx="855133" cy="169333"/>
            </a:xfrm>
          </p:grpSpPr>
          <p:cxnSp>
            <p:nvCxnSpPr>
              <p:cNvPr id="65" name="Straight Connector 64">
                <a:extLst>
                  <a:ext uri="{FF2B5EF4-FFF2-40B4-BE49-F238E27FC236}">
                    <a16:creationId xmlns:a16="http://schemas.microsoft.com/office/drawing/2014/main" id="{E1A7D26E-C2D0-BF4E-B831-C33A64F76C39}"/>
                  </a:ext>
                </a:extLst>
              </p:cNvPr>
              <p:cNvCxnSpPr/>
              <p:nvPr/>
            </p:nvCxnSpPr>
            <p:spPr>
              <a:xfrm>
                <a:off x="457200" y="4682067"/>
                <a:ext cx="8551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EAC33E85-F7D1-E046-A6BF-7D5EF7DE6FBB}"/>
                  </a:ext>
                </a:extLst>
              </p:cNvPr>
              <p:cNvCxnSpPr/>
              <p:nvPr/>
            </p:nvCxnSpPr>
            <p:spPr>
              <a:xfrm>
                <a:off x="1312333" y="4521200"/>
                <a:ext cx="0" cy="169333"/>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9074D32-F02F-1347-933A-4D6230E1ED50}"/>
                  </a:ext>
                </a:extLst>
              </p:cNvPr>
              <p:cNvCxnSpPr/>
              <p:nvPr/>
            </p:nvCxnSpPr>
            <p:spPr>
              <a:xfrm>
                <a:off x="457200" y="4521200"/>
                <a:ext cx="0" cy="169333"/>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8" name="Group 67">
              <a:extLst>
                <a:ext uri="{FF2B5EF4-FFF2-40B4-BE49-F238E27FC236}">
                  <a16:creationId xmlns:a16="http://schemas.microsoft.com/office/drawing/2014/main" id="{FBA038BC-4BA4-8544-98FC-AB36E5BC5333}"/>
                </a:ext>
              </a:extLst>
            </p:cNvPr>
            <p:cNvGrpSpPr/>
            <p:nvPr/>
          </p:nvGrpSpPr>
          <p:grpSpPr>
            <a:xfrm>
              <a:off x="2300785" y="4013650"/>
              <a:ext cx="1313121" cy="169333"/>
              <a:chOff x="457200" y="4521200"/>
              <a:chExt cx="855133" cy="169333"/>
            </a:xfrm>
          </p:grpSpPr>
          <p:cxnSp>
            <p:nvCxnSpPr>
              <p:cNvPr id="69" name="Straight Connector 68">
                <a:extLst>
                  <a:ext uri="{FF2B5EF4-FFF2-40B4-BE49-F238E27FC236}">
                    <a16:creationId xmlns:a16="http://schemas.microsoft.com/office/drawing/2014/main" id="{021A492A-882F-5844-905B-7586C56272CA}"/>
                  </a:ext>
                </a:extLst>
              </p:cNvPr>
              <p:cNvCxnSpPr/>
              <p:nvPr/>
            </p:nvCxnSpPr>
            <p:spPr>
              <a:xfrm>
                <a:off x="457200" y="4682067"/>
                <a:ext cx="8551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9C5BE02A-9C63-C848-9AAE-C87D2BA89D00}"/>
                  </a:ext>
                </a:extLst>
              </p:cNvPr>
              <p:cNvCxnSpPr/>
              <p:nvPr/>
            </p:nvCxnSpPr>
            <p:spPr>
              <a:xfrm>
                <a:off x="1312333" y="4521200"/>
                <a:ext cx="0" cy="169333"/>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EA9084CB-3B33-8543-A7B0-0F28EC7882C7}"/>
                  </a:ext>
                </a:extLst>
              </p:cNvPr>
              <p:cNvCxnSpPr/>
              <p:nvPr/>
            </p:nvCxnSpPr>
            <p:spPr>
              <a:xfrm>
                <a:off x="457200" y="4521200"/>
                <a:ext cx="0" cy="169333"/>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2" name="Group 71">
              <a:extLst>
                <a:ext uri="{FF2B5EF4-FFF2-40B4-BE49-F238E27FC236}">
                  <a16:creationId xmlns:a16="http://schemas.microsoft.com/office/drawing/2014/main" id="{7112AA30-5E4B-C14C-AB44-1EB88729AEBF}"/>
                </a:ext>
              </a:extLst>
            </p:cNvPr>
            <p:cNvGrpSpPr/>
            <p:nvPr/>
          </p:nvGrpSpPr>
          <p:grpSpPr>
            <a:xfrm>
              <a:off x="3771962" y="4013650"/>
              <a:ext cx="1522228" cy="169333"/>
              <a:chOff x="457200" y="4521200"/>
              <a:chExt cx="855133" cy="169333"/>
            </a:xfrm>
          </p:grpSpPr>
          <p:cxnSp>
            <p:nvCxnSpPr>
              <p:cNvPr id="73" name="Straight Connector 72">
                <a:extLst>
                  <a:ext uri="{FF2B5EF4-FFF2-40B4-BE49-F238E27FC236}">
                    <a16:creationId xmlns:a16="http://schemas.microsoft.com/office/drawing/2014/main" id="{385FA3AC-ED86-A94C-ABAD-EB74C40A9E3F}"/>
                  </a:ext>
                </a:extLst>
              </p:cNvPr>
              <p:cNvCxnSpPr/>
              <p:nvPr/>
            </p:nvCxnSpPr>
            <p:spPr>
              <a:xfrm>
                <a:off x="457200" y="4682067"/>
                <a:ext cx="8551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A49016FD-9C2B-DE49-841E-FB83E5C4A4D2}"/>
                  </a:ext>
                </a:extLst>
              </p:cNvPr>
              <p:cNvCxnSpPr/>
              <p:nvPr/>
            </p:nvCxnSpPr>
            <p:spPr>
              <a:xfrm>
                <a:off x="1312333" y="4521200"/>
                <a:ext cx="0" cy="169333"/>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B194201B-339F-B443-95FF-B907810F8019}"/>
                  </a:ext>
                </a:extLst>
              </p:cNvPr>
              <p:cNvCxnSpPr/>
              <p:nvPr/>
            </p:nvCxnSpPr>
            <p:spPr>
              <a:xfrm>
                <a:off x="457200" y="4521200"/>
                <a:ext cx="0" cy="169333"/>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6" name="Group 75">
              <a:extLst>
                <a:ext uri="{FF2B5EF4-FFF2-40B4-BE49-F238E27FC236}">
                  <a16:creationId xmlns:a16="http://schemas.microsoft.com/office/drawing/2014/main" id="{404DB399-ABF9-C84E-A7DD-5013BEC7C294}"/>
                </a:ext>
              </a:extLst>
            </p:cNvPr>
            <p:cNvGrpSpPr/>
            <p:nvPr/>
          </p:nvGrpSpPr>
          <p:grpSpPr>
            <a:xfrm>
              <a:off x="5350835" y="4013650"/>
              <a:ext cx="1431851" cy="169333"/>
              <a:chOff x="457200" y="4521200"/>
              <a:chExt cx="855133" cy="169333"/>
            </a:xfrm>
          </p:grpSpPr>
          <p:cxnSp>
            <p:nvCxnSpPr>
              <p:cNvPr id="77" name="Straight Connector 76">
                <a:extLst>
                  <a:ext uri="{FF2B5EF4-FFF2-40B4-BE49-F238E27FC236}">
                    <a16:creationId xmlns:a16="http://schemas.microsoft.com/office/drawing/2014/main" id="{D199A98B-8C9F-6A42-AB17-6363FE649DB0}"/>
                  </a:ext>
                </a:extLst>
              </p:cNvPr>
              <p:cNvCxnSpPr/>
              <p:nvPr/>
            </p:nvCxnSpPr>
            <p:spPr>
              <a:xfrm>
                <a:off x="457200" y="4682067"/>
                <a:ext cx="8551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CE4D352E-7C9D-F54E-9052-EA2BE978E824}"/>
                  </a:ext>
                </a:extLst>
              </p:cNvPr>
              <p:cNvCxnSpPr/>
              <p:nvPr/>
            </p:nvCxnSpPr>
            <p:spPr>
              <a:xfrm>
                <a:off x="1312333" y="4521200"/>
                <a:ext cx="0" cy="169333"/>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02C98CF3-78A2-F147-BEF7-17CCBC0BE9B0}"/>
                  </a:ext>
                </a:extLst>
              </p:cNvPr>
              <p:cNvCxnSpPr/>
              <p:nvPr/>
            </p:nvCxnSpPr>
            <p:spPr>
              <a:xfrm>
                <a:off x="457200" y="4521200"/>
                <a:ext cx="0" cy="169333"/>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0B3A2B0A-A43F-FF41-96E1-680723AED7AD}"/>
                </a:ext>
              </a:extLst>
            </p:cNvPr>
            <p:cNvGrpSpPr/>
            <p:nvPr/>
          </p:nvGrpSpPr>
          <p:grpSpPr>
            <a:xfrm>
              <a:off x="6856147" y="4013650"/>
              <a:ext cx="1431851" cy="169333"/>
              <a:chOff x="457200" y="4521200"/>
              <a:chExt cx="855133" cy="169333"/>
            </a:xfrm>
          </p:grpSpPr>
          <p:cxnSp>
            <p:nvCxnSpPr>
              <p:cNvPr id="81" name="Straight Connector 80">
                <a:extLst>
                  <a:ext uri="{FF2B5EF4-FFF2-40B4-BE49-F238E27FC236}">
                    <a16:creationId xmlns:a16="http://schemas.microsoft.com/office/drawing/2014/main" id="{D2D213EA-301D-BA40-973E-1EE85AFA226A}"/>
                  </a:ext>
                </a:extLst>
              </p:cNvPr>
              <p:cNvCxnSpPr/>
              <p:nvPr/>
            </p:nvCxnSpPr>
            <p:spPr>
              <a:xfrm>
                <a:off x="457200" y="4682067"/>
                <a:ext cx="8551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B236E596-52D3-1946-A292-B39109FF5E50}"/>
                  </a:ext>
                </a:extLst>
              </p:cNvPr>
              <p:cNvCxnSpPr/>
              <p:nvPr/>
            </p:nvCxnSpPr>
            <p:spPr>
              <a:xfrm>
                <a:off x="1312333" y="4521200"/>
                <a:ext cx="0" cy="169333"/>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2F889454-4A62-8248-BFEE-D4A78A281282}"/>
                  </a:ext>
                </a:extLst>
              </p:cNvPr>
              <p:cNvCxnSpPr/>
              <p:nvPr/>
            </p:nvCxnSpPr>
            <p:spPr>
              <a:xfrm>
                <a:off x="457200" y="4521200"/>
                <a:ext cx="0" cy="169333"/>
              </a:xfrm>
              <a:prstGeom prst="line">
                <a:avLst/>
              </a:prstGeom>
            </p:spPr>
            <p:style>
              <a:lnRef idx="1">
                <a:schemeClr val="accent1"/>
              </a:lnRef>
              <a:fillRef idx="0">
                <a:schemeClr val="accent1"/>
              </a:fillRef>
              <a:effectRef idx="0">
                <a:schemeClr val="accent1"/>
              </a:effectRef>
              <a:fontRef idx="minor">
                <a:schemeClr val="tx1"/>
              </a:fontRef>
            </p:style>
          </p:cxnSp>
        </p:grpSp>
        <p:graphicFrame>
          <p:nvGraphicFramePr>
            <p:cNvPr id="13" name="Chart 12">
              <a:extLst>
                <a:ext uri="{FF2B5EF4-FFF2-40B4-BE49-F238E27FC236}">
                  <a16:creationId xmlns:a16="http://schemas.microsoft.com/office/drawing/2014/main" id="{E13D7526-B71D-15B8-7D4B-C9CD8D014278}"/>
                </a:ext>
              </a:extLst>
            </p:cNvPr>
            <p:cNvGraphicFramePr>
              <a:graphicFrameLocks/>
            </p:cNvGraphicFramePr>
            <p:nvPr>
              <p:extLst>
                <p:ext uri="{D42A27DB-BD31-4B8C-83A1-F6EECF244321}">
                  <p14:modId xmlns:p14="http://schemas.microsoft.com/office/powerpoint/2010/main" val="1670453261"/>
                </p:ext>
              </p:extLst>
            </p:nvPr>
          </p:nvGraphicFramePr>
          <p:xfrm>
            <a:off x="2149396" y="2022874"/>
            <a:ext cx="1570834" cy="204001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6" name="Chart 15">
              <a:extLst>
                <a:ext uri="{FF2B5EF4-FFF2-40B4-BE49-F238E27FC236}">
                  <a16:creationId xmlns:a16="http://schemas.microsoft.com/office/drawing/2014/main" id="{35EFAD46-CE03-472E-1BCC-96BF2CA568FC}"/>
                </a:ext>
              </a:extLst>
            </p:cNvPr>
            <p:cNvGraphicFramePr>
              <a:graphicFrameLocks/>
            </p:cNvGraphicFramePr>
            <p:nvPr>
              <p:extLst>
                <p:ext uri="{D42A27DB-BD31-4B8C-83A1-F6EECF244321}">
                  <p14:modId xmlns:p14="http://schemas.microsoft.com/office/powerpoint/2010/main" val="3535614218"/>
                </p:ext>
              </p:extLst>
            </p:nvPr>
          </p:nvGraphicFramePr>
          <p:xfrm>
            <a:off x="6807841" y="2003473"/>
            <a:ext cx="1572797" cy="206375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5" name="Chart 4">
              <a:extLst>
                <a:ext uri="{FF2B5EF4-FFF2-40B4-BE49-F238E27FC236}">
                  <a16:creationId xmlns:a16="http://schemas.microsoft.com/office/drawing/2014/main" id="{A8705D88-BD66-2F02-F452-BB84E3D8D917}"/>
                </a:ext>
              </a:extLst>
            </p:cNvPr>
            <p:cNvGraphicFramePr>
              <a:graphicFrameLocks/>
            </p:cNvGraphicFramePr>
            <p:nvPr>
              <p:extLst>
                <p:ext uri="{D42A27DB-BD31-4B8C-83A1-F6EECF244321}">
                  <p14:modId xmlns:p14="http://schemas.microsoft.com/office/powerpoint/2010/main" val="4192775070"/>
                </p:ext>
              </p:extLst>
            </p:nvPr>
          </p:nvGraphicFramePr>
          <p:xfrm>
            <a:off x="669468" y="2058243"/>
            <a:ext cx="1631317" cy="1995832"/>
          </p:xfrm>
          <a:graphic>
            <a:graphicData uri="http://schemas.openxmlformats.org/drawingml/2006/chart">
              <c:chart xmlns:c="http://schemas.openxmlformats.org/drawingml/2006/chart" xmlns:r="http://schemas.openxmlformats.org/officeDocument/2006/relationships" r:id="rId7"/>
            </a:graphicData>
          </a:graphic>
        </p:graphicFrame>
      </p:grpSp>
      <p:sp>
        <p:nvSpPr>
          <p:cNvPr id="7" name="Slide Number Placeholder 1">
            <a:extLst>
              <a:ext uri="{FF2B5EF4-FFF2-40B4-BE49-F238E27FC236}">
                <a16:creationId xmlns:a16="http://schemas.microsoft.com/office/drawing/2014/main" id="{3F760F22-4085-9F06-D568-71F678795B90}"/>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12</a:t>
            </a:fld>
            <a:endParaRPr lang="en-US" dirty="0"/>
          </a:p>
        </p:txBody>
      </p:sp>
    </p:spTree>
    <p:extLst>
      <p:ext uri="{BB962C8B-B14F-4D97-AF65-F5344CB8AC3E}">
        <p14:creationId xmlns:p14="http://schemas.microsoft.com/office/powerpoint/2010/main" val="2805902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Affluent giving by charitable category (continued)</a:t>
            </a:r>
          </a:p>
        </p:txBody>
      </p:sp>
      <p:sp>
        <p:nvSpPr>
          <p:cNvPr id="28" name="Content Placeholder 2">
            <a:extLst>
              <a:ext uri="{FF2B5EF4-FFF2-40B4-BE49-F238E27FC236}">
                <a16:creationId xmlns:a16="http://schemas.microsoft.com/office/drawing/2014/main" id="{D0B28002-4625-9A48-8D4B-1E55E29E4489}"/>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Giving patterns of affluent donors</a:t>
            </a:r>
          </a:p>
        </p:txBody>
      </p:sp>
      <p:sp>
        <p:nvSpPr>
          <p:cNvPr id="19" name="Content Placeholder 18">
            <a:extLst>
              <a:ext uri="{FF2B5EF4-FFF2-40B4-BE49-F238E27FC236}">
                <a16:creationId xmlns:a16="http://schemas.microsoft.com/office/drawing/2014/main" id="{C7DEF471-77FF-9491-7B25-D90D311A676F}"/>
              </a:ext>
            </a:extLst>
          </p:cNvPr>
          <p:cNvSpPr>
            <a:spLocks noGrp="1"/>
          </p:cNvSpPr>
          <p:nvPr>
            <p:ph idx="1"/>
          </p:nvPr>
        </p:nvSpPr>
        <p:spPr/>
        <p:txBody>
          <a:bodyPr/>
          <a:lstStyle/>
          <a:p>
            <a:r>
              <a:rPr lang="en-US" sz="1400" dirty="0">
                <a:latin typeface="Calibri Light" panose="020F0302020204030204" pitchFamily="34" charset="0"/>
                <a:ea typeface="Calibri" charset="0"/>
                <a:cs typeface="Calibri Light" panose="020F0302020204030204" pitchFamily="34" charset="0"/>
              </a:rPr>
              <a:t>Distribution of affluent dollars by charitable category —  2020 vs. 2022</a:t>
            </a:r>
          </a:p>
          <a:p>
            <a:endParaRPr lang="en-US" sz="1400" dirty="0">
              <a:latin typeface="Calibri Light" panose="020F0302020204030204" pitchFamily="34" charset="0"/>
              <a:ea typeface="Calibri" charset="0"/>
              <a:cs typeface="Calibri Light" panose="020F0302020204030204" pitchFamily="34" charset="0"/>
            </a:endParaRPr>
          </a:p>
          <a:p>
            <a:endParaRPr lang="en-US" dirty="0"/>
          </a:p>
        </p:txBody>
      </p:sp>
      <p:graphicFrame>
        <p:nvGraphicFramePr>
          <p:cNvPr id="5" name="Chart 4" descr="A graph showing the distribution of affluent dollars by charitable category in 2020 and 2022. 32% in 2020 and 39% in 2022 were distributed to religious organizations. 10% in 2020 and 24% in 2022 were distributed to higher education. 20% in 2020 and 10% in 2022 were distributed to basic needs. 5% in 2020 and 3% in 2022 were distributed to other, see footnote *. 4% in 2020 and 4% in 2022 were distributed to health. 4% in 2020 and 4% in 2022 were distributed to a combination of purposes, see footnote †. 5% in 2020 and 2% in 2022 were distributed to arts/culture. 2% in 2020 and 2% in 2022 were distributed to youth. 3% in 2020 and 2% in 2022 were distributed to disaster relief. 6% in 2020 and 2% in 2022 were distributed to k through 12. 2% in 2020 and 2% in 2022 were distributed to animal charity. 2% in 2020 and 1% in 2022 were distributed to environment. 1% in 2020 and 1% in 2022 were distributed to international aid&#10;5% in 2020 and 1% in 2022 were distributed to social or racial justice causes. 0% in 2020 and 0% in 2022 were distributed to pandemic preparation, see footnote ‡.">
            <a:extLst>
              <a:ext uri="{FF2B5EF4-FFF2-40B4-BE49-F238E27FC236}">
                <a16:creationId xmlns:a16="http://schemas.microsoft.com/office/drawing/2014/main" id="{E2BBCCE9-540E-C1B6-A470-A3617E873091}"/>
              </a:ext>
            </a:extLst>
          </p:cNvPr>
          <p:cNvGraphicFramePr/>
          <p:nvPr>
            <p:extLst>
              <p:ext uri="{D42A27DB-BD31-4B8C-83A1-F6EECF244321}">
                <p14:modId xmlns:p14="http://schemas.microsoft.com/office/powerpoint/2010/main" val="2472298462"/>
              </p:ext>
            </p:extLst>
          </p:nvPr>
        </p:nvGraphicFramePr>
        <p:xfrm>
          <a:off x="457200" y="1579974"/>
          <a:ext cx="8229600" cy="4768288"/>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EE8C9385-82CA-6E42-6494-5E14A06AB8F4}"/>
              </a:ext>
            </a:extLst>
          </p:cNvPr>
          <p:cNvSpPr txBox="1"/>
          <p:nvPr/>
        </p:nvSpPr>
        <p:spPr>
          <a:xfrm>
            <a:off x="457200" y="6303499"/>
            <a:ext cx="7446104" cy="369332"/>
          </a:xfrm>
          <a:prstGeom prst="rect">
            <a:avLst/>
          </a:prstGeom>
          <a:noFill/>
          <a:ln>
            <a:noFill/>
          </a:ln>
        </p:spPr>
        <p:txBody>
          <a:bodyPr wrap="square" lIns="0" tIns="0" rIns="0" bIns="0" rtlCol="0">
            <a:spAutoFit/>
          </a:bodyPr>
          <a:lstStyle/>
          <a:p>
            <a:pPr marL="91440" indent="-91440"/>
            <a:r>
              <a:rPr lang="en-US" sz="800" dirty="0">
                <a:latin typeface="Calibri Light" panose="020F0302020204030204" pitchFamily="34" charset="0"/>
                <a:cs typeface="Calibri Light" panose="020F0302020204030204" pitchFamily="34" charset="0"/>
              </a:rPr>
              <a:t>*	Other organizations include LGBTQ, veterans affairs, among others.</a:t>
            </a:r>
          </a:p>
          <a:p>
            <a:pPr marL="91440" indent="-91440"/>
            <a:r>
              <a:rPr lang="en-US" sz="800" dirty="0">
                <a:latin typeface="Calibri Light" panose="020F0302020204030204" pitchFamily="34" charset="0"/>
                <a:cs typeface="Calibri Light" panose="020F0302020204030204" pitchFamily="34" charset="0"/>
              </a:rPr>
              <a:t>†	Combination organizations included United Way, United Jewish Appeal, Catholic Charities and community foundations, among others.</a:t>
            </a:r>
          </a:p>
          <a:p>
            <a:pPr marL="91440" indent="-91440"/>
            <a:r>
              <a:rPr lang="en-US" sz="800" dirty="0"/>
              <a:t>‡	</a:t>
            </a:r>
            <a:r>
              <a:rPr lang="en-US" sz="800" dirty="0">
                <a:latin typeface="Calibri Light" panose="020F0302020204030204" pitchFamily="34" charset="0"/>
                <a:cs typeface="Calibri Light" panose="020F0302020204030204" pitchFamily="34" charset="0"/>
              </a:rPr>
              <a:t>New category in 2022. </a:t>
            </a:r>
            <a:r>
              <a:rPr lang="en-US" sz="800" dirty="0">
                <a:effectLst/>
                <a:latin typeface="Calibri Light" panose="020F0302020204030204" pitchFamily="34" charset="0"/>
              </a:rPr>
              <a:t>In 2020, we asked about COVID relief and disaster relief separately and the % listed in this chart for Disaster Relief in 2020 combines both values.</a:t>
            </a:r>
            <a:endParaRPr lang="en-US" sz="800" dirty="0">
              <a:latin typeface="Calibri Light" panose="020F0302020204030204" pitchFamily="34" charset="0"/>
              <a:cs typeface="Calibri Light" panose="020F0302020204030204" pitchFamily="34" charset="0"/>
            </a:endParaRPr>
          </a:p>
        </p:txBody>
      </p:sp>
      <p:sp>
        <p:nvSpPr>
          <p:cNvPr id="6" name="Slide Number Placeholder 1">
            <a:extLst>
              <a:ext uri="{FF2B5EF4-FFF2-40B4-BE49-F238E27FC236}">
                <a16:creationId xmlns:a16="http://schemas.microsoft.com/office/drawing/2014/main" id="{C8B7A7D4-D977-851E-9B8D-54E75280A62F}"/>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13</a:t>
            </a:fld>
            <a:endParaRPr lang="en-US" dirty="0"/>
          </a:p>
        </p:txBody>
      </p:sp>
    </p:spTree>
    <p:extLst>
      <p:ext uri="{BB962C8B-B14F-4D97-AF65-F5344CB8AC3E}">
        <p14:creationId xmlns:p14="http://schemas.microsoft.com/office/powerpoint/2010/main" val="2648253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Who makes charitable decisions in affluent households</a:t>
            </a:r>
          </a:p>
        </p:txBody>
      </p:sp>
      <p:sp>
        <p:nvSpPr>
          <p:cNvPr id="19" name="Content Placeholder 2">
            <a:extLst>
              <a:ext uri="{FF2B5EF4-FFF2-40B4-BE49-F238E27FC236}">
                <a16:creationId xmlns:a16="http://schemas.microsoft.com/office/drawing/2014/main" id="{88E6A9F9-539B-3848-B34F-B152649847CB}"/>
              </a:ext>
            </a:extLst>
          </p:cNvPr>
          <p:cNvSpPr txBox="1">
            <a:spLocks/>
          </p:cNvSpPr>
          <p:nvPr/>
        </p:nvSpPr>
        <p:spPr>
          <a:xfrm>
            <a:off x="457199" y="359490"/>
            <a:ext cx="10243752" cy="212010"/>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Charitable giving and the family</a:t>
            </a:r>
          </a:p>
        </p:txBody>
      </p:sp>
      <p:sp>
        <p:nvSpPr>
          <p:cNvPr id="2" name="Content Placeholder 1">
            <a:extLst>
              <a:ext uri="{FF2B5EF4-FFF2-40B4-BE49-F238E27FC236}">
                <a16:creationId xmlns:a16="http://schemas.microsoft.com/office/drawing/2014/main" id="{394E6D8C-E9EC-6301-C28F-FCEA29B0F470}"/>
              </a:ext>
            </a:extLst>
          </p:cNvPr>
          <p:cNvSpPr>
            <a:spLocks noGrp="1"/>
          </p:cNvSpPr>
          <p:nvPr>
            <p:ph idx="1"/>
          </p:nvPr>
        </p:nvSpPr>
        <p:spPr>
          <a:xfrm>
            <a:off x="457200" y="1342209"/>
            <a:ext cx="8229600" cy="471525"/>
          </a:xfrm>
        </p:spPr>
        <p:txBody>
          <a:bodyPr/>
          <a:lstStyle/>
          <a:p>
            <a:r>
              <a:rPr lang="en-US" sz="1400" dirty="0">
                <a:latin typeface="Calibri Light" panose="020F0302020204030204" pitchFamily="34" charset="0"/>
                <a:ea typeface="Calibri" charset="0"/>
                <a:cs typeface="Calibri Light" panose="020F0302020204030204" pitchFamily="34" charset="0"/>
              </a:rPr>
              <a:t>How decisions about charitable giving were made in the household among married/partnered households only</a:t>
            </a:r>
          </a:p>
          <a:p>
            <a:endParaRPr lang="en-US" dirty="0"/>
          </a:p>
        </p:txBody>
      </p:sp>
      <p:grpSp>
        <p:nvGrpSpPr>
          <p:cNvPr id="6" name="Group 5" descr="A graph showing how decisions about charitable giving were made in the household among married or partnered households only, with 44% indicating that &quot;We (my partner/spouse and I) made charitable decisions jointly&quot;; 23% indicating that &quot;I was the sole decision-maker&quot;; 14% indicating that &quot;We (my partner/spouse and I) made some charitable decisions jointly and other charitable decisions separately&quot;; 7% indicating that &quot;We (my partner/spouse and I) made charitable decisions separately&quot;; 6% indicating that &quot;My partner/spouse was the sole decision-maker&quot;; and 6% indicating that &quot;We (my partner/spouse and I) made charitable decisions separately but conferred with each other.&quot;">
            <a:extLst>
              <a:ext uri="{FF2B5EF4-FFF2-40B4-BE49-F238E27FC236}">
                <a16:creationId xmlns:a16="http://schemas.microsoft.com/office/drawing/2014/main" id="{F4A88663-7F6F-5CFC-D5CA-61BF5B185ABE}"/>
              </a:ext>
            </a:extLst>
          </p:cNvPr>
          <p:cNvGrpSpPr/>
          <p:nvPr/>
        </p:nvGrpSpPr>
        <p:grpSpPr>
          <a:xfrm>
            <a:off x="152400" y="2209800"/>
            <a:ext cx="8599091" cy="3657600"/>
            <a:chOff x="79248" y="2209800"/>
            <a:chExt cx="8599091" cy="3657600"/>
          </a:xfrm>
        </p:grpSpPr>
        <p:sp>
          <p:nvSpPr>
            <p:cNvPr id="29" name="TextBox 28">
              <a:extLst>
                <a:ext uri="{FF2B5EF4-FFF2-40B4-BE49-F238E27FC236}">
                  <a16:creationId xmlns:a16="http://schemas.microsoft.com/office/drawing/2014/main" id="{D6E54F87-5278-3241-BA75-9E138DBC34EE}"/>
                </a:ext>
                <a:ext uri="{C183D7F6-B498-43B3-948B-1728B52AA6E4}">
                  <adec:decorative xmlns:adec="http://schemas.microsoft.com/office/drawing/2017/decorative" val="1"/>
                </a:ext>
              </a:extLst>
            </p:cNvPr>
            <p:cNvSpPr txBox="1"/>
            <p:nvPr/>
          </p:nvSpPr>
          <p:spPr>
            <a:xfrm>
              <a:off x="326814" y="2409652"/>
              <a:ext cx="3006540" cy="400110"/>
            </a:xfrm>
            <a:prstGeom prst="rect">
              <a:avLst/>
            </a:prstGeom>
            <a:noFill/>
          </p:spPr>
          <p:txBody>
            <a:bodyPr wrap="square"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We (my partner/spouse and I) made</a:t>
              </a:r>
              <a:br>
                <a:rPr lang="en-US" sz="1000" dirty="0">
                  <a:solidFill>
                    <a:schemeClr val="accent6"/>
                  </a:solidFill>
                  <a:latin typeface="Calibri Light" panose="020F0302020204030204" pitchFamily="34" charset="0"/>
                  <a:cs typeface="Calibri Light" panose="020F0302020204030204" pitchFamily="34" charset="0"/>
                </a:rPr>
              </a:br>
              <a:r>
                <a:rPr lang="en-US" sz="1000" dirty="0">
                  <a:solidFill>
                    <a:schemeClr val="accent6"/>
                  </a:solidFill>
                  <a:latin typeface="Calibri Light" panose="020F0302020204030204" pitchFamily="34" charset="0"/>
                  <a:cs typeface="Calibri Light" panose="020F0302020204030204" pitchFamily="34" charset="0"/>
                </a:rPr>
                <a:t>charitable decisions jointly</a:t>
              </a:r>
            </a:p>
          </p:txBody>
        </p:sp>
        <p:sp>
          <p:nvSpPr>
            <p:cNvPr id="35" name="TextBox 34">
              <a:extLst>
                <a:ext uri="{FF2B5EF4-FFF2-40B4-BE49-F238E27FC236}">
                  <a16:creationId xmlns:a16="http://schemas.microsoft.com/office/drawing/2014/main" id="{C0E1110D-BAA6-3D42-BEF3-8B58EDC4700D}"/>
                </a:ext>
                <a:ext uri="{C183D7F6-B498-43B3-948B-1728B52AA6E4}">
                  <adec:decorative xmlns:adec="http://schemas.microsoft.com/office/drawing/2017/decorative" val="1"/>
                </a:ext>
              </a:extLst>
            </p:cNvPr>
            <p:cNvSpPr txBox="1"/>
            <p:nvPr/>
          </p:nvSpPr>
          <p:spPr>
            <a:xfrm>
              <a:off x="326814" y="3009614"/>
              <a:ext cx="3006540" cy="246221"/>
            </a:xfrm>
            <a:prstGeom prst="rect">
              <a:avLst/>
            </a:prstGeom>
            <a:noFill/>
          </p:spPr>
          <p:txBody>
            <a:bodyPr wrap="square"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I was the sole decision-maker</a:t>
              </a:r>
            </a:p>
          </p:txBody>
        </p:sp>
        <p:sp>
          <p:nvSpPr>
            <p:cNvPr id="37" name="TextBox 36">
              <a:extLst>
                <a:ext uri="{FF2B5EF4-FFF2-40B4-BE49-F238E27FC236}">
                  <a16:creationId xmlns:a16="http://schemas.microsoft.com/office/drawing/2014/main" id="{0E314BAE-AE8F-744B-9455-B8ADF82F19D3}"/>
                </a:ext>
                <a:ext uri="{C183D7F6-B498-43B3-948B-1728B52AA6E4}">
                  <adec:decorative xmlns:adec="http://schemas.microsoft.com/office/drawing/2017/decorative" val="1"/>
                </a:ext>
              </a:extLst>
            </p:cNvPr>
            <p:cNvSpPr txBox="1"/>
            <p:nvPr/>
          </p:nvSpPr>
          <p:spPr>
            <a:xfrm>
              <a:off x="79248" y="3473335"/>
              <a:ext cx="3254105" cy="400110"/>
            </a:xfrm>
            <a:prstGeom prst="rect">
              <a:avLst/>
            </a:prstGeom>
            <a:noFill/>
          </p:spPr>
          <p:txBody>
            <a:bodyPr wrap="square"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We (my partner/spouse and I) made some charitable decisions jointly and other charitable decisions separately</a:t>
              </a:r>
              <a:endParaRPr lang="en-US" sz="1000" spc="-20" dirty="0">
                <a:solidFill>
                  <a:schemeClr val="accent6"/>
                </a:solidFill>
                <a:latin typeface="Calibri Light" panose="020F0302020204030204" pitchFamily="34" charset="0"/>
                <a:cs typeface="Calibri Light" panose="020F0302020204030204" pitchFamily="34" charset="0"/>
              </a:endParaRPr>
            </a:p>
          </p:txBody>
        </p:sp>
        <p:sp>
          <p:nvSpPr>
            <p:cNvPr id="39" name="TextBox 38">
              <a:extLst>
                <a:ext uri="{FF2B5EF4-FFF2-40B4-BE49-F238E27FC236}">
                  <a16:creationId xmlns:a16="http://schemas.microsoft.com/office/drawing/2014/main" id="{ACA5799E-CF74-754F-B9DA-C15DCA77A74A}"/>
                </a:ext>
                <a:ext uri="{C183D7F6-B498-43B3-948B-1728B52AA6E4}">
                  <adec:decorative xmlns:adec="http://schemas.microsoft.com/office/drawing/2017/decorative" val="1"/>
                </a:ext>
              </a:extLst>
            </p:cNvPr>
            <p:cNvSpPr txBox="1"/>
            <p:nvPr/>
          </p:nvSpPr>
          <p:spPr>
            <a:xfrm>
              <a:off x="784015" y="4020496"/>
              <a:ext cx="2549339" cy="400110"/>
            </a:xfrm>
            <a:prstGeom prst="rect">
              <a:avLst/>
            </a:prstGeom>
            <a:noFill/>
          </p:spPr>
          <p:txBody>
            <a:bodyPr wrap="square"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We (my partner/spouse and I) made charitable decisions separately</a:t>
              </a:r>
            </a:p>
          </p:txBody>
        </p:sp>
        <p:sp>
          <p:nvSpPr>
            <p:cNvPr id="40" name="TextBox 39">
              <a:extLst>
                <a:ext uri="{FF2B5EF4-FFF2-40B4-BE49-F238E27FC236}">
                  <a16:creationId xmlns:a16="http://schemas.microsoft.com/office/drawing/2014/main" id="{CEBC3CD5-3A99-C94E-B06A-283BEE7341EB}"/>
                </a:ext>
                <a:ext uri="{C183D7F6-B498-43B3-948B-1728B52AA6E4}">
                  <adec:decorative xmlns:adec="http://schemas.microsoft.com/office/drawing/2017/decorative" val="1"/>
                </a:ext>
              </a:extLst>
            </p:cNvPr>
            <p:cNvSpPr txBox="1"/>
            <p:nvPr/>
          </p:nvSpPr>
          <p:spPr>
            <a:xfrm>
              <a:off x="326814" y="4623251"/>
              <a:ext cx="3006540" cy="246221"/>
            </a:xfrm>
            <a:prstGeom prst="rect">
              <a:avLst/>
            </a:prstGeom>
            <a:noFill/>
          </p:spPr>
          <p:txBody>
            <a:bodyPr wrap="square" rtlCol="0">
              <a:spAutoFit/>
            </a:bodyPr>
            <a:lstStyle/>
            <a:p>
              <a:pPr algn="r"/>
              <a:r>
                <a:rPr lang="en-US" sz="1000" spc="-20" dirty="0">
                  <a:solidFill>
                    <a:schemeClr val="accent6"/>
                  </a:solidFill>
                  <a:latin typeface="Calibri Light" panose="020F0302020204030204" pitchFamily="34" charset="0"/>
                  <a:cs typeface="Calibri Light" panose="020F0302020204030204" pitchFamily="34" charset="0"/>
                </a:rPr>
                <a:t>My partner/spouse was the sole decision-maker</a:t>
              </a:r>
            </a:p>
          </p:txBody>
        </p:sp>
        <p:graphicFrame>
          <p:nvGraphicFramePr>
            <p:cNvPr id="5" name="Chart 4">
              <a:extLst>
                <a:ext uri="{FF2B5EF4-FFF2-40B4-BE49-F238E27FC236}">
                  <a16:creationId xmlns:a16="http://schemas.microsoft.com/office/drawing/2014/main" id="{E70C2F51-8E9A-3586-51B1-5DE46BFE53D5}"/>
                </a:ext>
              </a:extLst>
            </p:cNvPr>
            <p:cNvGraphicFramePr>
              <a:graphicFrameLocks/>
            </p:cNvGraphicFramePr>
            <p:nvPr/>
          </p:nvGraphicFramePr>
          <p:xfrm>
            <a:off x="3132672" y="2209800"/>
            <a:ext cx="5545667"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4069B179-234B-959D-5291-66909FB4F699}"/>
                </a:ext>
                <a:ext uri="{C183D7F6-B498-43B3-948B-1728B52AA6E4}">
                  <adec:decorative xmlns:adec="http://schemas.microsoft.com/office/drawing/2017/decorative" val="1"/>
                </a:ext>
              </a:extLst>
            </p:cNvPr>
            <p:cNvSpPr txBox="1"/>
            <p:nvPr/>
          </p:nvSpPr>
          <p:spPr>
            <a:xfrm>
              <a:off x="326814" y="5099867"/>
              <a:ext cx="3006540" cy="400110"/>
            </a:xfrm>
            <a:prstGeom prst="rect">
              <a:avLst/>
            </a:prstGeom>
            <a:noFill/>
          </p:spPr>
          <p:txBody>
            <a:bodyPr wrap="square" rtlCol="0">
              <a:spAutoFit/>
            </a:bodyPr>
            <a:lstStyle/>
            <a:p>
              <a:pPr algn="r"/>
              <a:r>
                <a:rPr lang="en-US" sz="1000" spc="-20" dirty="0">
                  <a:solidFill>
                    <a:schemeClr val="accent6"/>
                  </a:solidFill>
                  <a:latin typeface="Calibri Light" panose="020F0302020204030204" pitchFamily="34" charset="0"/>
                  <a:cs typeface="Calibri Light" panose="020F0302020204030204" pitchFamily="34" charset="0"/>
                </a:rPr>
                <a:t>We (my partner/spouse and I) made charitable decisions separately but conferred with each other</a:t>
              </a:r>
            </a:p>
          </p:txBody>
        </p:sp>
      </p:grpSp>
      <p:sp>
        <p:nvSpPr>
          <p:cNvPr id="7" name="Slide Number Placeholder 1">
            <a:extLst>
              <a:ext uri="{FF2B5EF4-FFF2-40B4-BE49-F238E27FC236}">
                <a16:creationId xmlns:a16="http://schemas.microsoft.com/office/drawing/2014/main" id="{6CAAF859-C466-CE8A-1B94-1A8169ABEA09}"/>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14</a:t>
            </a:fld>
            <a:endParaRPr lang="en-US" dirty="0"/>
          </a:p>
        </p:txBody>
      </p:sp>
    </p:spTree>
    <p:extLst>
      <p:ext uri="{BB962C8B-B14F-4D97-AF65-F5344CB8AC3E}">
        <p14:creationId xmlns:p14="http://schemas.microsoft.com/office/powerpoint/2010/main" val="3492436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Involving family members in philanthropy</a:t>
            </a:r>
          </a:p>
        </p:txBody>
      </p:sp>
      <p:sp>
        <p:nvSpPr>
          <p:cNvPr id="25" name="Content Placeholder 2">
            <a:extLst>
              <a:ext uri="{FF2B5EF4-FFF2-40B4-BE49-F238E27FC236}">
                <a16:creationId xmlns:a16="http://schemas.microsoft.com/office/drawing/2014/main" id="{C6FC9B29-306D-534A-AD56-DCDD1AF874CD}"/>
              </a:ext>
            </a:extLst>
          </p:cNvPr>
          <p:cNvSpPr txBox="1">
            <a:spLocks/>
          </p:cNvSpPr>
          <p:nvPr/>
        </p:nvSpPr>
        <p:spPr>
          <a:xfrm>
            <a:off x="457199" y="359490"/>
            <a:ext cx="10243752" cy="212010"/>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Charitable giving and the family</a:t>
            </a:r>
          </a:p>
        </p:txBody>
      </p:sp>
      <p:sp>
        <p:nvSpPr>
          <p:cNvPr id="2" name="Content Placeholder 1">
            <a:extLst>
              <a:ext uri="{FF2B5EF4-FFF2-40B4-BE49-F238E27FC236}">
                <a16:creationId xmlns:a16="http://schemas.microsoft.com/office/drawing/2014/main" id="{ECA69FCD-3578-FC28-F313-D2F59AC9700F}"/>
              </a:ext>
            </a:extLst>
          </p:cNvPr>
          <p:cNvSpPr>
            <a:spLocks noGrp="1"/>
          </p:cNvSpPr>
          <p:nvPr>
            <p:ph idx="1"/>
          </p:nvPr>
        </p:nvSpPr>
        <p:spPr>
          <a:xfrm>
            <a:off x="457200" y="1342209"/>
            <a:ext cx="8229600" cy="540463"/>
          </a:xfrm>
        </p:spPr>
        <p:txBody>
          <a:bodyPr/>
          <a:lstStyle/>
          <a:p>
            <a:r>
              <a:rPr lang="en-US" sz="1400" dirty="0">
                <a:latin typeface="Calibri Light" panose="020F0302020204030204" pitchFamily="34" charset="0"/>
                <a:ea typeface="Calibri" charset="0"/>
                <a:cs typeface="Calibri Light" panose="020F0302020204030204" pitchFamily="34" charset="0"/>
              </a:rPr>
              <a:t>Involvement of other relatives in affluent household giving decisions</a:t>
            </a:r>
          </a:p>
          <a:p>
            <a:endParaRPr lang="en-US" dirty="0"/>
          </a:p>
        </p:txBody>
      </p:sp>
      <p:grpSp>
        <p:nvGrpSpPr>
          <p:cNvPr id="6" name="Group 5" descr="A graph showing the involvement of other relatives in affluent household giving decisions with 79% indicating &quot;No, I do not involve relatives of other generations in my giving&quot;; 17% indicating &quot;Yes, I involve my children, grandchildren and/or other younger relatives&quot;; 2% indicating &quot;Yes, I involve both younger and older relatives&quot;; and 2% indicating &quot;Yes, I involve my parents, grandparents and/or other older relatives.&quot;">
            <a:extLst>
              <a:ext uri="{FF2B5EF4-FFF2-40B4-BE49-F238E27FC236}">
                <a16:creationId xmlns:a16="http://schemas.microsoft.com/office/drawing/2014/main" id="{5604836E-B444-BC8B-F944-50E03730BC3F}"/>
              </a:ext>
            </a:extLst>
          </p:cNvPr>
          <p:cNvGrpSpPr/>
          <p:nvPr/>
        </p:nvGrpSpPr>
        <p:grpSpPr>
          <a:xfrm>
            <a:off x="152295" y="2036760"/>
            <a:ext cx="8543649" cy="3678240"/>
            <a:chOff x="143151" y="2036760"/>
            <a:chExt cx="8543649" cy="3678240"/>
          </a:xfrm>
        </p:grpSpPr>
        <p:sp>
          <p:nvSpPr>
            <p:cNvPr id="29" name="TextBox 28">
              <a:extLst>
                <a:ext uri="{FF2B5EF4-FFF2-40B4-BE49-F238E27FC236}">
                  <a16:creationId xmlns:a16="http://schemas.microsoft.com/office/drawing/2014/main" id="{D6E54F87-5278-3241-BA75-9E138DBC34EE}"/>
                </a:ext>
              </a:extLst>
            </p:cNvPr>
            <p:cNvSpPr txBox="1"/>
            <p:nvPr/>
          </p:nvSpPr>
          <p:spPr>
            <a:xfrm>
              <a:off x="143151" y="2349274"/>
              <a:ext cx="2549340" cy="400110"/>
            </a:xfrm>
            <a:prstGeom prst="rect">
              <a:avLst/>
            </a:prstGeom>
            <a:noFill/>
          </p:spPr>
          <p:txBody>
            <a:bodyPr wrap="square"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No, I do not involve relatives of other generations in my giving</a:t>
              </a:r>
            </a:p>
          </p:txBody>
        </p:sp>
        <p:sp>
          <p:nvSpPr>
            <p:cNvPr id="35" name="TextBox 34">
              <a:extLst>
                <a:ext uri="{FF2B5EF4-FFF2-40B4-BE49-F238E27FC236}">
                  <a16:creationId xmlns:a16="http://schemas.microsoft.com/office/drawing/2014/main" id="{C0E1110D-BAA6-3D42-BEF3-8B58EDC4700D}"/>
                </a:ext>
              </a:extLst>
            </p:cNvPr>
            <p:cNvSpPr txBox="1"/>
            <p:nvPr/>
          </p:nvSpPr>
          <p:spPr>
            <a:xfrm>
              <a:off x="254361" y="3140391"/>
              <a:ext cx="2438129" cy="400110"/>
            </a:xfrm>
            <a:prstGeom prst="rect">
              <a:avLst/>
            </a:prstGeom>
            <a:noFill/>
          </p:spPr>
          <p:txBody>
            <a:bodyPr wrap="square"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Yes, I involve my children, grandchildren and/or other younger relatives</a:t>
              </a:r>
            </a:p>
          </p:txBody>
        </p:sp>
        <p:sp>
          <p:nvSpPr>
            <p:cNvPr id="39" name="TextBox 38">
              <a:extLst>
                <a:ext uri="{FF2B5EF4-FFF2-40B4-BE49-F238E27FC236}">
                  <a16:creationId xmlns:a16="http://schemas.microsoft.com/office/drawing/2014/main" id="{ACA5799E-CF74-754F-B9DA-C15DCA77A74A}"/>
                </a:ext>
              </a:extLst>
            </p:cNvPr>
            <p:cNvSpPr txBox="1"/>
            <p:nvPr/>
          </p:nvSpPr>
          <p:spPr>
            <a:xfrm>
              <a:off x="1036956" y="3947934"/>
              <a:ext cx="1655534" cy="400110"/>
            </a:xfrm>
            <a:prstGeom prst="rect">
              <a:avLst/>
            </a:prstGeom>
            <a:noFill/>
          </p:spPr>
          <p:txBody>
            <a:bodyPr wrap="square"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Yes, I involve both younger and older relatives</a:t>
              </a:r>
            </a:p>
          </p:txBody>
        </p:sp>
        <p:sp>
          <p:nvSpPr>
            <p:cNvPr id="40" name="TextBox 39">
              <a:extLst>
                <a:ext uri="{FF2B5EF4-FFF2-40B4-BE49-F238E27FC236}">
                  <a16:creationId xmlns:a16="http://schemas.microsoft.com/office/drawing/2014/main" id="{CEBC3CD5-3A99-C94E-B06A-283BEE7341EB}"/>
                </a:ext>
              </a:extLst>
            </p:cNvPr>
            <p:cNvSpPr txBox="1"/>
            <p:nvPr/>
          </p:nvSpPr>
          <p:spPr>
            <a:xfrm>
              <a:off x="320265" y="4798220"/>
              <a:ext cx="2372226" cy="400110"/>
            </a:xfrm>
            <a:prstGeom prst="rect">
              <a:avLst/>
            </a:prstGeom>
            <a:noFill/>
          </p:spPr>
          <p:txBody>
            <a:bodyPr wrap="square" rtlCol="0">
              <a:spAutoFit/>
            </a:bodyPr>
            <a:lstStyle/>
            <a:p>
              <a:pPr algn="r"/>
              <a:r>
                <a:rPr lang="en-US" sz="1000" spc="-20" dirty="0">
                  <a:solidFill>
                    <a:schemeClr val="accent6"/>
                  </a:solidFill>
                  <a:latin typeface="Calibri Light" panose="020F0302020204030204" pitchFamily="34" charset="0"/>
                  <a:cs typeface="Calibri Light" panose="020F0302020204030204" pitchFamily="34" charset="0"/>
                </a:rPr>
                <a:t>Yes, I involve my parents, grandparents and/or other older relatives</a:t>
              </a:r>
            </a:p>
          </p:txBody>
        </p:sp>
        <p:graphicFrame>
          <p:nvGraphicFramePr>
            <p:cNvPr id="5" name="Chart 4">
              <a:extLst>
                <a:ext uri="{FF2B5EF4-FFF2-40B4-BE49-F238E27FC236}">
                  <a16:creationId xmlns:a16="http://schemas.microsoft.com/office/drawing/2014/main" id="{6FA562B1-D8E9-3CC5-A0B2-15C88683AC94}"/>
                </a:ext>
              </a:extLst>
            </p:cNvPr>
            <p:cNvGraphicFramePr>
              <a:graphicFrameLocks/>
            </p:cNvGraphicFramePr>
            <p:nvPr/>
          </p:nvGraphicFramePr>
          <p:xfrm>
            <a:off x="2513451" y="2036760"/>
            <a:ext cx="6173349" cy="3678240"/>
          </p:xfrm>
          <a:graphic>
            <a:graphicData uri="http://schemas.openxmlformats.org/drawingml/2006/chart">
              <c:chart xmlns:c="http://schemas.openxmlformats.org/drawingml/2006/chart" xmlns:r="http://schemas.openxmlformats.org/officeDocument/2006/relationships" r:id="rId3"/>
            </a:graphicData>
          </a:graphic>
        </p:graphicFrame>
      </p:grpSp>
      <p:sp>
        <p:nvSpPr>
          <p:cNvPr id="7" name="Slide Number Placeholder 1">
            <a:extLst>
              <a:ext uri="{FF2B5EF4-FFF2-40B4-BE49-F238E27FC236}">
                <a16:creationId xmlns:a16="http://schemas.microsoft.com/office/drawing/2014/main" id="{EE3E29AD-54B8-0C78-D007-619172900017}"/>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15</a:t>
            </a:fld>
            <a:endParaRPr lang="en-US" dirty="0"/>
          </a:p>
        </p:txBody>
      </p:sp>
    </p:spTree>
    <p:extLst>
      <p:ext uri="{BB962C8B-B14F-4D97-AF65-F5344CB8AC3E}">
        <p14:creationId xmlns:p14="http://schemas.microsoft.com/office/powerpoint/2010/main" val="1319217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Considerations for charitable giving by affluent donors</a:t>
            </a:r>
          </a:p>
        </p:txBody>
      </p:sp>
      <p:sp>
        <p:nvSpPr>
          <p:cNvPr id="19" name="Content Placeholder 2">
            <a:extLst>
              <a:ext uri="{FF2B5EF4-FFF2-40B4-BE49-F238E27FC236}">
                <a16:creationId xmlns:a16="http://schemas.microsoft.com/office/drawing/2014/main" id="{88E6A9F9-539B-3848-B34F-B152649847CB}"/>
              </a:ext>
            </a:extLst>
          </p:cNvPr>
          <p:cNvSpPr txBox="1">
            <a:spLocks/>
          </p:cNvSpPr>
          <p:nvPr/>
        </p:nvSpPr>
        <p:spPr>
          <a:xfrm>
            <a:off x="457200" y="359490"/>
            <a:ext cx="3753853" cy="96857"/>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spc="88" dirty="0">
                <a:solidFill>
                  <a:srgbClr val="E31837"/>
                </a:solidFill>
                <a:latin typeface="Calibri Light" panose="020F0302020204030204" pitchFamily="34" charset="0"/>
                <a:cs typeface="Calibri Light" panose="020F0302020204030204" pitchFamily="34" charset="0"/>
              </a:rPr>
              <a:t>CHARITABLE MOTIVATIONS AND CRITERIA FOR GIVING DECISIONS </a:t>
            </a:r>
          </a:p>
        </p:txBody>
      </p:sp>
      <p:sp>
        <p:nvSpPr>
          <p:cNvPr id="5" name="Content Placeholder 4">
            <a:extLst>
              <a:ext uri="{FF2B5EF4-FFF2-40B4-BE49-F238E27FC236}">
                <a16:creationId xmlns:a16="http://schemas.microsoft.com/office/drawing/2014/main" id="{84C9A1B1-692C-8E3C-E4B5-A7ABB61E344C}"/>
              </a:ext>
            </a:extLst>
          </p:cNvPr>
          <p:cNvSpPr>
            <a:spLocks noGrp="1"/>
          </p:cNvSpPr>
          <p:nvPr>
            <p:ph idx="1"/>
          </p:nvPr>
        </p:nvSpPr>
        <p:spPr>
          <a:xfrm>
            <a:off x="457200" y="1342209"/>
            <a:ext cx="8229600" cy="331369"/>
          </a:xfrm>
        </p:spPr>
        <p:txBody>
          <a:bodyPr/>
          <a:lstStyle/>
          <a:p>
            <a:r>
              <a:rPr lang="en-US" sz="1400" dirty="0">
                <a:latin typeface="Calibri Light" panose="020F0302020204030204" pitchFamily="34" charset="0"/>
                <a:ea typeface="Calibri" charset="0"/>
                <a:cs typeface="Calibri Light" panose="020F0302020204030204" pitchFamily="34" charset="0"/>
              </a:rPr>
              <a:t>How affluent donors choose a cause or organization to support </a:t>
            </a:r>
          </a:p>
          <a:p>
            <a:endParaRPr lang="en-US" dirty="0"/>
          </a:p>
        </p:txBody>
      </p:sp>
      <p:graphicFrame>
        <p:nvGraphicFramePr>
          <p:cNvPr id="2" name="Chart 1" descr="A graph showing how affluent donors choose an organization to support. 70% are for personal values and beliefs, such as religious, political, or philosophical beliefs. 60% have interest in the issue area. 52% because of a recognizable or reputable non-profit. 48% perceived the need of the organization/issue area. 48% have first hand experience or knows someone who benefited from the organization. 21% associate with another institution. 20% based on non-profit report rankings (i.e, GuideStar, Charity Navigator, Consumer Reports). 12% compelling pitch, either in-person, virtually or via collateral. 9% social circle endorsement pressure (i.e, friend's social media post, discussion over dinner party). 2% affinity group discussions such as with a giving circle. ">
            <a:extLst>
              <a:ext uri="{FF2B5EF4-FFF2-40B4-BE49-F238E27FC236}">
                <a16:creationId xmlns:a16="http://schemas.microsoft.com/office/drawing/2014/main" id="{7D8E479A-DFE5-E1B3-8870-2C07E9561A8A}"/>
              </a:ext>
            </a:extLst>
          </p:cNvPr>
          <p:cNvGraphicFramePr>
            <a:graphicFrameLocks/>
          </p:cNvGraphicFramePr>
          <p:nvPr/>
        </p:nvGraphicFramePr>
        <p:xfrm>
          <a:off x="379562" y="1943100"/>
          <a:ext cx="8307238" cy="44577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6D8D3883-047F-E6C4-9C8F-69ED5A7A0EF4}"/>
              </a:ext>
              <a:ext uri="{C183D7F6-B498-43B3-948B-1728B52AA6E4}">
                <adec:decorative xmlns:adec="http://schemas.microsoft.com/office/drawing/2017/decorative" val="1"/>
              </a:ext>
            </a:extLst>
          </p:cNvPr>
          <p:cNvSpPr txBox="1"/>
          <p:nvPr/>
        </p:nvSpPr>
        <p:spPr>
          <a:xfrm>
            <a:off x="1372139" y="2055097"/>
            <a:ext cx="2964658"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My personal values or beliefs, such as a religious, political, or philosophical beliefs</a:t>
            </a:r>
          </a:p>
        </p:txBody>
      </p:sp>
      <p:sp>
        <p:nvSpPr>
          <p:cNvPr id="7" name="TextBox 6">
            <a:extLst>
              <a:ext uri="{FF2B5EF4-FFF2-40B4-BE49-F238E27FC236}">
                <a16:creationId xmlns:a16="http://schemas.microsoft.com/office/drawing/2014/main" id="{5BA11989-1C8A-FDA2-DD0C-4E45A2A210A3}"/>
              </a:ext>
              <a:ext uri="{C183D7F6-B498-43B3-948B-1728B52AA6E4}">
                <adec:decorative xmlns:adec="http://schemas.microsoft.com/office/drawing/2017/decorative" val="1"/>
              </a:ext>
            </a:extLst>
          </p:cNvPr>
          <p:cNvSpPr txBox="1"/>
          <p:nvPr/>
        </p:nvSpPr>
        <p:spPr>
          <a:xfrm>
            <a:off x="1372139" y="2557382"/>
            <a:ext cx="2964658"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Interest in the issue area</a:t>
            </a:r>
          </a:p>
        </p:txBody>
      </p:sp>
      <p:sp>
        <p:nvSpPr>
          <p:cNvPr id="8" name="TextBox 7">
            <a:extLst>
              <a:ext uri="{FF2B5EF4-FFF2-40B4-BE49-F238E27FC236}">
                <a16:creationId xmlns:a16="http://schemas.microsoft.com/office/drawing/2014/main" id="{EF540A95-4676-7B5E-8A89-883CEAC1EFA5}"/>
              </a:ext>
              <a:ext uri="{C183D7F6-B498-43B3-948B-1728B52AA6E4}">
                <adec:decorative xmlns:adec="http://schemas.microsoft.com/office/drawing/2017/decorative" val="1"/>
              </a:ext>
            </a:extLst>
          </p:cNvPr>
          <p:cNvSpPr txBox="1"/>
          <p:nvPr/>
        </p:nvSpPr>
        <p:spPr>
          <a:xfrm>
            <a:off x="1372139" y="2950014"/>
            <a:ext cx="2964658"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Recognizable or reputable non-profit</a:t>
            </a:r>
          </a:p>
        </p:txBody>
      </p:sp>
      <p:sp>
        <p:nvSpPr>
          <p:cNvPr id="9" name="TextBox 8">
            <a:extLst>
              <a:ext uri="{FF2B5EF4-FFF2-40B4-BE49-F238E27FC236}">
                <a16:creationId xmlns:a16="http://schemas.microsoft.com/office/drawing/2014/main" id="{977FD1C3-0F06-3662-DF4C-70700B117B7E}"/>
              </a:ext>
              <a:ext uri="{C183D7F6-B498-43B3-948B-1728B52AA6E4}">
                <adec:decorative xmlns:adec="http://schemas.microsoft.com/office/drawing/2017/decorative" val="1"/>
              </a:ext>
            </a:extLst>
          </p:cNvPr>
          <p:cNvSpPr txBox="1"/>
          <p:nvPr/>
        </p:nvSpPr>
        <p:spPr>
          <a:xfrm>
            <a:off x="1372139" y="3342646"/>
            <a:ext cx="2964658"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Perceived need of the organization/issue area</a:t>
            </a:r>
          </a:p>
        </p:txBody>
      </p:sp>
      <p:sp>
        <p:nvSpPr>
          <p:cNvPr id="10" name="TextBox 9">
            <a:extLst>
              <a:ext uri="{FF2B5EF4-FFF2-40B4-BE49-F238E27FC236}">
                <a16:creationId xmlns:a16="http://schemas.microsoft.com/office/drawing/2014/main" id="{433B182C-CD43-61B7-C301-45EB8CFB7B13}"/>
              </a:ext>
              <a:ext uri="{C183D7F6-B498-43B3-948B-1728B52AA6E4}">
                <adec:decorative xmlns:adec="http://schemas.microsoft.com/office/drawing/2017/decorative" val="1"/>
              </a:ext>
            </a:extLst>
          </p:cNvPr>
          <p:cNvSpPr txBox="1"/>
          <p:nvPr/>
        </p:nvSpPr>
        <p:spPr>
          <a:xfrm>
            <a:off x="1372139" y="3661118"/>
            <a:ext cx="2964658"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Firsthand experience (e.g., you or someone you know benefitted from this organization)</a:t>
            </a:r>
          </a:p>
        </p:txBody>
      </p:sp>
      <p:sp>
        <p:nvSpPr>
          <p:cNvPr id="11" name="TextBox 10">
            <a:extLst>
              <a:ext uri="{FF2B5EF4-FFF2-40B4-BE49-F238E27FC236}">
                <a16:creationId xmlns:a16="http://schemas.microsoft.com/office/drawing/2014/main" id="{C1525505-5178-88A4-8111-6C23BB41A86C}"/>
              </a:ext>
              <a:ext uri="{C183D7F6-B498-43B3-948B-1728B52AA6E4}">
                <adec:decorative xmlns:adec="http://schemas.microsoft.com/office/drawing/2017/decorative" val="1"/>
              </a:ext>
            </a:extLst>
          </p:cNvPr>
          <p:cNvSpPr txBox="1"/>
          <p:nvPr/>
        </p:nvSpPr>
        <p:spPr>
          <a:xfrm>
            <a:off x="935340" y="4082986"/>
            <a:ext cx="3401457"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Association with another institution </a:t>
            </a:r>
            <a:br>
              <a:rPr lang="en-US" sz="1000" dirty="0">
                <a:solidFill>
                  <a:schemeClr val="accent6"/>
                </a:solidFill>
                <a:latin typeface="Calibri Light" panose="020F0302020204030204" pitchFamily="34" charset="0"/>
                <a:cs typeface="Calibri Light" panose="020F0302020204030204" pitchFamily="34" charset="0"/>
              </a:rPr>
            </a:br>
            <a:r>
              <a:rPr lang="en-US" sz="1000" dirty="0">
                <a:solidFill>
                  <a:schemeClr val="accent6"/>
                </a:solidFill>
                <a:latin typeface="Calibri Light" panose="020F0302020204030204" pitchFamily="34" charset="0"/>
                <a:cs typeface="Calibri Light" panose="020F0302020204030204" pitchFamily="34" charset="0"/>
              </a:rPr>
              <a:t>(e.g., employer, religious organization)</a:t>
            </a:r>
          </a:p>
        </p:txBody>
      </p:sp>
      <p:sp>
        <p:nvSpPr>
          <p:cNvPr id="12" name="TextBox 11">
            <a:extLst>
              <a:ext uri="{FF2B5EF4-FFF2-40B4-BE49-F238E27FC236}">
                <a16:creationId xmlns:a16="http://schemas.microsoft.com/office/drawing/2014/main" id="{EE5A195A-1998-0717-096E-430FA97C680C}"/>
              </a:ext>
              <a:ext uri="{C183D7F6-B498-43B3-948B-1728B52AA6E4}">
                <adec:decorative xmlns:adec="http://schemas.microsoft.com/office/drawing/2017/decorative" val="1"/>
              </a:ext>
            </a:extLst>
          </p:cNvPr>
          <p:cNvSpPr txBox="1"/>
          <p:nvPr/>
        </p:nvSpPr>
        <p:spPr>
          <a:xfrm>
            <a:off x="1372139" y="4482933"/>
            <a:ext cx="2964658"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Non-profit report ranking (e.g., GuideStar, Charity Navigator, Consumer Reports)</a:t>
            </a:r>
          </a:p>
        </p:txBody>
      </p:sp>
      <p:sp>
        <p:nvSpPr>
          <p:cNvPr id="13" name="TextBox 12">
            <a:extLst>
              <a:ext uri="{FF2B5EF4-FFF2-40B4-BE49-F238E27FC236}">
                <a16:creationId xmlns:a16="http://schemas.microsoft.com/office/drawing/2014/main" id="{2DF37522-9E83-EDFC-2EAB-98D30C189B95}"/>
              </a:ext>
              <a:ext uri="{C183D7F6-B498-43B3-948B-1728B52AA6E4}">
                <adec:decorative xmlns:adec="http://schemas.microsoft.com/office/drawing/2017/decorative" val="1"/>
              </a:ext>
            </a:extLst>
          </p:cNvPr>
          <p:cNvSpPr txBox="1"/>
          <p:nvPr/>
        </p:nvSpPr>
        <p:spPr>
          <a:xfrm>
            <a:off x="935340" y="4952509"/>
            <a:ext cx="3401457"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Compelling pitch, either in-person, virtually or via collateral</a:t>
            </a:r>
          </a:p>
        </p:txBody>
      </p:sp>
      <p:sp>
        <p:nvSpPr>
          <p:cNvPr id="14" name="TextBox 13">
            <a:extLst>
              <a:ext uri="{FF2B5EF4-FFF2-40B4-BE49-F238E27FC236}">
                <a16:creationId xmlns:a16="http://schemas.microsoft.com/office/drawing/2014/main" id="{869FDAC3-C6D7-473F-B8DE-D3550DA57ACD}"/>
              </a:ext>
              <a:ext uri="{C183D7F6-B498-43B3-948B-1728B52AA6E4}">
                <adec:decorative xmlns:adec="http://schemas.microsoft.com/office/drawing/2017/decorative" val="1"/>
              </a:ext>
            </a:extLst>
          </p:cNvPr>
          <p:cNvSpPr txBox="1"/>
          <p:nvPr/>
        </p:nvSpPr>
        <p:spPr>
          <a:xfrm>
            <a:off x="935340" y="5269890"/>
            <a:ext cx="3401457"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Social circle endorsement or pressure (e.g., friend’s social media post, discussion at dinner party)</a:t>
            </a:r>
          </a:p>
        </p:txBody>
      </p:sp>
      <p:sp>
        <p:nvSpPr>
          <p:cNvPr id="15" name="TextBox 14">
            <a:extLst>
              <a:ext uri="{FF2B5EF4-FFF2-40B4-BE49-F238E27FC236}">
                <a16:creationId xmlns:a16="http://schemas.microsoft.com/office/drawing/2014/main" id="{661AE6A6-34B4-9AA8-F90F-754542F5CA67}"/>
              </a:ext>
              <a:ext uri="{C183D7F6-B498-43B3-948B-1728B52AA6E4}">
                <adec:decorative xmlns:adec="http://schemas.microsoft.com/office/drawing/2017/decorative" val="1"/>
              </a:ext>
            </a:extLst>
          </p:cNvPr>
          <p:cNvSpPr txBox="1"/>
          <p:nvPr/>
        </p:nvSpPr>
        <p:spPr>
          <a:xfrm>
            <a:off x="935340" y="5741679"/>
            <a:ext cx="3401457"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Affinity group discussions such as with a giving circle</a:t>
            </a:r>
          </a:p>
        </p:txBody>
      </p:sp>
      <p:sp>
        <p:nvSpPr>
          <p:cNvPr id="16" name="Slide Number Placeholder 1">
            <a:extLst>
              <a:ext uri="{FF2B5EF4-FFF2-40B4-BE49-F238E27FC236}">
                <a16:creationId xmlns:a16="http://schemas.microsoft.com/office/drawing/2014/main" id="{8F9DAED8-67B0-BCF1-24CB-C68794F5C146}"/>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16</a:t>
            </a:fld>
            <a:endParaRPr lang="en-US" dirty="0"/>
          </a:p>
        </p:txBody>
      </p:sp>
    </p:spTree>
    <p:extLst>
      <p:ext uri="{BB962C8B-B14F-4D97-AF65-F5344CB8AC3E}">
        <p14:creationId xmlns:p14="http://schemas.microsoft.com/office/powerpoint/2010/main" val="1216317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Why affluent households stopped giving</a:t>
            </a:r>
          </a:p>
        </p:txBody>
      </p:sp>
      <p:sp>
        <p:nvSpPr>
          <p:cNvPr id="29" name="Content Placeholder 2">
            <a:extLst>
              <a:ext uri="{FF2B5EF4-FFF2-40B4-BE49-F238E27FC236}">
                <a16:creationId xmlns:a16="http://schemas.microsoft.com/office/drawing/2014/main" id="{03880DE5-2720-2543-B844-D48C5EF391BB}"/>
              </a:ext>
            </a:extLst>
          </p:cNvPr>
          <p:cNvSpPr txBox="1">
            <a:spLocks/>
          </p:cNvSpPr>
          <p:nvPr/>
        </p:nvSpPr>
        <p:spPr>
          <a:xfrm>
            <a:off x="457200" y="359490"/>
            <a:ext cx="6686120" cy="183649"/>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Charitable motivations and criteria for giving decisions</a:t>
            </a:r>
          </a:p>
        </p:txBody>
      </p:sp>
      <p:sp>
        <p:nvSpPr>
          <p:cNvPr id="2" name="Content Placeholder 1">
            <a:extLst>
              <a:ext uri="{FF2B5EF4-FFF2-40B4-BE49-F238E27FC236}">
                <a16:creationId xmlns:a16="http://schemas.microsoft.com/office/drawing/2014/main" id="{87779FA6-C9D7-CB5B-4C98-19A3555260CC}"/>
              </a:ext>
            </a:extLst>
          </p:cNvPr>
          <p:cNvSpPr>
            <a:spLocks noGrp="1"/>
          </p:cNvSpPr>
          <p:nvPr>
            <p:ph idx="1"/>
          </p:nvPr>
        </p:nvSpPr>
        <p:spPr>
          <a:xfrm>
            <a:off x="457200" y="1342209"/>
            <a:ext cx="8229600" cy="349291"/>
          </a:xfrm>
        </p:spPr>
        <p:txBody>
          <a:bodyPr/>
          <a:lstStyle/>
          <a:p>
            <a:r>
              <a:rPr lang="en-US" sz="1400" dirty="0">
                <a:latin typeface="Calibri Light" panose="020F0302020204030204" pitchFamily="34" charset="0"/>
                <a:ea typeface="Calibri" charset="0"/>
                <a:cs typeface="Calibri Light" panose="020F0302020204030204" pitchFamily="34" charset="0"/>
              </a:rPr>
              <a:t>Reasons why households stopped supporting an organization in 2022 that they had previously supported</a:t>
            </a:r>
          </a:p>
          <a:p>
            <a:endParaRPr lang="en-US" dirty="0"/>
          </a:p>
        </p:txBody>
      </p:sp>
      <p:graphicFrame>
        <p:nvGraphicFramePr>
          <p:cNvPr id="5" name="Chart 4" descr="A graph showing reasons why households stopped supporting an organization in 2022 that they had previously supported. 28% said they got too many requests from the organization or requests were too close together. 26% said another organization was better positioned to achieve their charitable goals. 22% said circumstances in their household changed (you moved, finances changed, employment changed). 12% said that the organization changed leadership, its mission, or its activities in a way you did not want to support. 9% said the organization was not effective or did not sufficiently communicate its effectiveness. 9% said circumstances with their giving vehicle changed (declines in value of investments, spend down, etc.) 6% said they were asked for an amount that they felt was inappropriate. 5% said the organization did not respect the personal information by entering your name incorrectly or disregarding requests you made. 4% said the organization met its impact goal or the project they funded was complete. 4% said they changed their philanthropic focus away from COVID relief. ">
            <a:extLst>
              <a:ext uri="{FF2B5EF4-FFF2-40B4-BE49-F238E27FC236}">
                <a16:creationId xmlns:a16="http://schemas.microsoft.com/office/drawing/2014/main" id="{93BAE458-78D4-FCCD-57BD-937D8C9FD6E8}"/>
              </a:ext>
            </a:extLst>
          </p:cNvPr>
          <p:cNvGraphicFramePr>
            <a:graphicFrameLocks/>
          </p:cNvGraphicFramePr>
          <p:nvPr>
            <p:extLst>
              <p:ext uri="{D42A27DB-BD31-4B8C-83A1-F6EECF244321}">
                <p14:modId xmlns:p14="http://schemas.microsoft.com/office/powerpoint/2010/main" val="3543695657"/>
              </p:ext>
            </p:extLst>
          </p:nvPr>
        </p:nvGraphicFramePr>
        <p:xfrm>
          <a:off x="269336" y="1943100"/>
          <a:ext cx="8315864" cy="44577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69D68B2B-B6A2-5A9E-080C-ED29DAA32F39}"/>
              </a:ext>
              <a:ext uri="{C183D7F6-B498-43B3-948B-1728B52AA6E4}">
                <adec:decorative xmlns:adec="http://schemas.microsoft.com/office/drawing/2017/decorative" val="1"/>
              </a:ext>
            </a:extLst>
          </p:cNvPr>
          <p:cNvSpPr txBox="1"/>
          <p:nvPr/>
        </p:nvSpPr>
        <p:spPr>
          <a:xfrm>
            <a:off x="935340" y="2076625"/>
            <a:ext cx="3401457"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You get too many requests from the organization or requests were too close together</a:t>
            </a:r>
          </a:p>
        </p:txBody>
      </p:sp>
      <p:sp>
        <p:nvSpPr>
          <p:cNvPr id="7" name="TextBox 6">
            <a:extLst>
              <a:ext uri="{FF2B5EF4-FFF2-40B4-BE49-F238E27FC236}">
                <a16:creationId xmlns:a16="http://schemas.microsoft.com/office/drawing/2014/main" id="{2E89DE82-22C4-EBE5-5955-65492B03D2AF}"/>
              </a:ext>
              <a:ext uri="{C183D7F6-B498-43B3-948B-1728B52AA6E4}">
                <adec:decorative xmlns:adec="http://schemas.microsoft.com/office/drawing/2017/decorative" val="1"/>
              </a:ext>
            </a:extLst>
          </p:cNvPr>
          <p:cNvSpPr txBox="1"/>
          <p:nvPr/>
        </p:nvSpPr>
        <p:spPr>
          <a:xfrm>
            <a:off x="935340" y="2473060"/>
            <a:ext cx="3401457"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Another organization was better positioned to achieve</a:t>
            </a:r>
            <a:br>
              <a:rPr lang="en-US" sz="1000" dirty="0">
                <a:solidFill>
                  <a:schemeClr val="accent6"/>
                </a:solidFill>
                <a:latin typeface="Calibri Light" panose="020F0302020204030204" pitchFamily="34" charset="0"/>
                <a:cs typeface="Calibri Light" panose="020F0302020204030204" pitchFamily="34" charset="0"/>
              </a:rPr>
            </a:br>
            <a:r>
              <a:rPr lang="en-US" sz="1000" dirty="0">
                <a:solidFill>
                  <a:schemeClr val="accent6"/>
                </a:solidFill>
                <a:latin typeface="Calibri Light" panose="020F0302020204030204" pitchFamily="34" charset="0"/>
                <a:cs typeface="Calibri Light" panose="020F0302020204030204" pitchFamily="34" charset="0"/>
              </a:rPr>
              <a:t> my charitable goals</a:t>
            </a:r>
          </a:p>
        </p:txBody>
      </p:sp>
      <p:sp>
        <p:nvSpPr>
          <p:cNvPr id="8" name="TextBox 7">
            <a:extLst>
              <a:ext uri="{FF2B5EF4-FFF2-40B4-BE49-F238E27FC236}">
                <a16:creationId xmlns:a16="http://schemas.microsoft.com/office/drawing/2014/main" id="{418F9D1B-C0F6-EA78-FCCA-3A7205BEB366}"/>
              </a:ext>
              <a:ext uri="{C183D7F6-B498-43B3-948B-1728B52AA6E4}">
                <adec:decorative xmlns:adec="http://schemas.microsoft.com/office/drawing/2017/decorative" val="1"/>
              </a:ext>
            </a:extLst>
          </p:cNvPr>
          <p:cNvSpPr txBox="1"/>
          <p:nvPr/>
        </p:nvSpPr>
        <p:spPr>
          <a:xfrm>
            <a:off x="935340" y="2877818"/>
            <a:ext cx="3401457"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Circumstances in your household changed (you moved, finances changed, employment changed)</a:t>
            </a:r>
          </a:p>
        </p:txBody>
      </p:sp>
      <p:sp>
        <p:nvSpPr>
          <p:cNvPr id="9" name="TextBox 8">
            <a:extLst>
              <a:ext uri="{FF2B5EF4-FFF2-40B4-BE49-F238E27FC236}">
                <a16:creationId xmlns:a16="http://schemas.microsoft.com/office/drawing/2014/main" id="{D3FCA06C-F907-304C-A2F5-F9CCFD8537B5}"/>
              </a:ext>
              <a:ext uri="{C183D7F6-B498-43B3-948B-1728B52AA6E4}">
                <adec:decorative xmlns:adec="http://schemas.microsoft.com/office/drawing/2017/decorative" val="1"/>
              </a:ext>
            </a:extLst>
          </p:cNvPr>
          <p:cNvSpPr txBox="1"/>
          <p:nvPr/>
        </p:nvSpPr>
        <p:spPr>
          <a:xfrm>
            <a:off x="935340" y="3273590"/>
            <a:ext cx="3401457"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The organization changed leadership, its mission, or its activities in a way you did not support</a:t>
            </a:r>
          </a:p>
        </p:txBody>
      </p:sp>
      <p:sp>
        <p:nvSpPr>
          <p:cNvPr id="10" name="TextBox 9">
            <a:extLst>
              <a:ext uri="{FF2B5EF4-FFF2-40B4-BE49-F238E27FC236}">
                <a16:creationId xmlns:a16="http://schemas.microsoft.com/office/drawing/2014/main" id="{35E8CA20-99DD-646C-726A-800F37FDA6B8}"/>
              </a:ext>
              <a:ext uri="{C183D7F6-B498-43B3-948B-1728B52AA6E4}">
                <adec:decorative xmlns:adec="http://schemas.microsoft.com/office/drawing/2017/decorative" val="1"/>
              </a:ext>
            </a:extLst>
          </p:cNvPr>
          <p:cNvSpPr txBox="1"/>
          <p:nvPr/>
        </p:nvSpPr>
        <p:spPr>
          <a:xfrm>
            <a:off x="935340" y="3676641"/>
            <a:ext cx="3401457"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The organization was not effective or did not sufficiently communicate its effectiveness</a:t>
            </a:r>
          </a:p>
        </p:txBody>
      </p:sp>
      <p:sp>
        <p:nvSpPr>
          <p:cNvPr id="11" name="TextBox 10">
            <a:extLst>
              <a:ext uri="{FF2B5EF4-FFF2-40B4-BE49-F238E27FC236}">
                <a16:creationId xmlns:a16="http://schemas.microsoft.com/office/drawing/2014/main" id="{2AD4A4B3-1EAF-5B67-9F59-F3749B304E94}"/>
              </a:ext>
              <a:ext uri="{C183D7F6-B498-43B3-948B-1728B52AA6E4}">
                <adec:decorative xmlns:adec="http://schemas.microsoft.com/office/drawing/2017/decorative" val="1"/>
              </a:ext>
            </a:extLst>
          </p:cNvPr>
          <p:cNvSpPr txBox="1"/>
          <p:nvPr/>
        </p:nvSpPr>
        <p:spPr>
          <a:xfrm>
            <a:off x="935340" y="4073076"/>
            <a:ext cx="3401457"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Circumstances with your giving vehicle changed (decline in value of investments, spend down, etc.)</a:t>
            </a:r>
          </a:p>
        </p:txBody>
      </p:sp>
      <p:sp>
        <p:nvSpPr>
          <p:cNvPr id="12" name="TextBox 11">
            <a:extLst>
              <a:ext uri="{FF2B5EF4-FFF2-40B4-BE49-F238E27FC236}">
                <a16:creationId xmlns:a16="http://schemas.microsoft.com/office/drawing/2014/main" id="{158D0A5A-9FAB-B41B-1E4B-9D1E5379C14C}"/>
              </a:ext>
              <a:ext uri="{C183D7F6-B498-43B3-948B-1728B52AA6E4}">
                <adec:decorative xmlns:adec="http://schemas.microsoft.com/office/drawing/2017/decorative" val="1"/>
              </a:ext>
            </a:extLst>
          </p:cNvPr>
          <p:cNvSpPr txBox="1"/>
          <p:nvPr/>
        </p:nvSpPr>
        <p:spPr>
          <a:xfrm>
            <a:off x="935340" y="4554778"/>
            <a:ext cx="3401457"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You were asked for an amount you felt was inappropriate</a:t>
            </a:r>
          </a:p>
        </p:txBody>
      </p:sp>
      <p:sp>
        <p:nvSpPr>
          <p:cNvPr id="13" name="TextBox 12">
            <a:extLst>
              <a:ext uri="{FF2B5EF4-FFF2-40B4-BE49-F238E27FC236}">
                <a16:creationId xmlns:a16="http://schemas.microsoft.com/office/drawing/2014/main" id="{2CFDE18C-6DCD-BE67-B459-9593328ECE82}"/>
              </a:ext>
              <a:ext uri="{C183D7F6-B498-43B3-948B-1728B52AA6E4}">
                <adec:decorative xmlns:adec="http://schemas.microsoft.com/office/drawing/2017/decorative" val="1"/>
              </a:ext>
            </a:extLst>
          </p:cNvPr>
          <p:cNvSpPr txBox="1"/>
          <p:nvPr/>
        </p:nvSpPr>
        <p:spPr>
          <a:xfrm>
            <a:off x="711200" y="4882591"/>
            <a:ext cx="3625597"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The organization did not respect personal information by entering your name incorrectly or disregarding requests you made</a:t>
            </a:r>
          </a:p>
        </p:txBody>
      </p:sp>
      <p:sp>
        <p:nvSpPr>
          <p:cNvPr id="14" name="TextBox 13">
            <a:extLst>
              <a:ext uri="{FF2B5EF4-FFF2-40B4-BE49-F238E27FC236}">
                <a16:creationId xmlns:a16="http://schemas.microsoft.com/office/drawing/2014/main" id="{9FE513A7-3052-19CE-71CC-079DCD588537}"/>
              </a:ext>
              <a:ext uri="{C183D7F6-B498-43B3-948B-1728B52AA6E4}">
                <adec:decorative xmlns:adec="http://schemas.microsoft.com/office/drawing/2017/decorative" val="1"/>
              </a:ext>
            </a:extLst>
          </p:cNvPr>
          <p:cNvSpPr txBox="1"/>
          <p:nvPr/>
        </p:nvSpPr>
        <p:spPr>
          <a:xfrm>
            <a:off x="935340" y="5268203"/>
            <a:ext cx="3401457"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The organization met its impact goal or the project you </a:t>
            </a:r>
            <a:br>
              <a:rPr lang="en-US" sz="1000" dirty="0">
                <a:solidFill>
                  <a:schemeClr val="accent6"/>
                </a:solidFill>
                <a:latin typeface="Calibri Light" panose="020F0302020204030204" pitchFamily="34" charset="0"/>
                <a:cs typeface="Calibri Light" panose="020F0302020204030204" pitchFamily="34" charset="0"/>
              </a:rPr>
            </a:br>
            <a:r>
              <a:rPr lang="en-US" sz="1000" dirty="0">
                <a:solidFill>
                  <a:schemeClr val="accent6"/>
                </a:solidFill>
                <a:latin typeface="Calibri Light" panose="020F0302020204030204" pitchFamily="34" charset="0"/>
                <a:cs typeface="Calibri Light" panose="020F0302020204030204" pitchFamily="34" charset="0"/>
              </a:rPr>
              <a:t>funded was completed</a:t>
            </a:r>
          </a:p>
        </p:txBody>
      </p:sp>
      <p:sp>
        <p:nvSpPr>
          <p:cNvPr id="15" name="TextBox 14">
            <a:extLst>
              <a:ext uri="{FF2B5EF4-FFF2-40B4-BE49-F238E27FC236}">
                <a16:creationId xmlns:a16="http://schemas.microsoft.com/office/drawing/2014/main" id="{95310A18-2400-FAA0-FA79-9022B61279F5}"/>
              </a:ext>
              <a:ext uri="{C183D7F6-B498-43B3-948B-1728B52AA6E4}">
                <adec:decorative xmlns:adec="http://schemas.microsoft.com/office/drawing/2017/decorative" val="1"/>
              </a:ext>
            </a:extLst>
          </p:cNvPr>
          <p:cNvSpPr txBox="1"/>
          <p:nvPr/>
        </p:nvSpPr>
        <p:spPr>
          <a:xfrm>
            <a:off x="935340" y="5750036"/>
            <a:ext cx="3401457"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You changed your philanthropic focus away from COVID relief</a:t>
            </a:r>
          </a:p>
        </p:txBody>
      </p:sp>
      <p:sp>
        <p:nvSpPr>
          <p:cNvPr id="16" name="Slide Number Placeholder 1">
            <a:extLst>
              <a:ext uri="{FF2B5EF4-FFF2-40B4-BE49-F238E27FC236}">
                <a16:creationId xmlns:a16="http://schemas.microsoft.com/office/drawing/2014/main" id="{DA93B7B9-0B10-DF4E-6AE2-6936C8E0869F}"/>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17</a:t>
            </a:fld>
            <a:endParaRPr lang="en-US" dirty="0"/>
          </a:p>
        </p:txBody>
      </p:sp>
    </p:spTree>
    <p:extLst>
      <p:ext uri="{BB962C8B-B14F-4D97-AF65-F5344CB8AC3E}">
        <p14:creationId xmlns:p14="http://schemas.microsoft.com/office/powerpoint/2010/main" val="587851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Perceived impact of charitable giving</a:t>
            </a:r>
          </a:p>
        </p:txBody>
      </p:sp>
      <p:sp>
        <p:nvSpPr>
          <p:cNvPr id="15" name="Content Placeholder 2">
            <a:extLst>
              <a:ext uri="{FF2B5EF4-FFF2-40B4-BE49-F238E27FC236}">
                <a16:creationId xmlns:a16="http://schemas.microsoft.com/office/drawing/2014/main" id="{C5AF5BFA-1BD4-B24A-835C-9BD982248BC9}"/>
              </a:ext>
            </a:extLst>
          </p:cNvPr>
          <p:cNvSpPr txBox="1">
            <a:spLocks/>
          </p:cNvSpPr>
          <p:nvPr/>
        </p:nvSpPr>
        <p:spPr>
          <a:xfrm>
            <a:off x="457200" y="359490"/>
            <a:ext cx="6686120" cy="183649"/>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Charitable motivations and criteria for giving decisions</a:t>
            </a:r>
          </a:p>
        </p:txBody>
      </p:sp>
      <p:sp>
        <p:nvSpPr>
          <p:cNvPr id="9" name="Content Placeholder 8">
            <a:extLst>
              <a:ext uri="{FF2B5EF4-FFF2-40B4-BE49-F238E27FC236}">
                <a16:creationId xmlns:a16="http://schemas.microsoft.com/office/drawing/2014/main" id="{626D1CBA-6C18-584F-1901-F57DD81714C2}"/>
              </a:ext>
            </a:extLst>
          </p:cNvPr>
          <p:cNvSpPr>
            <a:spLocks noGrp="1"/>
          </p:cNvSpPr>
          <p:nvPr>
            <p:ph idx="1"/>
          </p:nvPr>
        </p:nvSpPr>
        <p:spPr>
          <a:xfrm>
            <a:off x="457200" y="1342209"/>
            <a:ext cx="8229600" cy="307776"/>
          </a:xfrm>
        </p:spPr>
        <p:txBody>
          <a:bodyPr/>
          <a:lstStyle/>
          <a:p>
            <a:r>
              <a:rPr lang="en-US" sz="1400" dirty="0">
                <a:latin typeface="Calibri Light" panose="020F0302020204030204" pitchFamily="34" charset="0"/>
                <a:ea typeface="Calibri" charset="0"/>
                <a:cs typeface="Calibri Light" panose="020F0302020204030204" pitchFamily="34" charset="0"/>
              </a:rPr>
              <a:t>Percentage of affluent donors who perceive their charitable giving to be having an impact</a:t>
            </a:r>
          </a:p>
          <a:p>
            <a:endParaRPr lang="en-US" dirty="0"/>
          </a:p>
        </p:txBody>
      </p:sp>
      <p:grpSp>
        <p:nvGrpSpPr>
          <p:cNvPr id="5" name="Group 4" descr="A graph showing the percent of affluent donors who perceive their charitable giving to be having impact. 43% said yes, 54% said they don't know, 3% said no. ">
            <a:extLst>
              <a:ext uri="{FF2B5EF4-FFF2-40B4-BE49-F238E27FC236}">
                <a16:creationId xmlns:a16="http://schemas.microsoft.com/office/drawing/2014/main" id="{25C60A92-3C1C-3B3A-3DCD-4BFA9212736F}"/>
              </a:ext>
            </a:extLst>
          </p:cNvPr>
          <p:cNvGrpSpPr/>
          <p:nvPr/>
        </p:nvGrpSpPr>
        <p:grpSpPr>
          <a:xfrm>
            <a:off x="1696479" y="1888434"/>
            <a:ext cx="5456611" cy="3868897"/>
            <a:chOff x="1696479" y="1888434"/>
            <a:chExt cx="5456611" cy="3868897"/>
          </a:xfrm>
        </p:grpSpPr>
        <p:sp>
          <p:nvSpPr>
            <p:cNvPr id="23" name="TextBox 22">
              <a:extLst>
                <a:ext uri="{FF2B5EF4-FFF2-40B4-BE49-F238E27FC236}">
                  <a16:creationId xmlns:a16="http://schemas.microsoft.com/office/drawing/2014/main" id="{F667DFDF-2A50-B74C-ADAD-D6E88091B3DC}"/>
                </a:ext>
              </a:extLst>
            </p:cNvPr>
            <p:cNvSpPr txBox="1"/>
            <p:nvPr/>
          </p:nvSpPr>
          <p:spPr>
            <a:xfrm>
              <a:off x="6513440" y="3099593"/>
              <a:ext cx="365760" cy="397032"/>
            </a:xfrm>
            <a:prstGeom prst="rect">
              <a:avLst/>
            </a:prstGeom>
            <a:noFill/>
          </p:spPr>
          <p:txBody>
            <a:bodyPr wrap="square" lIns="0" tIns="0" rIns="0" bIns="27432" rtlCol="0">
              <a:spAutoFit/>
            </a:bodyPr>
            <a:lstStyle/>
            <a:p>
              <a:pPr algn="r">
                <a:tabLst>
                  <a:tab pos="395288" algn="l"/>
                  <a:tab pos="969963" algn="l"/>
                </a:tabLst>
              </a:pPr>
              <a:r>
                <a:rPr lang="en-US" sz="1200" dirty="0">
                  <a:solidFill>
                    <a:schemeClr val="accent6"/>
                  </a:solidFill>
                  <a:latin typeface="Calibri Light" panose="020F0302020204030204" pitchFamily="34" charset="0"/>
                  <a:ea typeface="Calibri" charset="0"/>
                  <a:cs typeface="Calibri Light" panose="020F0302020204030204" pitchFamily="34" charset="0"/>
                </a:rPr>
                <a:t>Yes</a:t>
              </a:r>
            </a:p>
            <a:p>
              <a:pPr algn="r">
                <a:tabLst>
                  <a:tab pos="395288" algn="l"/>
                  <a:tab pos="969963" algn="l"/>
                </a:tabLst>
              </a:pPr>
              <a:r>
                <a:rPr lang="en-US" sz="1200" dirty="0">
                  <a:solidFill>
                    <a:schemeClr val="accent6"/>
                  </a:solidFill>
                  <a:cs typeface="Calibri Light" panose="020F0302020204030204" pitchFamily="34" charset="0"/>
                </a:rPr>
                <a:t>43%</a:t>
              </a:r>
            </a:p>
          </p:txBody>
        </p:sp>
        <p:sp>
          <p:nvSpPr>
            <p:cNvPr id="24" name="TextBox 23">
              <a:extLst>
                <a:ext uri="{FF2B5EF4-FFF2-40B4-BE49-F238E27FC236}">
                  <a16:creationId xmlns:a16="http://schemas.microsoft.com/office/drawing/2014/main" id="{358A5359-38CD-F543-ABED-31D14FEEACF4}"/>
                </a:ext>
              </a:extLst>
            </p:cNvPr>
            <p:cNvSpPr txBox="1"/>
            <p:nvPr/>
          </p:nvSpPr>
          <p:spPr>
            <a:xfrm>
              <a:off x="1696479" y="3614182"/>
              <a:ext cx="819951" cy="397032"/>
            </a:xfrm>
            <a:prstGeom prst="rect">
              <a:avLst/>
            </a:prstGeom>
            <a:noFill/>
          </p:spPr>
          <p:txBody>
            <a:bodyPr wrap="square" lIns="0" tIns="0" rIns="0" bIns="27432" rtlCol="0">
              <a:spAutoFit/>
            </a:bodyPr>
            <a:lstStyle/>
            <a:p>
              <a:pPr>
                <a:tabLst>
                  <a:tab pos="395288" algn="l"/>
                  <a:tab pos="969963" algn="l"/>
                </a:tabLst>
              </a:pPr>
              <a:r>
                <a:rPr lang="en-US" sz="1200" dirty="0">
                  <a:solidFill>
                    <a:schemeClr val="accent6"/>
                  </a:solidFill>
                  <a:latin typeface="Calibri Light" panose="020F0302020204030204" pitchFamily="34" charset="0"/>
                  <a:ea typeface="Calibri" charset="0"/>
                  <a:cs typeface="Calibri Light" panose="020F0302020204030204" pitchFamily="34" charset="0"/>
                </a:rPr>
                <a:t>Don’t know</a:t>
              </a:r>
            </a:p>
            <a:p>
              <a:pPr>
                <a:tabLst>
                  <a:tab pos="395288" algn="l"/>
                  <a:tab pos="969963" algn="l"/>
                </a:tabLst>
              </a:pPr>
              <a:r>
                <a:rPr lang="en-US" sz="1200" dirty="0">
                  <a:solidFill>
                    <a:schemeClr val="accent6"/>
                  </a:solidFill>
                  <a:cs typeface="Calibri Light" panose="020F0302020204030204" pitchFamily="34" charset="0"/>
                </a:rPr>
                <a:t>54%</a:t>
              </a:r>
            </a:p>
          </p:txBody>
        </p:sp>
        <p:sp>
          <p:nvSpPr>
            <p:cNvPr id="25" name="TextBox 24">
              <a:extLst>
                <a:ext uri="{FF2B5EF4-FFF2-40B4-BE49-F238E27FC236}">
                  <a16:creationId xmlns:a16="http://schemas.microsoft.com/office/drawing/2014/main" id="{71390FC7-95CA-FE45-A6D1-91E82F0EEF91}"/>
                </a:ext>
              </a:extLst>
            </p:cNvPr>
            <p:cNvSpPr txBox="1"/>
            <p:nvPr/>
          </p:nvSpPr>
          <p:spPr>
            <a:xfrm>
              <a:off x="5819671" y="5360299"/>
              <a:ext cx="298491" cy="397032"/>
            </a:xfrm>
            <a:prstGeom prst="rect">
              <a:avLst/>
            </a:prstGeom>
            <a:noFill/>
          </p:spPr>
          <p:txBody>
            <a:bodyPr wrap="square" lIns="0" tIns="0" rIns="0" bIns="27432" rtlCol="0">
              <a:spAutoFit/>
            </a:bodyPr>
            <a:lstStyle/>
            <a:p>
              <a:pPr algn="r">
                <a:tabLst>
                  <a:tab pos="395288" algn="l"/>
                  <a:tab pos="969963" algn="l"/>
                </a:tabLst>
              </a:pPr>
              <a:r>
                <a:rPr lang="en-US" sz="1200" dirty="0">
                  <a:solidFill>
                    <a:schemeClr val="accent6"/>
                  </a:solidFill>
                  <a:latin typeface="Calibri Light" panose="020F0302020204030204" pitchFamily="34" charset="0"/>
                  <a:ea typeface="Calibri" charset="0"/>
                  <a:cs typeface="Calibri Light" panose="020F0302020204030204" pitchFamily="34" charset="0"/>
                </a:rPr>
                <a:t>No</a:t>
              </a:r>
            </a:p>
            <a:p>
              <a:pPr algn="r">
                <a:tabLst>
                  <a:tab pos="395288" algn="l"/>
                  <a:tab pos="969963" algn="l"/>
                </a:tabLst>
              </a:pPr>
              <a:r>
                <a:rPr lang="en-US" sz="1200" dirty="0">
                  <a:solidFill>
                    <a:schemeClr val="accent6"/>
                  </a:solidFill>
                  <a:cs typeface="Calibri Light" panose="020F0302020204030204" pitchFamily="34" charset="0"/>
                </a:rPr>
                <a:t>3%</a:t>
              </a:r>
            </a:p>
          </p:txBody>
        </p:sp>
        <p:cxnSp>
          <p:nvCxnSpPr>
            <p:cNvPr id="26" name="Straight Connector 25">
              <a:extLst>
                <a:ext uri="{FF2B5EF4-FFF2-40B4-BE49-F238E27FC236}">
                  <a16:creationId xmlns:a16="http://schemas.microsoft.com/office/drawing/2014/main" id="{1A1AA5B0-68A7-5845-909D-C036DFB1F232}"/>
                </a:ext>
              </a:extLst>
            </p:cNvPr>
            <p:cNvCxnSpPr>
              <a:cxnSpLocks/>
            </p:cNvCxnSpPr>
            <p:nvPr/>
          </p:nvCxnSpPr>
          <p:spPr>
            <a:xfrm flipH="1">
              <a:off x="1696479" y="4011214"/>
              <a:ext cx="1422058" cy="0"/>
            </a:xfrm>
            <a:prstGeom prst="line">
              <a:avLst/>
            </a:prstGeom>
            <a:ln w="3175">
              <a:solidFill>
                <a:srgbClr val="009CDE"/>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A1AA5B0-68A7-5845-909D-C036DFB1F232}"/>
                </a:ext>
              </a:extLst>
            </p:cNvPr>
            <p:cNvCxnSpPr>
              <a:cxnSpLocks/>
            </p:cNvCxnSpPr>
            <p:nvPr/>
          </p:nvCxnSpPr>
          <p:spPr>
            <a:xfrm flipH="1">
              <a:off x="6157881" y="3496625"/>
              <a:ext cx="784786"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8" name="Group 27"/>
            <p:cNvGrpSpPr/>
            <p:nvPr/>
          </p:nvGrpSpPr>
          <p:grpSpPr>
            <a:xfrm flipH="1" flipV="1">
              <a:off x="5198001" y="5139508"/>
              <a:ext cx="959880" cy="617823"/>
              <a:chOff x="5721540" y="2498285"/>
              <a:chExt cx="868398" cy="126667"/>
            </a:xfrm>
          </p:grpSpPr>
          <p:cxnSp>
            <p:nvCxnSpPr>
              <p:cNvPr id="29" name="Straight Connector 28">
                <a:extLst>
                  <a:ext uri="{FF2B5EF4-FFF2-40B4-BE49-F238E27FC236}">
                    <a16:creationId xmlns:a16="http://schemas.microsoft.com/office/drawing/2014/main" id="{1A1AA5B0-68A7-5845-909D-C036DFB1F232}"/>
                  </a:ext>
                </a:extLst>
              </p:cNvPr>
              <p:cNvCxnSpPr>
                <a:cxnSpLocks/>
              </p:cNvCxnSpPr>
              <p:nvPr/>
            </p:nvCxnSpPr>
            <p:spPr>
              <a:xfrm flipH="1">
                <a:off x="5721540" y="2498285"/>
                <a:ext cx="868398" cy="0"/>
              </a:xfrm>
              <a:prstGeom prst="line">
                <a:avLst/>
              </a:prstGeom>
              <a:ln w="31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1A1AA5B0-68A7-5845-909D-C036DFB1F232}"/>
                  </a:ext>
                </a:extLst>
              </p:cNvPr>
              <p:cNvCxnSpPr>
                <a:cxnSpLocks/>
              </p:cNvCxnSpPr>
              <p:nvPr/>
            </p:nvCxnSpPr>
            <p:spPr>
              <a:xfrm flipV="1">
                <a:off x="6589938" y="2498285"/>
                <a:ext cx="0" cy="126667"/>
              </a:xfrm>
              <a:prstGeom prst="line">
                <a:avLst/>
              </a:prstGeom>
              <a:ln w="3175">
                <a:solidFill>
                  <a:schemeClr val="accent6"/>
                </a:solidFill>
              </a:ln>
            </p:spPr>
            <p:style>
              <a:lnRef idx="1">
                <a:schemeClr val="accent1"/>
              </a:lnRef>
              <a:fillRef idx="0">
                <a:schemeClr val="accent1"/>
              </a:fillRef>
              <a:effectRef idx="0">
                <a:schemeClr val="accent1"/>
              </a:effectRef>
              <a:fontRef idx="minor">
                <a:schemeClr val="tx1"/>
              </a:fontRef>
            </p:style>
          </p:cxnSp>
        </p:grpSp>
        <p:graphicFrame>
          <p:nvGraphicFramePr>
            <p:cNvPr id="2" name="Chart 1">
              <a:extLst>
                <a:ext uri="{FF2B5EF4-FFF2-40B4-BE49-F238E27FC236}">
                  <a16:creationId xmlns:a16="http://schemas.microsoft.com/office/drawing/2014/main" id="{5E6BA609-F3C0-862B-C94E-99977B4831FE}"/>
                </a:ext>
              </a:extLst>
            </p:cNvPr>
            <p:cNvGraphicFramePr>
              <a:graphicFrameLocks/>
            </p:cNvGraphicFramePr>
            <p:nvPr>
              <p:extLst>
                <p:ext uri="{D42A27DB-BD31-4B8C-83A1-F6EECF244321}">
                  <p14:modId xmlns:p14="http://schemas.microsoft.com/office/powerpoint/2010/main" val="4003766237"/>
                </p:ext>
              </p:extLst>
            </p:nvPr>
          </p:nvGraphicFramePr>
          <p:xfrm>
            <a:off x="2006159" y="1888434"/>
            <a:ext cx="5146931" cy="3602260"/>
          </p:xfrm>
          <a:graphic>
            <a:graphicData uri="http://schemas.openxmlformats.org/drawingml/2006/chart">
              <c:chart xmlns:c="http://schemas.openxmlformats.org/drawingml/2006/chart" xmlns:r="http://schemas.openxmlformats.org/officeDocument/2006/relationships" r:id="rId3"/>
            </a:graphicData>
          </a:graphic>
        </p:graphicFrame>
      </p:grpSp>
      <p:sp>
        <p:nvSpPr>
          <p:cNvPr id="6" name="Slide Number Placeholder 1">
            <a:extLst>
              <a:ext uri="{FF2B5EF4-FFF2-40B4-BE49-F238E27FC236}">
                <a16:creationId xmlns:a16="http://schemas.microsoft.com/office/drawing/2014/main" id="{3BE58F77-BB02-DD4E-41A1-D49DBEA72195}"/>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18</a:t>
            </a:fld>
            <a:endParaRPr lang="en-US" dirty="0"/>
          </a:p>
        </p:txBody>
      </p:sp>
    </p:spTree>
    <p:extLst>
      <p:ext uri="{BB962C8B-B14F-4D97-AF65-F5344CB8AC3E}">
        <p14:creationId xmlns:p14="http://schemas.microsoft.com/office/powerpoint/2010/main" val="3856254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a:xfrm>
            <a:off x="457199" y="532392"/>
            <a:ext cx="10226233" cy="307777"/>
          </a:xfrm>
        </p:spPr>
        <p:txBody>
          <a:bodyPr/>
          <a:lstStyle/>
          <a:p>
            <a:r>
              <a:rPr lang="en-US" dirty="0"/>
              <a:t>Affluent donors’ use of organization-based information</a:t>
            </a:r>
          </a:p>
        </p:txBody>
      </p:sp>
      <p:sp>
        <p:nvSpPr>
          <p:cNvPr id="28" name="Content Placeholder 2">
            <a:extLst>
              <a:ext uri="{FF2B5EF4-FFF2-40B4-BE49-F238E27FC236}">
                <a16:creationId xmlns:a16="http://schemas.microsoft.com/office/drawing/2014/main" id="{D833A03C-8169-7B40-B3D7-F61DB4B87601}"/>
              </a:ext>
            </a:extLst>
          </p:cNvPr>
          <p:cNvSpPr txBox="1">
            <a:spLocks/>
          </p:cNvSpPr>
          <p:nvPr/>
        </p:nvSpPr>
        <p:spPr>
          <a:xfrm>
            <a:off x="457200" y="359490"/>
            <a:ext cx="6686120" cy="183649"/>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Charitable motivations and criteria for giving decisions</a:t>
            </a:r>
          </a:p>
        </p:txBody>
      </p:sp>
      <p:sp>
        <p:nvSpPr>
          <p:cNvPr id="146" name="TextBox 145">
            <a:extLst>
              <a:ext uri="{FF2B5EF4-FFF2-40B4-BE49-F238E27FC236}">
                <a16:creationId xmlns:a16="http://schemas.microsoft.com/office/drawing/2014/main" id="{68D7EBE4-F291-A349-890A-3B8446D394D0}"/>
              </a:ext>
            </a:extLst>
          </p:cNvPr>
          <p:cNvSpPr txBox="1"/>
          <p:nvPr/>
        </p:nvSpPr>
        <p:spPr>
          <a:xfrm>
            <a:off x="457200" y="1305135"/>
            <a:ext cx="6821310" cy="215444"/>
          </a:xfrm>
          <a:prstGeom prst="rect">
            <a:avLst/>
          </a:prstGeom>
          <a:noFill/>
        </p:spPr>
        <p:txBody>
          <a:bodyPr wrap="square" lIns="0" tIns="0" rIns="0" bIns="0" rtlCol="0">
            <a:spAutoFit/>
          </a:bodyPr>
          <a:lstStyle/>
          <a:p>
            <a:r>
              <a:rPr lang="en-US" sz="1400" dirty="0">
                <a:latin typeface="Calibri Light" panose="020F0302020204030204" pitchFamily="34" charset="0"/>
                <a:ea typeface="Calibri" charset="0"/>
                <a:cs typeface="Calibri Light" panose="020F0302020204030204" pitchFamily="34" charset="0"/>
              </a:rPr>
              <a:t>How affluent donors determine the impact of their giving</a:t>
            </a:r>
          </a:p>
        </p:txBody>
      </p:sp>
      <p:graphicFrame>
        <p:nvGraphicFramePr>
          <p:cNvPr id="2" name="Chart 1" descr="A graph showing how affluent donors determine the impact of their giving. A breakdown of the sources are: 76% said the organization to which they donated; 59% said their own perception; 28% said direct engagement with non-profits (e.g., volunteering); 26% said non-profit reports (Charity, GuideStar); 22% said the media or internet; 18% said peers; 16% said public reporting (annual reports); 13% said the population or area that they donated to support; 8% said information from staff or philanthropic advisor; 7% said they don't determine; 6% said other sources. ">
            <a:extLst>
              <a:ext uri="{FF2B5EF4-FFF2-40B4-BE49-F238E27FC236}">
                <a16:creationId xmlns:a16="http://schemas.microsoft.com/office/drawing/2014/main" id="{74D84D79-B9B1-876F-51C7-679C60C9EE14}"/>
              </a:ext>
            </a:extLst>
          </p:cNvPr>
          <p:cNvGraphicFramePr>
            <a:graphicFrameLocks/>
          </p:cNvGraphicFramePr>
          <p:nvPr>
            <p:extLst>
              <p:ext uri="{D42A27DB-BD31-4B8C-83A1-F6EECF244321}">
                <p14:modId xmlns:p14="http://schemas.microsoft.com/office/powerpoint/2010/main" val="2227617384"/>
              </p:ext>
            </p:extLst>
          </p:nvPr>
        </p:nvGraphicFramePr>
        <p:xfrm>
          <a:off x="457200" y="1828800"/>
          <a:ext cx="82296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1">
            <a:extLst>
              <a:ext uri="{FF2B5EF4-FFF2-40B4-BE49-F238E27FC236}">
                <a16:creationId xmlns:a16="http://schemas.microsoft.com/office/drawing/2014/main" id="{F23CA4CB-3406-F658-56A0-B785BD22AD35}"/>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19</a:t>
            </a:fld>
            <a:endParaRPr lang="en-US" dirty="0"/>
          </a:p>
        </p:txBody>
      </p:sp>
    </p:spTree>
    <p:extLst>
      <p:ext uri="{BB962C8B-B14F-4D97-AF65-F5344CB8AC3E}">
        <p14:creationId xmlns:p14="http://schemas.microsoft.com/office/powerpoint/2010/main" val="3073166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2392"/>
            <a:ext cx="6400800" cy="307777"/>
          </a:xfrm>
        </p:spPr>
        <p:txBody>
          <a:bodyPr/>
          <a:lstStyle/>
          <a:p>
            <a:r>
              <a:rPr lang="en-US" sz="2000" dirty="0"/>
              <a:t>Important information</a:t>
            </a:r>
          </a:p>
        </p:txBody>
      </p:sp>
      <p:cxnSp>
        <p:nvCxnSpPr>
          <p:cNvPr id="13" name="Straight Connector 12">
            <a:extLst>
              <a:ext uri="{FF2B5EF4-FFF2-40B4-BE49-F238E27FC236}">
                <a16:creationId xmlns:a16="http://schemas.microsoft.com/office/drawing/2014/main" id="{CB5EA123-7650-3648-A017-4095E180EDBA}"/>
              </a:ext>
              <a:ext uri="{C183D7F6-B498-43B3-948B-1728B52AA6E4}">
                <adec:decorative xmlns:adec="http://schemas.microsoft.com/office/drawing/2017/decorative" val="1"/>
              </a:ext>
            </a:extLst>
          </p:cNvPr>
          <p:cNvCxnSpPr/>
          <p:nvPr/>
        </p:nvCxnSpPr>
        <p:spPr>
          <a:xfrm>
            <a:off x="461963" y="928231"/>
            <a:ext cx="82296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E713C9EC-8FF3-A44C-B73A-8796B6374D51}"/>
              </a:ext>
            </a:extLst>
          </p:cNvPr>
          <p:cNvSpPr txBox="1"/>
          <p:nvPr/>
        </p:nvSpPr>
        <p:spPr>
          <a:xfrm>
            <a:off x="458788" y="1695585"/>
            <a:ext cx="8229600" cy="1792798"/>
          </a:xfrm>
          <a:prstGeom prst="rect">
            <a:avLst/>
          </a:prstGeom>
          <a:noFill/>
        </p:spPr>
        <p:txBody>
          <a:bodyPr wrap="square" lIns="0" rIns="0" rtlCol="0" anchor="b" anchorCtr="0">
            <a:spAutoFit/>
          </a:bodyPr>
          <a:lstStyle/>
          <a:p>
            <a:pPr>
              <a:spcAft>
                <a:spcPts val="600"/>
              </a:spcAft>
            </a:pPr>
            <a:r>
              <a:rPr lang="en-US" sz="800" dirty="0">
                <a:latin typeface="Calibri Light" panose="020F0302020204030204" pitchFamily="34" charset="0"/>
              </a:rPr>
              <a:t>Neither Bank of America Private Bank nor any of their affiliates or advisors provide legal, tax or accounting advice. You should consult your legal and/or tax advisors before making any financial decisions.</a:t>
            </a:r>
          </a:p>
          <a:p>
            <a:pPr>
              <a:spcAft>
                <a:spcPts val="600"/>
              </a:spcAft>
            </a:pPr>
            <a:r>
              <a:rPr lang="en-US" sz="800" dirty="0">
                <a:latin typeface="Calibri Light" panose="020F0302020204030204" pitchFamily="34" charset="0"/>
              </a:rPr>
              <a:t>Institutional Investments &amp; Philanthropic Solutions (also referred to as “Philanthropic Solutions” or “II&amp;PS”) is part of Bank of America Private Bank, a division of Bank of America, N.A., Member FDIC and a wholly owned subsidiary of Bank of America Corporation (“BofA Corp.”). Trust, fiduciary, and investment management services are provided by wholly owned banking affiliates of BofA Corp., including Bank of America, N.A. and its agents. Brokerage services may be performed by wholly owned brokerage affiliates of BofA Corp., including Merrill Lynch, Pierce, Fenner &amp; Smith Incorporated (also referred to as “MLPF&amp;S” or “Merrill”). </a:t>
            </a:r>
          </a:p>
          <a:p>
            <a:pPr>
              <a:spcAft>
                <a:spcPts val="600"/>
              </a:spcAft>
            </a:pPr>
            <a:r>
              <a:rPr lang="en-US" sz="800" dirty="0">
                <a:latin typeface="Calibri Light" panose="020F0302020204030204" pitchFamily="34" charset="0"/>
              </a:rPr>
              <a:t>Investment products:</a:t>
            </a:r>
          </a:p>
          <a:p>
            <a:endParaRPr lang="en-US" sz="800" dirty="0">
              <a:latin typeface="Calibri Light" panose="020F0302020204030204" pitchFamily="34" charset="0"/>
            </a:endParaRPr>
          </a:p>
          <a:p>
            <a:endParaRPr lang="en-US" sz="800" dirty="0">
              <a:latin typeface="Calibri Light" panose="020F0302020204030204" pitchFamily="34" charset="0"/>
            </a:endParaRPr>
          </a:p>
          <a:p>
            <a:pPr>
              <a:spcBef>
                <a:spcPts val="300"/>
              </a:spcBef>
              <a:spcAft>
                <a:spcPts val="600"/>
              </a:spcAft>
            </a:pPr>
            <a:r>
              <a:rPr lang="en-US" sz="800" dirty="0">
                <a:latin typeface="Calibri Light" panose="020F0302020204030204" pitchFamily="34" charset="0"/>
              </a:rPr>
              <a:t>© 2023 Bank of America Corporation. All rights reserved. | MAP6074719</a:t>
            </a:r>
            <a:r>
              <a:rPr lang="en-US" sz="800" dirty="0">
                <a:solidFill>
                  <a:srgbClr val="FF0000"/>
                </a:solidFill>
                <a:latin typeface="Calibri Light" panose="020F0302020204030204" pitchFamily="34" charset="0"/>
              </a:rPr>
              <a:t> </a:t>
            </a:r>
            <a:r>
              <a:rPr lang="en-US" sz="800" dirty="0">
                <a:latin typeface="Calibri Light" panose="020F0302020204030204" pitchFamily="34" charset="0"/>
              </a:rPr>
              <a:t>| 11/2023</a:t>
            </a:r>
          </a:p>
          <a:p>
            <a:r>
              <a:rPr lang="en-US" sz="800" dirty="0">
                <a:latin typeface="Calibri Light" panose="020F0302020204030204" pitchFamily="34" charset="0"/>
              </a:rPr>
              <a:t>      To learn about Bank of America’s environmental goals and initiatives, go to </a:t>
            </a:r>
            <a:r>
              <a:rPr lang="en-US" sz="800" u="sng" dirty="0">
                <a:uFill>
                  <a:solidFill>
                    <a:srgbClr val="344E87"/>
                  </a:solidFill>
                </a:uFill>
                <a:latin typeface="Calibri Light" panose="020F0302020204030204" pitchFamily="34" charset="0"/>
                <a:hlinkClick r:id="rId3"/>
              </a:rPr>
              <a:t>bankofamerica.com/environment</a:t>
            </a:r>
            <a:r>
              <a:rPr lang="en-US" sz="800" dirty="0">
                <a:latin typeface="Calibri Light" panose="020F0302020204030204" pitchFamily="34" charset="0"/>
              </a:rPr>
              <a:t>. Leaf icon is a registered trademark of Bank of America Corporation.</a:t>
            </a:r>
          </a:p>
          <a:p>
            <a:endParaRPr lang="en-US" sz="800" dirty="0">
              <a:latin typeface="Calibri Light" panose="020F0302020204030204" pitchFamily="34" charset="0"/>
            </a:endParaRPr>
          </a:p>
        </p:txBody>
      </p:sp>
      <p:graphicFrame>
        <p:nvGraphicFramePr>
          <p:cNvPr id="10" name="Table 9">
            <a:extLst>
              <a:ext uri="{FF2B5EF4-FFF2-40B4-BE49-F238E27FC236}">
                <a16:creationId xmlns:a16="http://schemas.microsoft.com/office/drawing/2014/main" id="{A5600E15-163E-894C-8099-EA5900916835}"/>
              </a:ext>
            </a:extLst>
          </p:cNvPr>
          <p:cNvGraphicFramePr>
            <a:graphicFrameLocks noGrp="1"/>
          </p:cNvGraphicFramePr>
          <p:nvPr>
            <p:extLst>
              <p:ext uri="{D42A27DB-BD31-4B8C-83A1-F6EECF244321}">
                <p14:modId xmlns:p14="http://schemas.microsoft.com/office/powerpoint/2010/main" val="3451691347"/>
              </p:ext>
            </p:extLst>
          </p:nvPr>
        </p:nvGraphicFramePr>
        <p:xfrm>
          <a:off x="459320" y="2708475"/>
          <a:ext cx="5010621" cy="202791"/>
        </p:xfrm>
        <a:graphic>
          <a:graphicData uri="http://schemas.openxmlformats.org/drawingml/2006/table">
            <a:tbl>
              <a:tblPr firstRow="1" bandRow="1">
                <a:tableStyleId>{5C22544A-7EE6-4342-B048-85BDC9FD1C3A}</a:tableStyleId>
              </a:tblPr>
              <a:tblGrid>
                <a:gridCol w="1670207">
                  <a:extLst>
                    <a:ext uri="{9D8B030D-6E8A-4147-A177-3AD203B41FA5}">
                      <a16:colId xmlns:a16="http://schemas.microsoft.com/office/drawing/2014/main" val="20000"/>
                    </a:ext>
                  </a:extLst>
                </a:gridCol>
                <a:gridCol w="1670207">
                  <a:extLst>
                    <a:ext uri="{9D8B030D-6E8A-4147-A177-3AD203B41FA5}">
                      <a16:colId xmlns:a16="http://schemas.microsoft.com/office/drawing/2014/main" val="20001"/>
                    </a:ext>
                  </a:extLst>
                </a:gridCol>
                <a:gridCol w="1670207">
                  <a:extLst>
                    <a:ext uri="{9D8B030D-6E8A-4147-A177-3AD203B41FA5}">
                      <a16:colId xmlns:a16="http://schemas.microsoft.com/office/drawing/2014/main" val="20002"/>
                    </a:ext>
                  </a:extLst>
                </a:gridCol>
              </a:tblGrid>
              <a:tr h="202791">
                <a:tc>
                  <a:txBody>
                    <a:bodyPr/>
                    <a:lstStyle/>
                    <a:p>
                      <a:pPr algn="ctr"/>
                      <a:r>
                        <a:rPr lang="en-US" sz="1000" b="0" i="0" dirty="0">
                          <a:solidFill>
                            <a:schemeClr val="tx1"/>
                          </a:solidFill>
                          <a:latin typeface="Calibri Light" panose="020F0302020204030204" pitchFamily="34" charset="0"/>
                        </a:rPr>
                        <a:t>Are Not</a:t>
                      </a:r>
                      <a:r>
                        <a:rPr lang="en-US" sz="1000" b="0" i="0" baseline="0" dirty="0">
                          <a:solidFill>
                            <a:schemeClr val="tx1"/>
                          </a:solidFill>
                          <a:latin typeface="Calibri Light" panose="020F0302020204030204" pitchFamily="34" charset="0"/>
                        </a:rPr>
                        <a:t> FDIC Insured</a:t>
                      </a:r>
                      <a:endParaRPr lang="en-US" sz="1000" b="0" i="0" dirty="0">
                        <a:solidFill>
                          <a:schemeClr val="tx1"/>
                        </a:solidFill>
                        <a:latin typeface="Calibri Light" panose="020F0302020204030204" pitchFamily="34" charset="0"/>
                      </a:endParaRPr>
                    </a:p>
                  </a:txBody>
                  <a:tcPr marT="0" marB="0" anchor="ctr">
                    <a:lnL w="6350" cap="flat" cmpd="sng" algn="ctr">
                      <a:solidFill>
                        <a:scrgbClr r="0" g="0" b="0"/>
                      </a:solidFill>
                      <a:prstDash val="solid"/>
                      <a:round/>
                      <a:headEnd type="none" w="med" len="med"/>
                      <a:tailEnd type="none" w="med" len="med"/>
                    </a:lnL>
                    <a:lnR w="6350" cap="flat" cmpd="sng" algn="ctr">
                      <a:solidFill>
                        <a:scrgbClr r="0" g="0" b="0"/>
                      </a:solidFill>
                      <a:prstDash val="solid"/>
                      <a:round/>
                      <a:headEnd type="none" w="med" len="med"/>
                      <a:tailEnd type="none" w="med" len="med"/>
                    </a:lnR>
                    <a:lnT w="6350" cap="flat" cmpd="sng" algn="ctr">
                      <a:solidFill>
                        <a:scrgbClr r="0" g="0" b="0"/>
                      </a:solidFill>
                      <a:prstDash val="solid"/>
                      <a:round/>
                      <a:headEnd type="none" w="med" len="med"/>
                      <a:tailEnd type="none" w="med" len="med"/>
                    </a:lnT>
                    <a:lnB w="635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000" b="0" i="0" dirty="0">
                          <a:solidFill>
                            <a:schemeClr val="tx1"/>
                          </a:solidFill>
                          <a:latin typeface="Calibri Light" panose="020F0302020204030204" pitchFamily="34" charset="0"/>
                        </a:rPr>
                        <a:t>Are Not Bank Guaranteed</a:t>
                      </a:r>
                    </a:p>
                  </a:txBody>
                  <a:tcPr marT="0" marB="0" anchor="ctr">
                    <a:lnL w="6350" cap="flat" cmpd="sng" algn="ctr">
                      <a:solidFill>
                        <a:scrgbClr r="0" g="0" b="0"/>
                      </a:solidFill>
                      <a:prstDash val="solid"/>
                      <a:round/>
                      <a:headEnd type="none" w="med" len="med"/>
                      <a:tailEnd type="none" w="med" len="med"/>
                    </a:lnL>
                    <a:lnR w="6350" cap="flat" cmpd="sng" algn="ctr">
                      <a:solidFill>
                        <a:scrgbClr r="0" g="0" b="0"/>
                      </a:solidFill>
                      <a:prstDash val="solid"/>
                      <a:round/>
                      <a:headEnd type="none" w="med" len="med"/>
                      <a:tailEnd type="none" w="med" len="med"/>
                    </a:lnR>
                    <a:lnT w="6350" cap="flat" cmpd="sng" algn="ctr">
                      <a:solidFill>
                        <a:scrgbClr r="0" g="0" b="0"/>
                      </a:solidFill>
                      <a:prstDash val="solid"/>
                      <a:round/>
                      <a:headEnd type="none" w="med" len="med"/>
                      <a:tailEnd type="none" w="med" len="med"/>
                    </a:lnT>
                    <a:lnB w="635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000" b="0" i="0" dirty="0">
                          <a:solidFill>
                            <a:schemeClr val="tx1"/>
                          </a:solidFill>
                          <a:latin typeface="Calibri Light" panose="020F0302020204030204" pitchFamily="34" charset="0"/>
                        </a:rPr>
                        <a:t>May Lose</a:t>
                      </a:r>
                      <a:r>
                        <a:rPr lang="en-US" sz="1000" b="0" i="0" baseline="0" dirty="0">
                          <a:solidFill>
                            <a:schemeClr val="tx1"/>
                          </a:solidFill>
                          <a:latin typeface="Calibri Light" panose="020F0302020204030204" pitchFamily="34" charset="0"/>
                        </a:rPr>
                        <a:t> Value</a:t>
                      </a:r>
                      <a:endParaRPr lang="en-US" sz="1000" b="0" i="0" dirty="0">
                        <a:solidFill>
                          <a:schemeClr val="tx1"/>
                        </a:solidFill>
                        <a:latin typeface="Calibri Light" panose="020F0302020204030204" pitchFamily="34" charset="0"/>
                      </a:endParaRPr>
                    </a:p>
                  </a:txBody>
                  <a:tcPr marT="0" marB="0" anchor="ctr">
                    <a:lnL w="6350" cap="flat" cmpd="sng" algn="ctr">
                      <a:solidFill>
                        <a:scrgbClr r="0" g="0" b="0"/>
                      </a:solidFill>
                      <a:prstDash val="solid"/>
                      <a:round/>
                      <a:headEnd type="none" w="med" len="med"/>
                      <a:tailEnd type="none" w="med" len="med"/>
                    </a:lnL>
                    <a:lnR w="6350" cap="flat" cmpd="sng" algn="ctr">
                      <a:solidFill>
                        <a:scrgbClr r="0" g="0" b="0"/>
                      </a:solidFill>
                      <a:prstDash val="solid"/>
                      <a:round/>
                      <a:headEnd type="none" w="med" len="med"/>
                      <a:tailEnd type="none" w="med" len="med"/>
                    </a:lnR>
                    <a:lnT w="6350" cap="flat" cmpd="sng" algn="ctr">
                      <a:solidFill>
                        <a:scrgbClr r="0" g="0" b="0"/>
                      </a:solidFill>
                      <a:prstDash val="solid"/>
                      <a:round/>
                      <a:headEnd type="none" w="med" len="med"/>
                      <a:tailEnd type="none" w="med" len="med"/>
                    </a:lnT>
                    <a:lnB w="635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pic>
        <p:nvPicPr>
          <p:cNvPr id="11" name="Picture 10">
            <a:extLst>
              <a:ext uri="{FF2B5EF4-FFF2-40B4-BE49-F238E27FC236}">
                <a16:creationId xmlns:a16="http://schemas.microsoft.com/office/drawing/2014/main" id="{23699BC8-6368-5D42-9F0C-2712DF72962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29166" y="3200400"/>
            <a:ext cx="152400" cy="152400"/>
          </a:xfrm>
          <a:prstGeom prst="rect">
            <a:avLst/>
          </a:prstGeom>
        </p:spPr>
      </p:pic>
    </p:spTree>
    <p:extLst>
      <p:ext uri="{BB962C8B-B14F-4D97-AF65-F5344CB8AC3E}">
        <p14:creationId xmlns:p14="http://schemas.microsoft.com/office/powerpoint/2010/main" val="956282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Factors households consider important after making a gift</a:t>
            </a:r>
          </a:p>
        </p:txBody>
      </p:sp>
      <p:sp>
        <p:nvSpPr>
          <p:cNvPr id="23" name="Content Placeholder 2">
            <a:extLst>
              <a:ext uri="{FF2B5EF4-FFF2-40B4-BE49-F238E27FC236}">
                <a16:creationId xmlns:a16="http://schemas.microsoft.com/office/drawing/2014/main" id="{D3768CEF-FB4D-A14C-B6B6-973D9A1844C2}"/>
              </a:ext>
            </a:extLst>
          </p:cNvPr>
          <p:cNvSpPr txBox="1">
            <a:spLocks/>
          </p:cNvSpPr>
          <p:nvPr/>
        </p:nvSpPr>
        <p:spPr>
          <a:xfrm>
            <a:off x="457200" y="359490"/>
            <a:ext cx="6686120" cy="183649"/>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Charitable motivations and criteria for giving decisions</a:t>
            </a:r>
          </a:p>
        </p:txBody>
      </p:sp>
      <p:sp>
        <p:nvSpPr>
          <p:cNvPr id="7" name="Text Placeholder 6">
            <a:extLst>
              <a:ext uri="{FF2B5EF4-FFF2-40B4-BE49-F238E27FC236}">
                <a16:creationId xmlns:a16="http://schemas.microsoft.com/office/drawing/2014/main" id="{9F963F1D-C269-89F5-90B2-1B284564C36F}"/>
              </a:ext>
            </a:extLst>
          </p:cNvPr>
          <p:cNvSpPr>
            <a:spLocks noGrp="1"/>
          </p:cNvSpPr>
          <p:nvPr>
            <p:ph type="body" sz="quarter" idx="17"/>
          </p:nvPr>
        </p:nvSpPr>
        <p:spPr/>
        <p:txBody>
          <a:bodyPr/>
          <a:lstStyle/>
          <a:p>
            <a:r>
              <a:rPr lang="en-US" sz="1400" b="0" dirty="0"/>
              <a:t>Top 5 responses for “Very important”</a:t>
            </a:r>
          </a:p>
        </p:txBody>
      </p:sp>
      <p:graphicFrame>
        <p:nvGraphicFramePr>
          <p:cNvPr id="10" name="Content Placeholder 9" descr="Graph showing top 5 responses for very important factors households consider after making a gift. 61% said spend only a reasonable amount of your donation on general administrative and fundraising expenses. 59% said not distribute your name to others. 57% said demonstrate sound business and operational practices including&#10;full disclosure of financial statements. 54% said honor your request for privacy and/or anonymity. 43% said honor your request for how your gift is used. ">
            <a:extLst>
              <a:ext uri="{FF2B5EF4-FFF2-40B4-BE49-F238E27FC236}">
                <a16:creationId xmlns:a16="http://schemas.microsoft.com/office/drawing/2014/main" id="{A5967A7B-2A13-60D8-AECC-DFC30402141D}"/>
              </a:ext>
            </a:extLst>
          </p:cNvPr>
          <p:cNvGraphicFramePr>
            <a:graphicFrameLocks noGrp="1"/>
          </p:cNvGraphicFramePr>
          <p:nvPr>
            <p:ph idx="1"/>
            <p:extLst>
              <p:ext uri="{D42A27DB-BD31-4B8C-83A1-F6EECF244321}">
                <p14:modId xmlns:p14="http://schemas.microsoft.com/office/powerpoint/2010/main" val="1998972443"/>
              </p:ext>
            </p:extLst>
          </p:nvPr>
        </p:nvGraphicFramePr>
        <p:xfrm>
          <a:off x="457200" y="1787525"/>
          <a:ext cx="3950898" cy="4498975"/>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Placeholder 7">
            <a:extLst>
              <a:ext uri="{FF2B5EF4-FFF2-40B4-BE49-F238E27FC236}">
                <a16:creationId xmlns:a16="http://schemas.microsoft.com/office/drawing/2014/main" id="{C28F7D84-995B-913E-17AD-171096EC3178}"/>
              </a:ext>
            </a:extLst>
          </p:cNvPr>
          <p:cNvSpPr>
            <a:spLocks noGrp="1"/>
          </p:cNvSpPr>
          <p:nvPr>
            <p:ph type="body" sz="quarter" idx="19"/>
          </p:nvPr>
        </p:nvSpPr>
        <p:spPr/>
        <p:txBody>
          <a:bodyPr/>
          <a:lstStyle/>
          <a:p>
            <a:r>
              <a:rPr lang="en-US" sz="1400" b="0" dirty="0"/>
              <a:t>Top 5 responses for “Not at all important”</a:t>
            </a:r>
          </a:p>
        </p:txBody>
      </p:sp>
      <p:graphicFrame>
        <p:nvGraphicFramePr>
          <p:cNvPr id="11" name="Content Placeholder 10" descr="Graph showing top 5 responses for not at all important factors households consider important after making a gift. 77% offer board membership or other volunteer involvement. 57% request future donations within your financial limits. 47% acknowledge donations by providing a thank you note. 42% work collaboratively with other organizations and/or coordinate efforts with other nonprofits. 40% provide ongoing communications (newsletters/annual reports). ">
            <a:extLst>
              <a:ext uri="{FF2B5EF4-FFF2-40B4-BE49-F238E27FC236}">
                <a16:creationId xmlns:a16="http://schemas.microsoft.com/office/drawing/2014/main" id="{55D8117C-93D5-F60D-3BB8-0F7D927FF59C}"/>
              </a:ext>
            </a:extLst>
          </p:cNvPr>
          <p:cNvGraphicFramePr>
            <a:graphicFrameLocks noGrp="1"/>
          </p:cNvGraphicFramePr>
          <p:nvPr>
            <p:ph idx="13"/>
            <p:extLst>
              <p:ext uri="{D42A27DB-BD31-4B8C-83A1-F6EECF244321}">
                <p14:modId xmlns:p14="http://schemas.microsoft.com/office/powerpoint/2010/main" val="2918408118"/>
              </p:ext>
            </p:extLst>
          </p:nvPr>
        </p:nvGraphicFramePr>
        <p:xfrm>
          <a:off x="4735902" y="1787525"/>
          <a:ext cx="3950898" cy="4498975"/>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a:extLst>
              <a:ext uri="{FF2B5EF4-FFF2-40B4-BE49-F238E27FC236}">
                <a16:creationId xmlns:a16="http://schemas.microsoft.com/office/drawing/2014/main" id="{89BB8665-9ECA-117C-15FA-DEE2DA0DADC6}"/>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20</a:t>
            </a:fld>
            <a:endParaRPr lang="en-US" dirty="0"/>
          </a:p>
        </p:txBody>
      </p:sp>
    </p:spTree>
    <p:extLst>
      <p:ext uri="{BB962C8B-B14F-4D97-AF65-F5344CB8AC3E}">
        <p14:creationId xmlns:p14="http://schemas.microsoft.com/office/powerpoint/2010/main" val="7735072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Types of assets donated</a:t>
            </a:r>
          </a:p>
        </p:txBody>
      </p:sp>
      <p:sp>
        <p:nvSpPr>
          <p:cNvPr id="19" name="Content Placeholder 2">
            <a:extLst>
              <a:ext uri="{FF2B5EF4-FFF2-40B4-BE49-F238E27FC236}">
                <a16:creationId xmlns:a16="http://schemas.microsoft.com/office/drawing/2014/main" id="{88E6A9F9-539B-3848-B34F-B152649847CB}"/>
              </a:ext>
            </a:extLst>
          </p:cNvPr>
          <p:cNvSpPr txBox="1">
            <a:spLocks/>
          </p:cNvSpPr>
          <p:nvPr/>
        </p:nvSpPr>
        <p:spPr>
          <a:xfrm>
            <a:off x="457199" y="359490"/>
            <a:ext cx="6168189" cy="212010"/>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Giving vehicles</a:t>
            </a:r>
          </a:p>
        </p:txBody>
      </p:sp>
      <p:sp>
        <p:nvSpPr>
          <p:cNvPr id="2" name="Content Placeholder 1">
            <a:extLst>
              <a:ext uri="{FF2B5EF4-FFF2-40B4-BE49-F238E27FC236}">
                <a16:creationId xmlns:a16="http://schemas.microsoft.com/office/drawing/2014/main" id="{CAD3A68F-F32F-49F4-ED3F-66955B3C398A}"/>
              </a:ext>
            </a:extLst>
          </p:cNvPr>
          <p:cNvSpPr>
            <a:spLocks noGrp="1"/>
          </p:cNvSpPr>
          <p:nvPr>
            <p:ph idx="1"/>
          </p:nvPr>
        </p:nvSpPr>
        <p:spPr>
          <a:xfrm>
            <a:off x="457200" y="1342209"/>
            <a:ext cx="8229600" cy="257991"/>
          </a:xfrm>
        </p:spPr>
        <p:txBody>
          <a:bodyPr/>
          <a:lstStyle/>
          <a:p>
            <a:r>
              <a:rPr lang="en-US" sz="1400" dirty="0">
                <a:latin typeface="Calibri Light" panose="020F0302020204030204" pitchFamily="34" charset="0"/>
                <a:ea typeface="Calibri" charset="0"/>
                <a:cs typeface="Calibri Light" panose="020F0302020204030204" pitchFamily="34" charset="0"/>
              </a:rPr>
              <a:t>How affluent donors give</a:t>
            </a:r>
          </a:p>
          <a:p>
            <a:endParaRPr lang="en-US" dirty="0"/>
          </a:p>
        </p:txBody>
      </p:sp>
      <p:graphicFrame>
        <p:nvGraphicFramePr>
          <p:cNvPr id="6" name="Chart 5" descr="A graph showing that 96% of affluent donors gave through a cash, check or credit card donation. 46% made donations of clothing, food or other household items; 4% to publicly traded services; 2% to the arts, historical treasures, collectibles and/or artifacts; 2% to vehicles (cars, boats); 2% indicated as 'other'; 1% to cryptocurrency; 1% to closely held securities; 0% to real estate. ">
            <a:extLst>
              <a:ext uri="{FF2B5EF4-FFF2-40B4-BE49-F238E27FC236}">
                <a16:creationId xmlns:a16="http://schemas.microsoft.com/office/drawing/2014/main" id="{08C11558-C2B7-5755-83EB-02DDFFA66A31}"/>
              </a:ext>
            </a:extLst>
          </p:cNvPr>
          <p:cNvGraphicFramePr/>
          <p:nvPr>
            <p:extLst>
              <p:ext uri="{D42A27DB-BD31-4B8C-83A1-F6EECF244321}">
                <p14:modId xmlns:p14="http://schemas.microsoft.com/office/powerpoint/2010/main" val="1437113937"/>
              </p:ext>
            </p:extLst>
          </p:nvPr>
        </p:nvGraphicFramePr>
        <p:xfrm>
          <a:off x="999744" y="1943100"/>
          <a:ext cx="71628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1">
            <a:extLst>
              <a:ext uri="{FF2B5EF4-FFF2-40B4-BE49-F238E27FC236}">
                <a16:creationId xmlns:a16="http://schemas.microsoft.com/office/drawing/2014/main" id="{25187E65-88CE-F11C-79DE-1B6A215DC77A}"/>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21</a:t>
            </a:fld>
            <a:endParaRPr lang="en-US" dirty="0"/>
          </a:p>
        </p:txBody>
      </p:sp>
    </p:spTree>
    <p:extLst>
      <p:ext uri="{BB962C8B-B14F-4D97-AF65-F5344CB8AC3E}">
        <p14:creationId xmlns:p14="http://schemas.microsoft.com/office/powerpoint/2010/main" val="13369182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Affluent households’ sources of charitable giving</a:t>
            </a:r>
          </a:p>
        </p:txBody>
      </p:sp>
      <p:sp>
        <p:nvSpPr>
          <p:cNvPr id="14" name="Content Placeholder 2">
            <a:extLst>
              <a:ext uri="{FF2B5EF4-FFF2-40B4-BE49-F238E27FC236}">
                <a16:creationId xmlns:a16="http://schemas.microsoft.com/office/drawing/2014/main" id="{48BAFC21-610B-0C43-8C9D-4E526E0FE203}"/>
              </a:ext>
            </a:extLst>
          </p:cNvPr>
          <p:cNvSpPr txBox="1">
            <a:spLocks/>
          </p:cNvSpPr>
          <p:nvPr/>
        </p:nvSpPr>
        <p:spPr>
          <a:xfrm>
            <a:off x="457199" y="359490"/>
            <a:ext cx="6168189" cy="212010"/>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Giving vehicles</a:t>
            </a:r>
          </a:p>
        </p:txBody>
      </p:sp>
      <p:sp>
        <p:nvSpPr>
          <p:cNvPr id="21" name="Content Placeholder 20">
            <a:extLst>
              <a:ext uri="{FF2B5EF4-FFF2-40B4-BE49-F238E27FC236}">
                <a16:creationId xmlns:a16="http://schemas.microsoft.com/office/drawing/2014/main" id="{C1869BB8-C074-1AB7-14FA-0A07D2746BA8}"/>
              </a:ext>
            </a:extLst>
          </p:cNvPr>
          <p:cNvSpPr>
            <a:spLocks noGrp="1"/>
          </p:cNvSpPr>
          <p:nvPr>
            <p:ph idx="1"/>
          </p:nvPr>
        </p:nvSpPr>
        <p:spPr>
          <a:xfrm>
            <a:off x="457200" y="1342209"/>
            <a:ext cx="8229600" cy="257991"/>
          </a:xfrm>
        </p:spPr>
        <p:txBody>
          <a:bodyPr/>
          <a:lstStyle/>
          <a:p>
            <a:r>
              <a:rPr lang="en-US" sz="1400" dirty="0">
                <a:latin typeface="Calibri Light" panose="020F0302020204030204" pitchFamily="34" charset="0"/>
                <a:ea typeface="Calibri" charset="0"/>
                <a:cs typeface="Calibri Light" panose="020F0302020204030204" pitchFamily="34" charset="0"/>
              </a:rPr>
              <a:t>Affluent households’ primary sources of donations to charitable causes</a:t>
            </a:r>
          </a:p>
          <a:p>
            <a:endParaRPr lang="en-US" dirty="0"/>
          </a:p>
        </p:txBody>
      </p:sp>
      <p:grpSp>
        <p:nvGrpSpPr>
          <p:cNvPr id="6" name="Group 5" descr="A graphic showing the 81% of affluent household's charitable giving in 2022 came directly from personal assets and income. 10% came from donor-advised funds, 3% from family foundation gifts, 3% from other charitable giving vehicles and 2% came from charitable trusts. ">
            <a:extLst>
              <a:ext uri="{FF2B5EF4-FFF2-40B4-BE49-F238E27FC236}">
                <a16:creationId xmlns:a16="http://schemas.microsoft.com/office/drawing/2014/main" id="{16D3C0BC-FAF5-79E6-65AD-4E70764C577F}"/>
              </a:ext>
            </a:extLst>
          </p:cNvPr>
          <p:cNvGrpSpPr/>
          <p:nvPr/>
        </p:nvGrpSpPr>
        <p:grpSpPr>
          <a:xfrm>
            <a:off x="1432410" y="1927796"/>
            <a:ext cx="6289930" cy="4067076"/>
            <a:chOff x="1432410" y="1927796"/>
            <a:chExt cx="6289930" cy="4067076"/>
          </a:xfrm>
        </p:grpSpPr>
        <p:sp>
          <p:nvSpPr>
            <p:cNvPr id="5" name="Rectangle 4"/>
            <p:cNvSpPr/>
            <p:nvPr/>
          </p:nvSpPr>
          <p:spPr>
            <a:xfrm>
              <a:off x="6169894" y="2952143"/>
              <a:ext cx="1231427" cy="415498"/>
            </a:xfrm>
            <a:prstGeom prst="rect">
              <a:avLst/>
            </a:prstGeom>
          </p:spPr>
          <p:txBody>
            <a:bodyPr wrap="none" lIns="0" tIns="0" rIns="0" bIns="45720">
              <a:spAutoFit/>
            </a:bodyPr>
            <a:lstStyle/>
            <a:p>
              <a:pPr algn="r"/>
              <a:r>
                <a:rPr lang="en-US" sz="1200" dirty="0">
                  <a:solidFill>
                    <a:schemeClr val="accent6"/>
                  </a:solidFill>
                  <a:latin typeface="Calibri Light" panose="020F0302020204030204" pitchFamily="34" charset="0"/>
                  <a:cs typeface="Calibri Light" panose="020F0302020204030204" pitchFamily="34" charset="0"/>
                </a:rPr>
                <a:t>Donor-advised fund</a:t>
              </a:r>
            </a:p>
            <a:p>
              <a:pPr algn="r"/>
              <a:r>
                <a:rPr lang="en-US" sz="1200" dirty="0">
                  <a:solidFill>
                    <a:schemeClr val="accent6"/>
                  </a:solidFill>
                  <a:cs typeface="Calibri Light" panose="020F0302020204030204" pitchFamily="34" charset="0"/>
                </a:rPr>
                <a:t>10%</a:t>
              </a:r>
            </a:p>
          </p:txBody>
        </p:sp>
        <p:sp>
          <p:nvSpPr>
            <p:cNvPr id="8" name="Rectangle 7"/>
            <p:cNvSpPr/>
            <p:nvPr/>
          </p:nvSpPr>
          <p:spPr>
            <a:xfrm>
              <a:off x="1432410" y="4460537"/>
              <a:ext cx="1425903" cy="600164"/>
            </a:xfrm>
            <a:prstGeom prst="rect">
              <a:avLst/>
            </a:prstGeom>
          </p:spPr>
          <p:txBody>
            <a:bodyPr wrap="none" lIns="0" tIns="0" rIns="0" bIns="45720">
              <a:spAutoFit/>
            </a:bodyPr>
            <a:lstStyle/>
            <a:p>
              <a:r>
                <a:rPr lang="en-US" sz="1200" dirty="0">
                  <a:solidFill>
                    <a:schemeClr val="accent6"/>
                  </a:solidFill>
                  <a:latin typeface="Calibri Light" panose="020F0302020204030204" pitchFamily="34" charset="0"/>
                  <a:cs typeface="Calibri Light" panose="020F0302020204030204" pitchFamily="34" charset="0"/>
                </a:rPr>
                <a:t>Directly from personal </a:t>
              </a:r>
              <a:br>
                <a:rPr lang="en-US" sz="1200" dirty="0">
                  <a:solidFill>
                    <a:schemeClr val="accent6"/>
                  </a:solidFill>
                  <a:latin typeface="Calibri Light" panose="020F0302020204030204" pitchFamily="34" charset="0"/>
                  <a:cs typeface="Calibri Light" panose="020F0302020204030204" pitchFamily="34" charset="0"/>
                </a:rPr>
              </a:br>
              <a:r>
                <a:rPr lang="en-US" sz="1200" dirty="0">
                  <a:solidFill>
                    <a:schemeClr val="accent6"/>
                  </a:solidFill>
                  <a:latin typeface="Calibri Light" panose="020F0302020204030204" pitchFamily="34" charset="0"/>
                  <a:cs typeface="Calibri Light" panose="020F0302020204030204" pitchFamily="34" charset="0"/>
                </a:rPr>
                <a:t>assets and income</a:t>
              </a:r>
            </a:p>
            <a:p>
              <a:r>
                <a:rPr lang="en-US" sz="1200" dirty="0">
                  <a:solidFill>
                    <a:schemeClr val="accent6"/>
                  </a:solidFill>
                  <a:cs typeface="Calibri Light" panose="020F0302020204030204" pitchFamily="34" charset="0"/>
                </a:rPr>
                <a:t>81%</a:t>
              </a:r>
            </a:p>
          </p:txBody>
        </p:sp>
        <p:sp>
          <p:nvSpPr>
            <p:cNvPr id="9" name="Rectangle 8"/>
            <p:cNvSpPr/>
            <p:nvPr/>
          </p:nvSpPr>
          <p:spPr>
            <a:xfrm>
              <a:off x="3530289" y="2027245"/>
              <a:ext cx="928396" cy="415498"/>
            </a:xfrm>
            <a:prstGeom prst="rect">
              <a:avLst/>
            </a:prstGeom>
          </p:spPr>
          <p:txBody>
            <a:bodyPr wrap="none" lIns="0" tIns="0" rIns="0" bIns="45720">
              <a:spAutoFit/>
            </a:bodyPr>
            <a:lstStyle/>
            <a:p>
              <a:r>
                <a:rPr lang="en-US" sz="1200" spc="-20" dirty="0">
                  <a:solidFill>
                    <a:schemeClr val="accent6"/>
                  </a:solidFill>
                  <a:latin typeface="Calibri Light" panose="020F0302020204030204" pitchFamily="34" charset="0"/>
                  <a:ea typeface="Calibri" charset="0"/>
                  <a:cs typeface="Calibri Light" panose="020F0302020204030204" pitchFamily="34" charset="0"/>
                </a:rPr>
                <a:t>Charitable trust</a:t>
              </a:r>
            </a:p>
            <a:p>
              <a:r>
                <a:rPr lang="en-US" sz="1200" spc="-20" dirty="0">
                  <a:solidFill>
                    <a:schemeClr val="accent6"/>
                  </a:solidFill>
                  <a:cs typeface="Calibri Light" panose="020F0302020204030204" pitchFamily="34" charset="0"/>
                </a:rPr>
                <a:t>2%</a:t>
              </a:r>
              <a:endParaRPr lang="en-US" sz="1200" dirty="0">
                <a:solidFill>
                  <a:schemeClr val="accent6"/>
                </a:solidFill>
                <a:cs typeface="Calibri Light" panose="020F0302020204030204" pitchFamily="34" charset="0"/>
              </a:endParaRPr>
            </a:p>
          </p:txBody>
        </p:sp>
        <p:sp>
          <p:nvSpPr>
            <p:cNvPr id="10" name="Rectangle 9"/>
            <p:cNvSpPr/>
            <p:nvPr/>
          </p:nvSpPr>
          <p:spPr>
            <a:xfrm>
              <a:off x="5848877" y="1927796"/>
              <a:ext cx="1873463" cy="415498"/>
            </a:xfrm>
            <a:prstGeom prst="rect">
              <a:avLst/>
            </a:prstGeom>
          </p:spPr>
          <p:txBody>
            <a:bodyPr wrap="none" lIns="0" tIns="0" rIns="0" bIns="45720">
              <a:spAutoFit/>
            </a:bodyPr>
            <a:lstStyle/>
            <a:p>
              <a:pPr algn="r"/>
              <a:r>
                <a:rPr lang="en-US" sz="1200" spc="-20" dirty="0">
                  <a:solidFill>
                    <a:schemeClr val="accent6"/>
                  </a:solidFill>
                  <a:latin typeface="Calibri Light" panose="020F0302020204030204" pitchFamily="34" charset="0"/>
                  <a:ea typeface="Calibri" charset="0"/>
                  <a:cs typeface="Calibri Light" panose="020F0302020204030204" pitchFamily="34" charset="0"/>
                </a:rPr>
                <a:t>Other charitable giving vehicles</a:t>
              </a:r>
            </a:p>
            <a:p>
              <a:pPr algn="r"/>
              <a:r>
                <a:rPr lang="en-US" sz="1200" spc="-20" dirty="0">
                  <a:solidFill>
                    <a:schemeClr val="accent6"/>
                  </a:solidFill>
                  <a:cs typeface="Calibri Light" panose="020F0302020204030204" pitchFamily="34" charset="0"/>
                </a:rPr>
                <a:t>3%</a:t>
              </a:r>
              <a:endParaRPr lang="en-US" sz="1200" dirty="0">
                <a:solidFill>
                  <a:schemeClr val="accent6"/>
                </a:solidFill>
                <a:cs typeface="Calibri Light" panose="020F0302020204030204" pitchFamily="34" charset="0"/>
              </a:endParaRPr>
            </a:p>
          </p:txBody>
        </p:sp>
        <p:sp>
          <p:nvSpPr>
            <p:cNvPr id="11" name="Rectangle 10"/>
            <p:cNvSpPr/>
            <p:nvPr/>
          </p:nvSpPr>
          <p:spPr>
            <a:xfrm>
              <a:off x="5723780" y="2415146"/>
              <a:ext cx="1998560" cy="369332"/>
            </a:xfrm>
            <a:prstGeom prst="rect">
              <a:avLst/>
            </a:prstGeom>
          </p:spPr>
          <p:txBody>
            <a:bodyPr wrap="none" lIns="0" tIns="0" rIns="0" bIns="0">
              <a:spAutoFit/>
            </a:bodyPr>
            <a:lstStyle/>
            <a:p>
              <a:pPr algn="r"/>
              <a:r>
                <a:rPr lang="en-US" sz="1200" spc="-20" dirty="0">
                  <a:solidFill>
                    <a:schemeClr val="accent6"/>
                  </a:solidFill>
                  <a:latin typeface="Calibri Light" panose="020F0302020204030204" pitchFamily="34" charset="0"/>
                  <a:ea typeface="Calibri" charset="0"/>
                  <a:cs typeface="Calibri Light" panose="020F0302020204030204" pitchFamily="34" charset="0"/>
                </a:rPr>
                <a:t>Gifts from your family foundation</a:t>
              </a:r>
            </a:p>
            <a:p>
              <a:pPr algn="r"/>
              <a:r>
                <a:rPr lang="en-US" sz="1200" spc="-20" dirty="0">
                  <a:solidFill>
                    <a:schemeClr val="accent6"/>
                  </a:solidFill>
                  <a:cs typeface="Calibri Light" panose="020F0302020204030204" pitchFamily="34" charset="0"/>
                </a:rPr>
                <a:t>4</a:t>
              </a:r>
              <a:r>
                <a:rPr lang="en-US" sz="1200" spc="-20">
                  <a:solidFill>
                    <a:schemeClr val="accent6"/>
                  </a:solidFill>
                  <a:cs typeface="Calibri Light" panose="020F0302020204030204" pitchFamily="34" charset="0"/>
                </a:rPr>
                <a:t>%</a:t>
              </a:r>
              <a:endParaRPr lang="en-US" sz="1200" dirty="0">
                <a:solidFill>
                  <a:schemeClr val="accent6"/>
                </a:solidFill>
                <a:cs typeface="Calibri Light" panose="020F0302020204030204" pitchFamily="34" charset="0"/>
              </a:endParaRPr>
            </a:p>
          </p:txBody>
        </p:sp>
        <p:cxnSp>
          <p:nvCxnSpPr>
            <p:cNvPr id="20" name="Straight Connector 19">
              <a:extLst>
                <a:ext uri="{FF2B5EF4-FFF2-40B4-BE49-F238E27FC236}">
                  <a16:creationId xmlns:a16="http://schemas.microsoft.com/office/drawing/2014/main" id="{1A1AA5B0-68A7-5845-909D-C036DFB1F232}"/>
                </a:ext>
              </a:extLst>
            </p:cNvPr>
            <p:cNvCxnSpPr>
              <a:cxnSpLocks/>
            </p:cNvCxnSpPr>
            <p:nvPr/>
          </p:nvCxnSpPr>
          <p:spPr>
            <a:xfrm flipH="1">
              <a:off x="1432410" y="5060701"/>
              <a:ext cx="2094302"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A1AA5B0-68A7-5845-909D-C036DFB1F232}"/>
                </a:ext>
              </a:extLst>
            </p:cNvPr>
            <p:cNvCxnSpPr>
              <a:cxnSpLocks/>
            </p:cNvCxnSpPr>
            <p:nvPr/>
          </p:nvCxnSpPr>
          <p:spPr>
            <a:xfrm flipH="1">
              <a:off x="5907270" y="3354212"/>
              <a:ext cx="1494051" cy="0"/>
            </a:xfrm>
            <a:prstGeom prst="line">
              <a:avLst/>
            </a:prstGeom>
            <a:ln w="31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A1AA5B0-68A7-5845-909D-C036DFB1F232}"/>
                </a:ext>
              </a:extLst>
            </p:cNvPr>
            <p:cNvCxnSpPr>
              <a:cxnSpLocks/>
            </p:cNvCxnSpPr>
            <p:nvPr/>
          </p:nvCxnSpPr>
          <p:spPr>
            <a:xfrm flipH="1">
              <a:off x="5358315" y="2777305"/>
              <a:ext cx="2364025" cy="0"/>
            </a:xfrm>
            <a:prstGeom prst="line">
              <a:avLst/>
            </a:prstGeom>
            <a:ln w="3175">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A1AA5B0-68A7-5845-909D-C036DFB1F232}"/>
                </a:ext>
              </a:extLst>
            </p:cNvPr>
            <p:cNvCxnSpPr>
              <a:cxnSpLocks/>
            </p:cNvCxnSpPr>
            <p:nvPr/>
          </p:nvCxnSpPr>
          <p:spPr>
            <a:xfrm flipH="1">
              <a:off x="5029395" y="2329246"/>
              <a:ext cx="2692945"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a:xfrm>
              <a:off x="3514717" y="2430032"/>
              <a:ext cx="1188720" cy="131146"/>
              <a:chOff x="5721540" y="2498285"/>
              <a:chExt cx="868398" cy="126667"/>
            </a:xfrm>
          </p:grpSpPr>
          <p:cxnSp>
            <p:nvCxnSpPr>
              <p:cNvPr id="26" name="Straight Connector 25">
                <a:extLst>
                  <a:ext uri="{FF2B5EF4-FFF2-40B4-BE49-F238E27FC236}">
                    <a16:creationId xmlns:a16="http://schemas.microsoft.com/office/drawing/2014/main" id="{1A1AA5B0-68A7-5845-909D-C036DFB1F232}"/>
                  </a:ext>
                </a:extLst>
              </p:cNvPr>
              <p:cNvCxnSpPr>
                <a:cxnSpLocks/>
              </p:cNvCxnSpPr>
              <p:nvPr/>
            </p:nvCxnSpPr>
            <p:spPr>
              <a:xfrm flipH="1">
                <a:off x="5721540" y="2498285"/>
                <a:ext cx="868398" cy="0"/>
              </a:xfrm>
              <a:prstGeom prst="line">
                <a:avLst/>
              </a:prstGeom>
              <a:ln w="3175">
                <a:solidFill>
                  <a:srgbClr val="009CDE"/>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A1AA5B0-68A7-5845-909D-C036DFB1F232}"/>
                  </a:ext>
                </a:extLst>
              </p:cNvPr>
              <p:cNvCxnSpPr>
                <a:cxnSpLocks/>
              </p:cNvCxnSpPr>
              <p:nvPr/>
            </p:nvCxnSpPr>
            <p:spPr>
              <a:xfrm flipV="1">
                <a:off x="6589938" y="2498285"/>
                <a:ext cx="0" cy="126667"/>
              </a:xfrm>
              <a:prstGeom prst="line">
                <a:avLst/>
              </a:prstGeom>
              <a:ln w="3175">
                <a:solidFill>
                  <a:srgbClr val="009CDE"/>
                </a:solidFill>
              </a:ln>
            </p:spPr>
            <p:style>
              <a:lnRef idx="1">
                <a:schemeClr val="accent1"/>
              </a:lnRef>
              <a:fillRef idx="0">
                <a:schemeClr val="accent1"/>
              </a:fillRef>
              <a:effectRef idx="0">
                <a:schemeClr val="accent1"/>
              </a:effectRef>
              <a:fontRef idx="minor">
                <a:schemeClr val="tx1"/>
              </a:fontRef>
            </p:style>
          </p:cxnSp>
        </p:grpSp>
        <p:cxnSp>
          <p:nvCxnSpPr>
            <p:cNvPr id="15" name="Straight Connector 14">
              <a:extLst>
                <a:ext uri="{FF2B5EF4-FFF2-40B4-BE49-F238E27FC236}">
                  <a16:creationId xmlns:a16="http://schemas.microsoft.com/office/drawing/2014/main" id="{085E1EA2-C374-E9F7-55CE-DF4A0B816D71}"/>
                </a:ext>
              </a:extLst>
            </p:cNvPr>
            <p:cNvCxnSpPr>
              <a:cxnSpLocks/>
            </p:cNvCxnSpPr>
            <p:nvPr/>
          </p:nvCxnSpPr>
          <p:spPr>
            <a:xfrm flipV="1">
              <a:off x="5029395" y="2329246"/>
              <a:ext cx="0" cy="323338"/>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aphicFrame>
          <p:nvGraphicFramePr>
            <p:cNvPr id="2" name="Chart 1">
              <a:extLst>
                <a:ext uri="{FF2B5EF4-FFF2-40B4-BE49-F238E27FC236}">
                  <a16:creationId xmlns:a16="http://schemas.microsoft.com/office/drawing/2014/main" id="{20B07866-B040-0E61-30EC-4869E847632E}"/>
                </a:ext>
              </a:extLst>
            </p:cNvPr>
            <p:cNvGraphicFramePr>
              <a:graphicFrameLocks/>
            </p:cNvGraphicFramePr>
            <p:nvPr>
              <p:extLst>
                <p:ext uri="{D42A27DB-BD31-4B8C-83A1-F6EECF244321}">
                  <p14:modId xmlns:p14="http://schemas.microsoft.com/office/powerpoint/2010/main" val="3182223064"/>
                </p:ext>
              </p:extLst>
            </p:nvPr>
          </p:nvGraphicFramePr>
          <p:xfrm>
            <a:off x="1813365" y="2390432"/>
            <a:ext cx="5528020" cy="3604440"/>
          </p:xfrm>
          <a:graphic>
            <a:graphicData uri="http://schemas.openxmlformats.org/drawingml/2006/chart">
              <c:chart xmlns:c="http://schemas.openxmlformats.org/drawingml/2006/chart" xmlns:r="http://schemas.openxmlformats.org/officeDocument/2006/relationships" r:id="rId3"/>
            </a:graphicData>
          </a:graphic>
        </p:graphicFrame>
      </p:grpSp>
      <p:sp>
        <p:nvSpPr>
          <p:cNvPr id="7" name="Slide Number Placeholder 1">
            <a:extLst>
              <a:ext uri="{FF2B5EF4-FFF2-40B4-BE49-F238E27FC236}">
                <a16:creationId xmlns:a16="http://schemas.microsoft.com/office/drawing/2014/main" id="{5F0BA691-D42E-F061-8BAD-5AA6AD56F7A8}"/>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22</a:t>
            </a:fld>
            <a:endParaRPr lang="en-US" dirty="0"/>
          </a:p>
        </p:txBody>
      </p:sp>
    </p:spTree>
    <p:extLst>
      <p:ext uri="{BB962C8B-B14F-4D97-AF65-F5344CB8AC3E}">
        <p14:creationId xmlns:p14="http://schemas.microsoft.com/office/powerpoint/2010/main" val="1158965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Affluent individuals’ use of giving vehicles</a:t>
            </a:r>
          </a:p>
        </p:txBody>
      </p:sp>
      <p:sp>
        <p:nvSpPr>
          <p:cNvPr id="62" name="Content Placeholder 2">
            <a:extLst>
              <a:ext uri="{FF2B5EF4-FFF2-40B4-BE49-F238E27FC236}">
                <a16:creationId xmlns:a16="http://schemas.microsoft.com/office/drawing/2014/main" id="{A96829A5-41D3-1348-BDD3-DA399E79D636}"/>
              </a:ext>
            </a:extLst>
          </p:cNvPr>
          <p:cNvSpPr txBox="1">
            <a:spLocks/>
          </p:cNvSpPr>
          <p:nvPr/>
        </p:nvSpPr>
        <p:spPr>
          <a:xfrm>
            <a:off x="457199" y="359490"/>
            <a:ext cx="6168189" cy="212010"/>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Giving vehicles</a:t>
            </a:r>
          </a:p>
        </p:txBody>
      </p:sp>
      <p:sp>
        <p:nvSpPr>
          <p:cNvPr id="2" name="Content Placeholder 1">
            <a:extLst>
              <a:ext uri="{FF2B5EF4-FFF2-40B4-BE49-F238E27FC236}">
                <a16:creationId xmlns:a16="http://schemas.microsoft.com/office/drawing/2014/main" id="{133C1403-C986-EA15-D45E-9147AEEBDCE1}"/>
              </a:ext>
            </a:extLst>
          </p:cNvPr>
          <p:cNvSpPr>
            <a:spLocks noGrp="1"/>
          </p:cNvSpPr>
          <p:nvPr>
            <p:ph idx="1"/>
          </p:nvPr>
        </p:nvSpPr>
        <p:spPr>
          <a:xfrm>
            <a:off x="457200" y="1342209"/>
            <a:ext cx="8229600" cy="246221"/>
          </a:xfrm>
        </p:spPr>
        <p:txBody>
          <a:bodyPr/>
          <a:lstStyle/>
          <a:p>
            <a:r>
              <a:rPr lang="en-US" sz="1400" dirty="0">
                <a:latin typeface="Calibri Light" panose="020F0302020204030204" pitchFamily="34" charset="0"/>
                <a:ea typeface="Calibri" charset="0"/>
                <a:cs typeface="Calibri Light" panose="020F0302020204030204" pitchFamily="34" charset="0"/>
              </a:rPr>
              <a:t>Affluent donors who currently use or plan to establish a giving vehicle</a:t>
            </a:r>
          </a:p>
          <a:p>
            <a:endParaRPr lang="en-US" dirty="0"/>
          </a:p>
        </p:txBody>
      </p:sp>
      <p:sp>
        <p:nvSpPr>
          <p:cNvPr id="72" name="TextBox 71">
            <a:extLst>
              <a:ext uri="{FF2B5EF4-FFF2-40B4-BE49-F238E27FC236}">
                <a16:creationId xmlns:a16="http://schemas.microsoft.com/office/drawing/2014/main" id="{BE3DAE96-E6CF-834E-8260-851259C8AC4F}"/>
              </a:ext>
            </a:extLst>
          </p:cNvPr>
          <p:cNvSpPr txBox="1"/>
          <p:nvPr/>
        </p:nvSpPr>
        <p:spPr>
          <a:xfrm>
            <a:off x="3406238" y="1928994"/>
            <a:ext cx="472698" cy="246221"/>
          </a:xfrm>
          <a:prstGeom prst="rect">
            <a:avLst/>
          </a:prstGeom>
          <a:noFill/>
        </p:spPr>
        <p:txBody>
          <a:bodyPr wrap="square" rtlCol="0">
            <a:spAutoFit/>
          </a:bodyPr>
          <a:lstStyle/>
          <a:p>
            <a:r>
              <a:rPr lang="en-US" sz="1000" dirty="0">
                <a:solidFill>
                  <a:schemeClr val="bg1"/>
                </a:solidFill>
                <a:latin typeface="Calibri Light" panose="020F0302020204030204" pitchFamily="34" charset="0"/>
              </a:rPr>
              <a:t>77%</a:t>
            </a:r>
          </a:p>
        </p:txBody>
      </p:sp>
      <p:sp>
        <p:nvSpPr>
          <p:cNvPr id="75" name="TextBox 74">
            <a:extLst>
              <a:ext uri="{FF2B5EF4-FFF2-40B4-BE49-F238E27FC236}">
                <a16:creationId xmlns:a16="http://schemas.microsoft.com/office/drawing/2014/main" id="{92B7798B-9A54-9D4A-8BF8-24972F673198}"/>
              </a:ext>
            </a:extLst>
          </p:cNvPr>
          <p:cNvSpPr txBox="1"/>
          <p:nvPr/>
        </p:nvSpPr>
        <p:spPr>
          <a:xfrm>
            <a:off x="3928753" y="2418043"/>
            <a:ext cx="472698" cy="246221"/>
          </a:xfrm>
          <a:prstGeom prst="rect">
            <a:avLst/>
          </a:prstGeom>
          <a:noFill/>
        </p:spPr>
        <p:txBody>
          <a:bodyPr wrap="square" rtlCol="0">
            <a:spAutoFit/>
          </a:bodyPr>
          <a:lstStyle/>
          <a:p>
            <a:r>
              <a:rPr lang="en-US" sz="1000" dirty="0">
                <a:solidFill>
                  <a:schemeClr val="bg1"/>
                </a:solidFill>
                <a:latin typeface="Calibri Light" panose="020F0302020204030204" pitchFamily="34" charset="0"/>
              </a:rPr>
              <a:t>90%</a:t>
            </a:r>
          </a:p>
        </p:txBody>
      </p:sp>
      <p:sp>
        <p:nvSpPr>
          <p:cNvPr id="78" name="TextBox 77">
            <a:extLst>
              <a:ext uri="{FF2B5EF4-FFF2-40B4-BE49-F238E27FC236}">
                <a16:creationId xmlns:a16="http://schemas.microsoft.com/office/drawing/2014/main" id="{C42D214D-9216-AF46-BF5D-F574D4C0D74D}"/>
              </a:ext>
            </a:extLst>
          </p:cNvPr>
          <p:cNvSpPr txBox="1"/>
          <p:nvPr/>
        </p:nvSpPr>
        <p:spPr>
          <a:xfrm>
            <a:off x="3928753" y="2933629"/>
            <a:ext cx="472698" cy="246221"/>
          </a:xfrm>
          <a:prstGeom prst="rect">
            <a:avLst/>
          </a:prstGeom>
          <a:noFill/>
        </p:spPr>
        <p:txBody>
          <a:bodyPr wrap="square" rtlCol="0">
            <a:spAutoFit/>
          </a:bodyPr>
          <a:lstStyle/>
          <a:p>
            <a:r>
              <a:rPr lang="en-US" sz="1000" dirty="0">
                <a:solidFill>
                  <a:schemeClr val="bg1"/>
                </a:solidFill>
                <a:latin typeface="Calibri Light" panose="020F0302020204030204" pitchFamily="34" charset="0"/>
              </a:rPr>
              <a:t>90%</a:t>
            </a:r>
          </a:p>
        </p:txBody>
      </p:sp>
      <p:sp>
        <p:nvSpPr>
          <p:cNvPr id="81" name="TextBox 80">
            <a:extLst>
              <a:ext uri="{FF2B5EF4-FFF2-40B4-BE49-F238E27FC236}">
                <a16:creationId xmlns:a16="http://schemas.microsoft.com/office/drawing/2014/main" id="{3F63D9E3-CEE8-674A-A83D-3DC4B7BA255F}"/>
              </a:ext>
            </a:extLst>
          </p:cNvPr>
          <p:cNvSpPr txBox="1"/>
          <p:nvPr/>
        </p:nvSpPr>
        <p:spPr>
          <a:xfrm>
            <a:off x="4047506" y="3431401"/>
            <a:ext cx="472698" cy="246221"/>
          </a:xfrm>
          <a:prstGeom prst="rect">
            <a:avLst/>
          </a:prstGeom>
          <a:noFill/>
        </p:spPr>
        <p:txBody>
          <a:bodyPr wrap="square" rtlCol="0">
            <a:spAutoFit/>
          </a:bodyPr>
          <a:lstStyle/>
          <a:p>
            <a:r>
              <a:rPr lang="en-US" sz="1000" dirty="0">
                <a:solidFill>
                  <a:schemeClr val="bg1"/>
                </a:solidFill>
                <a:latin typeface="Calibri Light" panose="020F0302020204030204" pitchFamily="34" charset="0"/>
              </a:rPr>
              <a:t>92%</a:t>
            </a:r>
          </a:p>
        </p:txBody>
      </p:sp>
      <p:sp>
        <p:nvSpPr>
          <p:cNvPr id="87" name="TextBox 86">
            <a:extLst>
              <a:ext uri="{FF2B5EF4-FFF2-40B4-BE49-F238E27FC236}">
                <a16:creationId xmlns:a16="http://schemas.microsoft.com/office/drawing/2014/main" id="{A88E1BFC-D3E7-B145-BE55-EC7DC5C2F06A}"/>
              </a:ext>
            </a:extLst>
          </p:cNvPr>
          <p:cNvSpPr txBox="1"/>
          <p:nvPr/>
        </p:nvSpPr>
        <p:spPr>
          <a:xfrm>
            <a:off x="4047506" y="3938603"/>
            <a:ext cx="472698" cy="246221"/>
          </a:xfrm>
          <a:prstGeom prst="rect">
            <a:avLst/>
          </a:prstGeom>
          <a:noFill/>
        </p:spPr>
        <p:txBody>
          <a:bodyPr wrap="square" rtlCol="0">
            <a:spAutoFit/>
          </a:bodyPr>
          <a:lstStyle/>
          <a:p>
            <a:r>
              <a:rPr lang="en-US" sz="1000" dirty="0">
                <a:solidFill>
                  <a:schemeClr val="bg1"/>
                </a:solidFill>
                <a:latin typeface="Calibri Light" panose="020F0302020204030204" pitchFamily="34" charset="0"/>
              </a:rPr>
              <a:t>93%</a:t>
            </a:r>
          </a:p>
        </p:txBody>
      </p:sp>
      <p:sp>
        <p:nvSpPr>
          <p:cNvPr id="100" name="TextBox 99">
            <a:extLst>
              <a:ext uri="{FF2B5EF4-FFF2-40B4-BE49-F238E27FC236}">
                <a16:creationId xmlns:a16="http://schemas.microsoft.com/office/drawing/2014/main" id="{606EFC4D-D947-1642-9F08-3610B4044E5E}"/>
              </a:ext>
            </a:extLst>
          </p:cNvPr>
          <p:cNvSpPr txBox="1"/>
          <p:nvPr/>
        </p:nvSpPr>
        <p:spPr>
          <a:xfrm>
            <a:off x="4047506" y="4436378"/>
            <a:ext cx="472698" cy="246221"/>
          </a:xfrm>
          <a:prstGeom prst="rect">
            <a:avLst/>
          </a:prstGeom>
          <a:noFill/>
        </p:spPr>
        <p:txBody>
          <a:bodyPr wrap="square" rtlCol="0">
            <a:spAutoFit/>
          </a:bodyPr>
          <a:lstStyle/>
          <a:p>
            <a:r>
              <a:rPr lang="en-US" sz="1000" dirty="0">
                <a:solidFill>
                  <a:schemeClr val="bg1"/>
                </a:solidFill>
                <a:latin typeface="Calibri Light" panose="020F0302020204030204" pitchFamily="34" charset="0"/>
              </a:rPr>
              <a:t>94%</a:t>
            </a:r>
          </a:p>
        </p:txBody>
      </p:sp>
      <p:sp>
        <p:nvSpPr>
          <p:cNvPr id="107" name="TextBox 106">
            <a:extLst>
              <a:ext uri="{FF2B5EF4-FFF2-40B4-BE49-F238E27FC236}">
                <a16:creationId xmlns:a16="http://schemas.microsoft.com/office/drawing/2014/main" id="{EA893AD3-9CAE-FD47-949A-F8F746CF0C1E}"/>
              </a:ext>
            </a:extLst>
          </p:cNvPr>
          <p:cNvSpPr txBox="1"/>
          <p:nvPr/>
        </p:nvSpPr>
        <p:spPr>
          <a:xfrm>
            <a:off x="4047506" y="4940087"/>
            <a:ext cx="472698" cy="246221"/>
          </a:xfrm>
          <a:prstGeom prst="rect">
            <a:avLst/>
          </a:prstGeom>
          <a:noFill/>
        </p:spPr>
        <p:txBody>
          <a:bodyPr wrap="square" rtlCol="0">
            <a:spAutoFit/>
          </a:bodyPr>
          <a:lstStyle/>
          <a:p>
            <a:r>
              <a:rPr lang="en-US" sz="1000" dirty="0">
                <a:solidFill>
                  <a:schemeClr val="bg1"/>
                </a:solidFill>
                <a:latin typeface="Calibri Light" panose="020F0302020204030204" pitchFamily="34" charset="0"/>
              </a:rPr>
              <a:t>94%</a:t>
            </a:r>
          </a:p>
        </p:txBody>
      </p:sp>
      <p:graphicFrame>
        <p:nvGraphicFramePr>
          <p:cNvPr id="5" name="Chart 4" descr="A graph showing the giving vehicles that affluent donors use or plan to establish. 12% currently have a will with specific charitable provisions and 7% plan to establish one in the next three years.  7% currently have a planned giving instrument and 2% plan to establish one in the next three years. 6% currently have a Qualified Charitable Distribution from an IRA and 3% plan to establish one in the next three years.  5% currently have a DAF and 2% plan to establish one in the next three years.  4% currently have an endowment fund with an organization and 2% plan to establish one in the next three years.  3% currently have a giving circle and 1% plan to establish one in the next three years.  3% currently have a private foundation and 2% plan to establish one in the next three years. 2% currently have a charitable LLC and 1% plan to establish one in the next three years.  ">
            <a:extLst>
              <a:ext uri="{FF2B5EF4-FFF2-40B4-BE49-F238E27FC236}">
                <a16:creationId xmlns:a16="http://schemas.microsoft.com/office/drawing/2014/main" id="{E13A6CE1-4773-E619-6C63-49D2248562B9}"/>
              </a:ext>
            </a:extLst>
          </p:cNvPr>
          <p:cNvGraphicFramePr/>
          <p:nvPr>
            <p:extLst>
              <p:ext uri="{D42A27DB-BD31-4B8C-83A1-F6EECF244321}">
                <p14:modId xmlns:p14="http://schemas.microsoft.com/office/powerpoint/2010/main" val="2296508911"/>
              </p:ext>
            </p:extLst>
          </p:nvPr>
        </p:nvGraphicFramePr>
        <p:xfrm>
          <a:off x="457199" y="1943100"/>
          <a:ext cx="8147452" cy="4064000"/>
        </p:xfrm>
        <a:graphic>
          <a:graphicData uri="http://schemas.openxmlformats.org/drawingml/2006/chart">
            <c:chart xmlns:c="http://schemas.openxmlformats.org/drawingml/2006/chart" xmlns:r="http://schemas.openxmlformats.org/officeDocument/2006/relationships" r:id="rId3"/>
          </a:graphicData>
        </a:graphic>
      </p:graphicFrame>
      <p:grpSp>
        <p:nvGrpSpPr>
          <p:cNvPr id="6" name="Group 5" descr="Legend">
            <a:extLst>
              <a:ext uri="{FF2B5EF4-FFF2-40B4-BE49-F238E27FC236}">
                <a16:creationId xmlns:a16="http://schemas.microsoft.com/office/drawing/2014/main" id="{881A2C63-0334-1C77-E8EF-2F995614A3CE}"/>
              </a:ext>
            </a:extLst>
          </p:cNvPr>
          <p:cNvGrpSpPr/>
          <p:nvPr/>
        </p:nvGrpSpPr>
        <p:grpSpPr>
          <a:xfrm>
            <a:off x="3076893" y="6145955"/>
            <a:ext cx="2990214" cy="230832"/>
            <a:chOff x="1964064" y="6145955"/>
            <a:chExt cx="2990214" cy="230832"/>
          </a:xfrm>
        </p:grpSpPr>
        <p:grpSp>
          <p:nvGrpSpPr>
            <p:cNvPr id="8" name="Group 7">
              <a:extLst>
                <a:ext uri="{FF2B5EF4-FFF2-40B4-BE49-F238E27FC236}">
                  <a16:creationId xmlns:a16="http://schemas.microsoft.com/office/drawing/2014/main" id="{449AFFC6-38CE-2E22-13B9-D4FF8A5109CF}"/>
                </a:ext>
              </a:extLst>
            </p:cNvPr>
            <p:cNvGrpSpPr/>
            <p:nvPr/>
          </p:nvGrpSpPr>
          <p:grpSpPr>
            <a:xfrm>
              <a:off x="1964064" y="6145955"/>
              <a:ext cx="939164" cy="230832"/>
              <a:chOff x="1491105" y="5600091"/>
              <a:chExt cx="939164" cy="230832"/>
            </a:xfrm>
          </p:grpSpPr>
          <p:sp>
            <p:nvSpPr>
              <p:cNvPr id="9" name="Rectangle 8">
                <a:extLst>
                  <a:ext uri="{FF2B5EF4-FFF2-40B4-BE49-F238E27FC236}">
                    <a16:creationId xmlns:a16="http://schemas.microsoft.com/office/drawing/2014/main" id="{98B1F7B1-B2F4-26FA-FC88-0F149F0C2DDF}"/>
                  </a:ext>
                </a:extLst>
              </p:cNvPr>
              <p:cNvSpPr/>
              <p:nvPr/>
            </p:nvSpPr>
            <p:spPr bwMode="auto">
              <a:xfrm>
                <a:off x="1491105" y="5659294"/>
                <a:ext cx="99727" cy="99727"/>
              </a:xfrm>
              <a:prstGeom prst="rect">
                <a:avLst/>
              </a:prstGeom>
              <a:solidFill>
                <a:schemeClr val="accent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900" u="none" strike="noStrike" cap="none" normalizeH="0" baseline="0" dirty="0">
                  <a:ln>
                    <a:noFill/>
                  </a:ln>
                  <a:solidFill>
                    <a:srgbClr val="000000"/>
                  </a:solidFill>
                  <a:effectLst/>
                  <a:latin typeface="Calibri Light" panose="020F0302020204030204" pitchFamily="34" charset="0"/>
                  <a:cs typeface="Calibri Light" panose="020F0302020204030204" pitchFamily="34" charset="0"/>
                </a:endParaRPr>
              </a:p>
            </p:txBody>
          </p:sp>
          <p:sp>
            <p:nvSpPr>
              <p:cNvPr id="10" name="TextBox 9">
                <a:extLst>
                  <a:ext uri="{FF2B5EF4-FFF2-40B4-BE49-F238E27FC236}">
                    <a16:creationId xmlns:a16="http://schemas.microsoft.com/office/drawing/2014/main" id="{B1AA621C-42D3-A8B1-BFB5-2B17EDE4D774}"/>
                  </a:ext>
                </a:extLst>
              </p:cNvPr>
              <p:cNvSpPr txBox="1"/>
              <p:nvPr/>
            </p:nvSpPr>
            <p:spPr>
              <a:xfrm>
                <a:off x="1525208" y="5600091"/>
                <a:ext cx="905061" cy="230832"/>
              </a:xfrm>
              <a:prstGeom prst="rect">
                <a:avLst/>
              </a:prstGeom>
              <a:noFill/>
            </p:spPr>
            <p:txBody>
              <a:bodyPr wrap="square" rtlCol="0">
                <a:spAutoFit/>
              </a:bodyPr>
              <a:lstStyle/>
              <a:p>
                <a:pPr>
                  <a:tabLst>
                    <a:tab pos="1028700" algn="l"/>
                    <a:tab pos="1939925" algn="l"/>
                    <a:tab pos="3309938" algn="l"/>
                    <a:tab pos="4335463" algn="l"/>
                  </a:tabLst>
                </a:pPr>
                <a:r>
                  <a:rPr lang="en-US" sz="900" dirty="0">
                    <a:latin typeface="Calibri Light" panose="020F0302020204030204" pitchFamily="34" charset="0"/>
                    <a:ea typeface="Calibri" charset="0"/>
                    <a:cs typeface="Calibri Light" panose="020F0302020204030204" pitchFamily="34" charset="0"/>
                  </a:rPr>
                  <a:t>Currently have</a:t>
                </a:r>
                <a:endParaRPr lang="en-US" sz="900" dirty="0">
                  <a:latin typeface="Calibri Light" panose="020F0302020204030204" pitchFamily="34" charset="0"/>
                  <a:cs typeface="Calibri Light" panose="020F0302020204030204" pitchFamily="34" charset="0"/>
                </a:endParaRPr>
              </a:p>
            </p:txBody>
          </p:sp>
        </p:grpSp>
        <p:grpSp>
          <p:nvGrpSpPr>
            <p:cNvPr id="12" name="Group 11">
              <a:extLst>
                <a:ext uri="{FF2B5EF4-FFF2-40B4-BE49-F238E27FC236}">
                  <a16:creationId xmlns:a16="http://schemas.microsoft.com/office/drawing/2014/main" id="{BFF112CA-6174-B5EB-E1EA-6160BFFF8482}"/>
                </a:ext>
              </a:extLst>
            </p:cNvPr>
            <p:cNvGrpSpPr/>
            <p:nvPr/>
          </p:nvGrpSpPr>
          <p:grpSpPr>
            <a:xfrm>
              <a:off x="2903228" y="6145955"/>
              <a:ext cx="2051050" cy="230832"/>
              <a:chOff x="457200" y="5598468"/>
              <a:chExt cx="2051050" cy="230832"/>
            </a:xfrm>
          </p:grpSpPr>
          <p:sp>
            <p:nvSpPr>
              <p:cNvPr id="13" name="TextBox 12">
                <a:extLst>
                  <a:ext uri="{FF2B5EF4-FFF2-40B4-BE49-F238E27FC236}">
                    <a16:creationId xmlns:a16="http://schemas.microsoft.com/office/drawing/2014/main" id="{8244E829-6F3B-CFFC-66B2-96D268322D6B}"/>
                  </a:ext>
                </a:extLst>
              </p:cNvPr>
              <p:cNvSpPr txBox="1"/>
              <p:nvPr/>
            </p:nvSpPr>
            <p:spPr>
              <a:xfrm>
                <a:off x="498766" y="5598468"/>
                <a:ext cx="2009484" cy="230832"/>
              </a:xfrm>
              <a:prstGeom prst="rect">
                <a:avLst/>
              </a:prstGeom>
              <a:noFill/>
            </p:spPr>
            <p:txBody>
              <a:bodyPr wrap="square" rtlCol="0">
                <a:spAutoFit/>
              </a:bodyPr>
              <a:lstStyle/>
              <a:p>
                <a:pPr>
                  <a:tabLst>
                    <a:tab pos="1028700" algn="l"/>
                    <a:tab pos="1939925" algn="l"/>
                    <a:tab pos="3309938" algn="l"/>
                    <a:tab pos="4335463" algn="l"/>
                  </a:tabLst>
                </a:pPr>
                <a:r>
                  <a:rPr lang="en-US" sz="900" dirty="0">
                    <a:latin typeface="Calibri Light" panose="020F0302020204030204" pitchFamily="34" charset="0"/>
                    <a:ea typeface="Calibri" charset="0"/>
                    <a:cs typeface="Calibri Light" panose="020F0302020204030204" pitchFamily="34" charset="0"/>
                  </a:rPr>
                  <a:t>Plan to establish in the next three years</a:t>
                </a:r>
                <a:endParaRPr lang="en-US" sz="900" dirty="0">
                  <a:latin typeface="Calibri Light" panose="020F0302020204030204" pitchFamily="34" charset="0"/>
                  <a:cs typeface="Calibri Light" panose="020F0302020204030204" pitchFamily="34" charset="0"/>
                </a:endParaRPr>
              </a:p>
            </p:txBody>
          </p:sp>
          <p:sp>
            <p:nvSpPr>
              <p:cNvPr id="14" name="Rectangle 13">
                <a:extLst>
                  <a:ext uri="{FF2B5EF4-FFF2-40B4-BE49-F238E27FC236}">
                    <a16:creationId xmlns:a16="http://schemas.microsoft.com/office/drawing/2014/main" id="{88CC7320-49E7-C00C-CC8F-C98AD07F7B3A}"/>
                  </a:ext>
                </a:extLst>
              </p:cNvPr>
              <p:cNvSpPr/>
              <p:nvPr/>
            </p:nvSpPr>
            <p:spPr bwMode="auto">
              <a:xfrm>
                <a:off x="457200" y="5659294"/>
                <a:ext cx="99727" cy="99727"/>
              </a:xfrm>
              <a:prstGeom prst="rect">
                <a:avLst/>
              </a:prstGeom>
              <a:solidFill>
                <a:srgbClr val="009CDE"/>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900" u="none" strike="noStrike" cap="none" normalizeH="0" baseline="0" dirty="0">
                  <a:ln>
                    <a:noFill/>
                  </a:ln>
                  <a:solidFill>
                    <a:srgbClr val="000000"/>
                  </a:solidFill>
                  <a:effectLst/>
                  <a:latin typeface="Calibri Light" panose="020F0302020204030204" pitchFamily="34" charset="0"/>
                  <a:cs typeface="Calibri Light" panose="020F0302020204030204" pitchFamily="34" charset="0"/>
                </a:endParaRPr>
              </a:p>
            </p:txBody>
          </p:sp>
        </p:grpSp>
      </p:grpSp>
      <p:sp>
        <p:nvSpPr>
          <p:cNvPr id="7" name="Slide Number Placeholder 1">
            <a:extLst>
              <a:ext uri="{FF2B5EF4-FFF2-40B4-BE49-F238E27FC236}">
                <a16:creationId xmlns:a16="http://schemas.microsoft.com/office/drawing/2014/main" id="{6A99BE61-C5CB-4677-7F3C-D3DE0C77F638}"/>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23</a:t>
            </a:fld>
            <a:endParaRPr lang="en-US" dirty="0"/>
          </a:p>
        </p:txBody>
      </p:sp>
    </p:spTree>
    <p:extLst>
      <p:ext uri="{BB962C8B-B14F-4D97-AF65-F5344CB8AC3E}">
        <p14:creationId xmlns:p14="http://schemas.microsoft.com/office/powerpoint/2010/main" val="2809067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a:xfrm>
            <a:off x="457199" y="532392"/>
            <a:ext cx="7001933" cy="307777"/>
          </a:xfrm>
        </p:spPr>
        <p:txBody>
          <a:bodyPr/>
          <a:lstStyle/>
          <a:p>
            <a:r>
              <a:rPr lang="en-US" dirty="0"/>
              <a:t>Affluent individuals’ use of giving vehicles by household net worth</a:t>
            </a:r>
          </a:p>
        </p:txBody>
      </p:sp>
      <p:sp>
        <p:nvSpPr>
          <p:cNvPr id="22" name="Content Placeholder 2">
            <a:extLst>
              <a:ext uri="{FF2B5EF4-FFF2-40B4-BE49-F238E27FC236}">
                <a16:creationId xmlns:a16="http://schemas.microsoft.com/office/drawing/2014/main" id="{75762772-969C-DD4A-B950-D9F235E84D9B}"/>
              </a:ext>
            </a:extLst>
          </p:cNvPr>
          <p:cNvSpPr txBox="1">
            <a:spLocks/>
          </p:cNvSpPr>
          <p:nvPr/>
        </p:nvSpPr>
        <p:spPr>
          <a:xfrm>
            <a:off x="457199" y="359490"/>
            <a:ext cx="6168189" cy="212010"/>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Giving vehicles</a:t>
            </a:r>
          </a:p>
        </p:txBody>
      </p:sp>
      <p:sp>
        <p:nvSpPr>
          <p:cNvPr id="2" name="Content Placeholder 1">
            <a:extLst>
              <a:ext uri="{FF2B5EF4-FFF2-40B4-BE49-F238E27FC236}">
                <a16:creationId xmlns:a16="http://schemas.microsoft.com/office/drawing/2014/main" id="{308DA734-2F7E-D3F9-6255-DC1EAED4E6E0}"/>
              </a:ext>
            </a:extLst>
          </p:cNvPr>
          <p:cNvSpPr>
            <a:spLocks noGrp="1"/>
          </p:cNvSpPr>
          <p:nvPr>
            <p:ph idx="1"/>
          </p:nvPr>
        </p:nvSpPr>
        <p:spPr>
          <a:xfrm>
            <a:off x="457200" y="1342209"/>
            <a:ext cx="8229600" cy="307777"/>
          </a:xfrm>
        </p:spPr>
        <p:txBody>
          <a:bodyPr/>
          <a:lstStyle/>
          <a:p>
            <a:r>
              <a:rPr lang="en-US" sz="1400" dirty="0">
                <a:latin typeface="Calibri Light" panose="020F0302020204030204" pitchFamily="34" charset="0"/>
                <a:ea typeface="Calibri" charset="0"/>
                <a:cs typeface="Calibri Light" panose="020F0302020204030204" pitchFamily="34" charset="0"/>
              </a:rPr>
              <a:t>Affluent donors who currently use or plan to establish a giving vehicle by household net worth</a:t>
            </a:r>
          </a:p>
          <a:p>
            <a:endParaRPr lang="en-US" dirty="0"/>
          </a:p>
        </p:txBody>
      </p:sp>
      <p:graphicFrame>
        <p:nvGraphicFramePr>
          <p:cNvPr id="7" name="Chart 6" descr="A graph showing affluent donors' who currently use or plan to establish a giving vehicle, segmented by household net worth. Households with $1 Million or less said 19% indicated they did or planned to; households with $1 million to $5 million said 34% indicated they did or planned to; and households with $5 million to $20 million said 59% indicated they did or planned to.">
            <a:extLst>
              <a:ext uri="{FF2B5EF4-FFF2-40B4-BE49-F238E27FC236}">
                <a16:creationId xmlns:a16="http://schemas.microsoft.com/office/drawing/2014/main" id="{D5100E02-C2E2-7673-1478-9CE006558BEB}"/>
              </a:ext>
            </a:extLst>
          </p:cNvPr>
          <p:cNvGraphicFramePr/>
          <p:nvPr>
            <p:extLst>
              <p:ext uri="{D42A27DB-BD31-4B8C-83A1-F6EECF244321}">
                <p14:modId xmlns:p14="http://schemas.microsoft.com/office/powerpoint/2010/main" val="1941099783"/>
              </p:ext>
            </p:extLst>
          </p:nvPr>
        </p:nvGraphicFramePr>
        <p:xfrm>
          <a:off x="1524000" y="1964108"/>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1">
            <a:extLst>
              <a:ext uri="{FF2B5EF4-FFF2-40B4-BE49-F238E27FC236}">
                <a16:creationId xmlns:a16="http://schemas.microsoft.com/office/drawing/2014/main" id="{2C57E899-D2BD-8636-5A49-5EA3BA8F1A69}"/>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24</a:t>
            </a:fld>
            <a:endParaRPr lang="en-US" dirty="0"/>
          </a:p>
        </p:txBody>
      </p:sp>
    </p:spTree>
    <p:extLst>
      <p:ext uri="{BB962C8B-B14F-4D97-AF65-F5344CB8AC3E}">
        <p14:creationId xmlns:p14="http://schemas.microsoft.com/office/powerpoint/2010/main" val="31080261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0881A99-D68B-61C8-0300-0486E3A94BF4}"/>
              </a:ext>
            </a:extLst>
          </p:cNvPr>
          <p:cNvSpPr>
            <a:spLocks noGrp="1"/>
          </p:cNvSpPr>
          <p:nvPr>
            <p:ph type="title"/>
          </p:nvPr>
        </p:nvSpPr>
        <p:spPr/>
        <p:txBody>
          <a:bodyPr/>
          <a:lstStyle/>
          <a:p>
            <a:r>
              <a:rPr lang="en-US" dirty="0"/>
              <a:t>Philanthropic knowledge by segment</a:t>
            </a:r>
          </a:p>
        </p:txBody>
      </p:sp>
      <p:sp>
        <p:nvSpPr>
          <p:cNvPr id="5" name="Content Placeholder 2">
            <a:extLst>
              <a:ext uri="{FF2B5EF4-FFF2-40B4-BE49-F238E27FC236}">
                <a16:creationId xmlns:a16="http://schemas.microsoft.com/office/drawing/2014/main" id="{BD2FFE58-184D-E725-5FE2-83468447297D}"/>
              </a:ext>
            </a:extLst>
          </p:cNvPr>
          <p:cNvSpPr txBox="1">
            <a:spLocks/>
          </p:cNvSpPr>
          <p:nvPr/>
        </p:nvSpPr>
        <p:spPr>
          <a:xfrm>
            <a:off x="457199" y="359490"/>
            <a:ext cx="6168189" cy="212010"/>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Giving knowledge, strategy and budgeting</a:t>
            </a:r>
          </a:p>
        </p:txBody>
      </p:sp>
      <p:sp>
        <p:nvSpPr>
          <p:cNvPr id="2" name="Content Placeholder 1">
            <a:extLst>
              <a:ext uri="{FF2B5EF4-FFF2-40B4-BE49-F238E27FC236}">
                <a16:creationId xmlns:a16="http://schemas.microsoft.com/office/drawing/2014/main" id="{CC6F329E-6E20-383D-DD61-28E18A2767CB}"/>
              </a:ext>
            </a:extLst>
          </p:cNvPr>
          <p:cNvSpPr>
            <a:spLocks noGrp="1"/>
          </p:cNvSpPr>
          <p:nvPr>
            <p:ph idx="1"/>
          </p:nvPr>
        </p:nvSpPr>
        <p:spPr>
          <a:xfrm>
            <a:off x="457200" y="1342209"/>
            <a:ext cx="8229600" cy="307777"/>
          </a:xfrm>
        </p:spPr>
        <p:txBody>
          <a:bodyPr/>
          <a:lstStyle/>
          <a:p>
            <a:r>
              <a:rPr lang="en-US" sz="1400" dirty="0">
                <a:latin typeface="Calibri Light" panose="020F0302020204030204" pitchFamily="34" charset="0"/>
                <a:ea typeface="Calibri" charset="0"/>
                <a:cs typeface="Calibri Light" panose="020F0302020204030204" pitchFamily="34" charset="0"/>
              </a:rPr>
              <a:t>Self-described knowledge of charitable giving by segment</a:t>
            </a:r>
          </a:p>
        </p:txBody>
      </p:sp>
      <p:grpSp>
        <p:nvGrpSpPr>
          <p:cNvPr id="17" name="Group 16" descr="A graphic showing self-described knowledge of charitable giving by segments. 4% of men classified themselves as experts, 48% as knowledgeable and 48% as novices. 4% of women classified themselves as experts, 51% as knowledgeable and 46% as novices. 4% of those older than millennials classified themselves as experts, 55% as knowledgeable and 41% as novices. 2% of millennials and younger classified themselves as experts, 32% as knowledgeable and 66% as novices. 9% of Black/African Americans classified themselves as experts, 63% as knowledgeable and 29% as novices. 1% of Hispanic/Latino classified themselves as experts, 50% as knowledgeable and 49% as novices. 3% of Asian Americans classified themselves as experts, 44% as knowledgeable and 52% as novices. 4% of Caucasian/White classified themselves as experts, 48% as knowledgeable and 48% as novices. 5% of LGBTQ+ individuals classified themselves as experts, 46% as knowledgeable and 49% as novices. 4% of non-LGBTQ+ individuals classified themselves as experts, 49% as knowledgeable and 47% as novices.">
            <a:extLst>
              <a:ext uri="{FF2B5EF4-FFF2-40B4-BE49-F238E27FC236}">
                <a16:creationId xmlns:a16="http://schemas.microsoft.com/office/drawing/2014/main" id="{53D94C44-C191-3740-B5D0-535E6A5A5936}"/>
              </a:ext>
            </a:extLst>
          </p:cNvPr>
          <p:cNvGrpSpPr/>
          <p:nvPr/>
        </p:nvGrpSpPr>
        <p:grpSpPr>
          <a:xfrm>
            <a:off x="411480" y="1709189"/>
            <a:ext cx="8327137" cy="4577311"/>
            <a:chOff x="411480" y="1709189"/>
            <a:chExt cx="8327137" cy="4577311"/>
          </a:xfrm>
        </p:grpSpPr>
        <p:grpSp>
          <p:nvGrpSpPr>
            <p:cNvPr id="16" name="Group 15">
              <a:extLst>
                <a:ext uri="{FF2B5EF4-FFF2-40B4-BE49-F238E27FC236}">
                  <a16:creationId xmlns:a16="http://schemas.microsoft.com/office/drawing/2014/main" id="{E5B5069A-30C7-580E-BE76-42B324B6664F}"/>
                </a:ext>
              </a:extLst>
            </p:cNvPr>
            <p:cNvGrpSpPr/>
            <p:nvPr/>
          </p:nvGrpSpPr>
          <p:grpSpPr>
            <a:xfrm>
              <a:off x="3504717" y="6055668"/>
              <a:ext cx="2140725" cy="230832"/>
              <a:chOff x="457200" y="6055668"/>
              <a:chExt cx="2140725" cy="230832"/>
            </a:xfrm>
          </p:grpSpPr>
          <p:grpSp>
            <p:nvGrpSpPr>
              <p:cNvPr id="6" name="Group 5">
                <a:extLst>
                  <a:ext uri="{FF2B5EF4-FFF2-40B4-BE49-F238E27FC236}">
                    <a16:creationId xmlns:a16="http://schemas.microsoft.com/office/drawing/2014/main" id="{D114708E-BA8F-24D8-1955-A142C7FB8988}"/>
                  </a:ext>
                </a:extLst>
              </p:cNvPr>
              <p:cNvGrpSpPr/>
              <p:nvPr/>
            </p:nvGrpSpPr>
            <p:grpSpPr>
              <a:xfrm>
                <a:off x="457200" y="6055668"/>
                <a:ext cx="560923" cy="230832"/>
                <a:chOff x="457200" y="5598468"/>
                <a:chExt cx="560923" cy="230832"/>
              </a:xfrm>
            </p:grpSpPr>
            <p:sp>
              <p:nvSpPr>
                <p:cNvPr id="7" name="TextBox 6">
                  <a:extLst>
                    <a:ext uri="{FF2B5EF4-FFF2-40B4-BE49-F238E27FC236}">
                      <a16:creationId xmlns:a16="http://schemas.microsoft.com/office/drawing/2014/main" id="{9C74DDD3-D630-7E43-4F04-FC551F452E37}"/>
                    </a:ext>
                  </a:extLst>
                </p:cNvPr>
                <p:cNvSpPr txBox="1"/>
                <p:nvPr/>
              </p:nvSpPr>
              <p:spPr>
                <a:xfrm>
                  <a:off x="498766" y="5598468"/>
                  <a:ext cx="519357" cy="230832"/>
                </a:xfrm>
                <a:prstGeom prst="rect">
                  <a:avLst/>
                </a:prstGeom>
                <a:noFill/>
              </p:spPr>
              <p:txBody>
                <a:bodyPr wrap="square" rtlCol="0">
                  <a:spAutoFit/>
                </a:bodyPr>
                <a:lstStyle/>
                <a:p>
                  <a:pPr>
                    <a:tabLst>
                      <a:tab pos="1028700" algn="l"/>
                      <a:tab pos="1939925" algn="l"/>
                      <a:tab pos="3309938" algn="l"/>
                      <a:tab pos="4335463" algn="l"/>
                    </a:tabLst>
                  </a:pPr>
                  <a:r>
                    <a:rPr lang="en-US" sz="900" dirty="0">
                      <a:latin typeface="Calibri Light" panose="020F0302020204030204" pitchFamily="34" charset="0"/>
                      <a:ea typeface="Calibri" charset="0"/>
                      <a:cs typeface="Calibri Light" panose="020F0302020204030204" pitchFamily="34" charset="0"/>
                    </a:rPr>
                    <a:t>Expert</a:t>
                  </a:r>
                  <a:endParaRPr lang="en-US" sz="900" dirty="0">
                    <a:latin typeface="Calibri Light" panose="020F0302020204030204" pitchFamily="34" charset="0"/>
                    <a:cs typeface="Calibri Light" panose="020F0302020204030204" pitchFamily="34" charset="0"/>
                  </a:endParaRPr>
                </a:p>
              </p:txBody>
            </p:sp>
            <p:sp>
              <p:nvSpPr>
                <p:cNvPr id="8" name="Rectangle 7">
                  <a:extLst>
                    <a:ext uri="{FF2B5EF4-FFF2-40B4-BE49-F238E27FC236}">
                      <a16:creationId xmlns:a16="http://schemas.microsoft.com/office/drawing/2014/main" id="{B4E3EF0E-C162-F89B-A837-4047D3BCD45A}"/>
                    </a:ext>
                  </a:extLst>
                </p:cNvPr>
                <p:cNvSpPr/>
                <p:nvPr/>
              </p:nvSpPr>
              <p:spPr bwMode="auto">
                <a:xfrm>
                  <a:off x="457200" y="5659294"/>
                  <a:ext cx="99727" cy="99727"/>
                </a:xfrm>
                <a:prstGeom prst="rect">
                  <a:avLst/>
                </a:prstGeom>
                <a:solidFill>
                  <a:srgbClr val="012169"/>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ndParaRPr>
                </a:p>
              </p:txBody>
            </p:sp>
          </p:grpSp>
          <p:grpSp>
            <p:nvGrpSpPr>
              <p:cNvPr id="9" name="Group 8">
                <a:extLst>
                  <a:ext uri="{FF2B5EF4-FFF2-40B4-BE49-F238E27FC236}">
                    <a16:creationId xmlns:a16="http://schemas.microsoft.com/office/drawing/2014/main" id="{7F50B430-CF7E-F3E9-2F3A-25E0797CA2D2}"/>
                  </a:ext>
                </a:extLst>
              </p:cNvPr>
              <p:cNvGrpSpPr/>
              <p:nvPr/>
            </p:nvGrpSpPr>
            <p:grpSpPr>
              <a:xfrm>
                <a:off x="2063761" y="6055668"/>
                <a:ext cx="534164" cy="230832"/>
                <a:chOff x="2409074" y="5600091"/>
                <a:chExt cx="534164" cy="230832"/>
              </a:xfrm>
            </p:grpSpPr>
            <p:sp>
              <p:nvSpPr>
                <p:cNvPr id="10" name="Rectangle 9">
                  <a:extLst>
                    <a:ext uri="{FF2B5EF4-FFF2-40B4-BE49-F238E27FC236}">
                      <a16:creationId xmlns:a16="http://schemas.microsoft.com/office/drawing/2014/main" id="{4D7834F3-DD4A-0C33-AB46-1657AE5B986A}"/>
                    </a:ext>
                  </a:extLst>
                </p:cNvPr>
                <p:cNvSpPr/>
                <p:nvPr/>
              </p:nvSpPr>
              <p:spPr bwMode="auto">
                <a:xfrm>
                  <a:off x="2409074" y="5659294"/>
                  <a:ext cx="99727" cy="99727"/>
                </a:xfrm>
                <a:prstGeom prst="rect">
                  <a:avLst/>
                </a:prstGeom>
                <a:solidFill>
                  <a:schemeClr val="bg1">
                    <a:lumMod val="6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ndParaRPr>
                </a:p>
              </p:txBody>
            </p:sp>
            <p:sp>
              <p:nvSpPr>
                <p:cNvPr id="11" name="TextBox 10">
                  <a:extLst>
                    <a:ext uri="{FF2B5EF4-FFF2-40B4-BE49-F238E27FC236}">
                      <a16:creationId xmlns:a16="http://schemas.microsoft.com/office/drawing/2014/main" id="{2FF18276-AE2C-45DD-FC93-9D01A43D5705}"/>
                    </a:ext>
                  </a:extLst>
                </p:cNvPr>
                <p:cNvSpPr txBox="1"/>
                <p:nvPr/>
              </p:nvSpPr>
              <p:spPr>
                <a:xfrm>
                  <a:off x="2438424" y="5600091"/>
                  <a:ext cx="504814" cy="230832"/>
                </a:xfrm>
                <a:prstGeom prst="rect">
                  <a:avLst/>
                </a:prstGeom>
                <a:noFill/>
              </p:spPr>
              <p:txBody>
                <a:bodyPr wrap="square" rtlCol="0">
                  <a:spAutoFit/>
                </a:bodyPr>
                <a:lstStyle/>
                <a:p>
                  <a:pPr>
                    <a:tabLst>
                      <a:tab pos="969963" algn="l"/>
                      <a:tab pos="1939925" algn="l"/>
                      <a:tab pos="3309938" algn="l"/>
                      <a:tab pos="4335463" algn="l"/>
                    </a:tabLst>
                  </a:pPr>
                  <a:r>
                    <a:rPr lang="en-US" sz="900" dirty="0">
                      <a:latin typeface="Calibri Light" panose="020F0302020204030204" pitchFamily="34" charset="0"/>
                      <a:ea typeface="Calibri" charset="0"/>
                      <a:cs typeface="Calibri Light" panose="020F0302020204030204" pitchFamily="34" charset="0"/>
                    </a:rPr>
                    <a:t>Novice</a:t>
                  </a:r>
                  <a:endParaRPr lang="en-US" sz="900" dirty="0">
                    <a:latin typeface="Calibri Light" panose="020F0302020204030204" pitchFamily="34" charset="0"/>
                    <a:cs typeface="Calibri Light" panose="020F0302020204030204" pitchFamily="34" charset="0"/>
                  </a:endParaRPr>
                </a:p>
              </p:txBody>
            </p:sp>
          </p:grpSp>
          <p:grpSp>
            <p:nvGrpSpPr>
              <p:cNvPr id="12" name="Group 11">
                <a:extLst>
                  <a:ext uri="{FF2B5EF4-FFF2-40B4-BE49-F238E27FC236}">
                    <a16:creationId xmlns:a16="http://schemas.microsoft.com/office/drawing/2014/main" id="{EEC878BB-C071-C2DF-A6B8-BED484571C65}"/>
                  </a:ext>
                </a:extLst>
              </p:cNvPr>
              <p:cNvGrpSpPr/>
              <p:nvPr/>
            </p:nvGrpSpPr>
            <p:grpSpPr>
              <a:xfrm>
                <a:off x="1059022" y="6055668"/>
                <a:ext cx="939164" cy="230832"/>
                <a:chOff x="1491105" y="5600091"/>
                <a:chExt cx="939164" cy="230832"/>
              </a:xfrm>
            </p:grpSpPr>
            <p:sp>
              <p:nvSpPr>
                <p:cNvPr id="13" name="Rectangle 12">
                  <a:extLst>
                    <a:ext uri="{FF2B5EF4-FFF2-40B4-BE49-F238E27FC236}">
                      <a16:creationId xmlns:a16="http://schemas.microsoft.com/office/drawing/2014/main" id="{BD812F7E-A545-F689-B3F9-82DD03557987}"/>
                    </a:ext>
                  </a:extLst>
                </p:cNvPr>
                <p:cNvSpPr/>
                <p:nvPr/>
              </p:nvSpPr>
              <p:spPr bwMode="auto">
                <a:xfrm>
                  <a:off x="1491105" y="5659294"/>
                  <a:ext cx="99727" cy="99727"/>
                </a:xfrm>
                <a:prstGeom prst="rect">
                  <a:avLst/>
                </a:prstGeom>
                <a:solidFill>
                  <a:srgbClr val="009CDE"/>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ndParaRPr>
                </a:p>
              </p:txBody>
            </p:sp>
            <p:sp>
              <p:nvSpPr>
                <p:cNvPr id="14" name="TextBox 13">
                  <a:extLst>
                    <a:ext uri="{FF2B5EF4-FFF2-40B4-BE49-F238E27FC236}">
                      <a16:creationId xmlns:a16="http://schemas.microsoft.com/office/drawing/2014/main" id="{8698F513-94C4-A61B-66B0-DE4E5039BEDF}"/>
                    </a:ext>
                  </a:extLst>
                </p:cNvPr>
                <p:cNvSpPr txBox="1"/>
                <p:nvPr/>
              </p:nvSpPr>
              <p:spPr>
                <a:xfrm>
                  <a:off x="1525208" y="5600091"/>
                  <a:ext cx="905061" cy="230832"/>
                </a:xfrm>
                <a:prstGeom prst="rect">
                  <a:avLst/>
                </a:prstGeom>
                <a:noFill/>
              </p:spPr>
              <p:txBody>
                <a:bodyPr wrap="square" rtlCol="0">
                  <a:spAutoFit/>
                </a:bodyPr>
                <a:lstStyle/>
                <a:p>
                  <a:pPr>
                    <a:tabLst>
                      <a:tab pos="1028700" algn="l"/>
                      <a:tab pos="1939925" algn="l"/>
                      <a:tab pos="3309938" algn="l"/>
                      <a:tab pos="4335463" algn="l"/>
                    </a:tabLst>
                  </a:pPr>
                  <a:r>
                    <a:rPr lang="en-US" sz="900" dirty="0">
                      <a:latin typeface="Calibri Light" panose="020F0302020204030204" pitchFamily="34" charset="0"/>
                      <a:ea typeface="Calibri" charset="0"/>
                      <a:cs typeface="Calibri Light" panose="020F0302020204030204" pitchFamily="34" charset="0"/>
                    </a:rPr>
                    <a:t>Knowledgeable</a:t>
                  </a:r>
                  <a:endParaRPr lang="en-US" sz="900" dirty="0">
                    <a:latin typeface="Calibri Light" panose="020F0302020204030204" pitchFamily="34" charset="0"/>
                    <a:cs typeface="Calibri Light" panose="020F0302020204030204" pitchFamily="34" charset="0"/>
                  </a:endParaRPr>
                </a:p>
              </p:txBody>
            </p:sp>
          </p:grpSp>
        </p:grpSp>
        <p:graphicFrame>
          <p:nvGraphicFramePr>
            <p:cNvPr id="15" name="Chart 14">
              <a:extLst>
                <a:ext uri="{FF2B5EF4-FFF2-40B4-BE49-F238E27FC236}">
                  <a16:creationId xmlns:a16="http://schemas.microsoft.com/office/drawing/2014/main" id="{8CDF645F-E905-F7C7-66A4-5DB01D65F9FE}"/>
                </a:ext>
              </a:extLst>
            </p:cNvPr>
            <p:cNvGraphicFramePr/>
            <p:nvPr/>
          </p:nvGraphicFramePr>
          <p:xfrm>
            <a:off x="411480" y="1709189"/>
            <a:ext cx="8327137" cy="4111028"/>
          </p:xfrm>
          <a:graphic>
            <a:graphicData uri="http://schemas.openxmlformats.org/drawingml/2006/chart">
              <c:chart xmlns:c="http://schemas.openxmlformats.org/drawingml/2006/chart" xmlns:r="http://schemas.openxmlformats.org/officeDocument/2006/relationships" r:id="rId3"/>
            </a:graphicData>
          </a:graphic>
        </p:graphicFrame>
      </p:grpSp>
      <p:sp>
        <p:nvSpPr>
          <p:cNvPr id="18" name="Slide Number Placeholder 1">
            <a:extLst>
              <a:ext uri="{FF2B5EF4-FFF2-40B4-BE49-F238E27FC236}">
                <a16:creationId xmlns:a16="http://schemas.microsoft.com/office/drawing/2014/main" id="{64565D9A-15E1-CCED-4312-900A889EF555}"/>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25</a:t>
            </a:fld>
            <a:endParaRPr lang="en-US" dirty="0"/>
          </a:p>
        </p:txBody>
      </p:sp>
    </p:spTree>
    <p:extLst>
      <p:ext uri="{BB962C8B-B14F-4D97-AF65-F5344CB8AC3E}">
        <p14:creationId xmlns:p14="http://schemas.microsoft.com/office/powerpoint/2010/main" val="28987497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Affluent donor profile by level of charitable giving knowledge</a:t>
            </a:r>
          </a:p>
        </p:txBody>
      </p:sp>
      <p:sp>
        <p:nvSpPr>
          <p:cNvPr id="19" name="Content Placeholder 2">
            <a:extLst>
              <a:ext uri="{FF2B5EF4-FFF2-40B4-BE49-F238E27FC236}">
                <a16:creationId xmlns:a16="http://schemas.microsoft.com/office/drawing/2014/main" id="{88E6A9F9-539B-3848-B34F-B152649847CB}"/>
              </a:ext>
            </a:extLst>
          </p:cNvPr>
          <p:cNvSpPr txBox="1">
            <a:spLocks/>
          </p:cNvSpPr>
          <p:nvPr/>
        </p:nvSpPr>
        <p:spPr>
          <a:xfrm>
            <a:off x="457199" y="359490"/>
            <a:ext cx="6168189" cy="212010"/>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spc="88" dirty="0">
                <a:solidFill>
                  <a:srgbClr val="E31837"/>
                </a:solidFill>
                <a:latin typeface="Calibri Light" panose="020F0302020204030204" pitchFamily="34" charset="0"/>
                <a:cs typeface="Calibri Light" panose="020F0302020204030204" pitchFamily="34" charset="0"/>
              </a:rPr>
              <a:t>GIVING KNOWLEDGE, STRATEGY AND BUDGETING</a:t>
            </a:r>
          </a:p>
        </p:txBody>
      </p:sp>
      <p:sp>
        <p:nvSpPr>
          <p:cNvPr id="7" name="Content Placeholder 6">
            <a:extLst>
              <a:ext uri="{FF2B5EF4-FFF2-40B4-BE49-F238E27FC236}">
                <a16:creationId xmlns:a16="http://schemas.microsoft.com/office/drawing/2014/main" id="{B027BE1C-7CAD-9213-A8B2-6E69A660EDE4}"/>
              </a:ext>
            </a:extLst>
          </p:cNvPr>
          <p:cNvSpPr>
            <a:spLocks noGrp="1"/>
          </p:cNvSpPr>
          <p:nvPr>
            <p:ph idx="1"/>
          </p:nvPr>
        </p:nvSpPr>
        <p:spPr>
          <a:xfrm>
            <a:off x="457200" y="1342209"/>
            <a:ext cx="8229600" cy="492316"/>
          </a:xfrm>
        </p:spPr>
        <p:txBody>
          <a:bodyPr/>
          <a:lstStyle/>
          <a:p>
            <a:r>
              <a:rPr lang="en-US" sz="1400" dirty="0">
                <a:latin typeface="Calibri Light" panose="020F0302020204030204" pitchFamily="34" charset="0"/>
                <a:ea typeface="Calibri" charset="0"/>
                <a:cs typeface="Calibri Light" panose="020F0302020204030204" pitchFamily="34" charset="0"/>
              </a:rPr>
              <a:t>Affluent donors’ charitable giving knowledge level by monitoring or evaluating of charitable giving impact, </a:t>
            </a:r>
            <a:br>
              <a:rPr lang="en-US" sz="1400" dirty="0">
                <a:latin typeface="Calibri Light" panose="020F0302020204030204" pitchFamily="34" charset="0"/>
                <a:ea typeface="Calibri" charset="0"/>
                <a:cs typeface="Calibri Light" panose="020F0302020204030204" pitchFamily="34" charset="0"/>
              </a:rPr>
            </a:br>
            <a:r>
              <a:rPr lang="en-US" sz="1400" dirty="0">
                <a:latin typeface="Calibri Light" panose="020F0302020204030204" pitchFamily="34" charset="0"/>
                <a:ea typeface="Calibri" charset="0"/>
                <a:cs typeface="Calibri Light" panose="020F0302020204030204" pitchFamily="34" charset="0"/>
              </a:rPr>
              <a:t>use of giving vehicle, and belief giving is having intended impact</a:t>
            </a:r>
          </a:p>
          <a:p>
            <a:endParaRPr lang="en-US" dirty="0"/>
          </a:p>
        </p:txBody>
      </p:sp>
      <p:grpSp>
        <p:nvGrpSpPr>
          <p:cNvPr id="5" name="Group 4" descr="A graph showing affluent donors charitable giving knowledge level by monitoring or evaluating of charitable giving impact, use of giving vehicle and belief giving is having intended impact. Of those who classified themselves as novices, 8% monitored the impact of their giving, 14% have or plan to establish any giving vehicle, 25% believed their giving had an impact and overall novices gave $2,818 to charity. Of those who classified themselves as knowledgeable, 28% monitored the impact of their giving, 39% have or plan to establish any giving vehicle, 55% believed their giving had an impact and overall novices gave $14,927 to charity. Of those who classified themselves as experts, 60% monitored the impact of their giving, 54% have or plan to establish any giving vehicle, 85% believed their giving had an impact and overall novices gave $43,838 to charity. ">
            <a:extLst>
              <a:ext uri="{FF2B5EF4-FFF2-40B4-BE49-F238E27FC236}">
                <a16:creationId xmlns:a16="http://schemas.microsoft.com/office/drawing/2014/main" id="{E1F98970-D23E-2A79-7A41-9AC1CC5C5118}"/>
              </a:ext>
            </a:extLst>
          </p:cNvPr>
          <p:cNvGrpSpPr/>
          <p:nvPr/>
        </p:nvGrpSpPr>
        <p:grpSpPr>
          <a:xfrm>
            <a:off x="670732" y="2437971"/>
            <a:ext cx="7810857" cy="2921871"/>
            <a:chOff x="628397" y="2437971"/>
            <a:chExt cx="7810857" cy="2921871"/>
          </a:xfrm>
        </p:grpSpPr>
        <p:grpSp>
          <p:nvGrpSpPr>
            <p:cNvPr id="10" name="Group 9">
              <a:extLst>
                <a:ext uri="{FF2B5EF4-FFF2-40B4-BE49-F238E27FC236}">
                  <a16:creationId xmlns:a16="http://schemas.microsoft.com/office/drawing/2014/main" id="{DF293BEF-F633-4C48-A752-BC876F750E73}"/>
                </a:ext>
              </a:extLst>
            </p:cNvPr>
            <p:cNvGrpSpPr/>
            <p:nvPr/>
          </p:nvGrpSpPr>
          <p:grpSpPr>
            <a:xfrm>
              <a:off x="1231619" y="2556957"/>
              <a:ext cx="6616981" cy="1462593"/>
              <a:chOff x="1625838" y="2681617"/>
              <a:chExt cx="6419988" cy="1462593"/>
            </a:xfrm>
          </p:grpSpPr>
          <p:cxnSp>
            <p:nvCxnSpPr>
              <p:cNvPr id="12" name="Straight Connector 11">
                <a:extLst>
                  <a:ext uri="{FF2B5EF4-FFF2-40B4-BE49-F238E27FC236}">
                    <a16:creationId xmlns:a16="http://schemas.microsoft.com/office/drawing/2014/main" id="{98DB75F6-5015-1341-8141-F0687BFE1B33}"/>
                  </a:ext>
                </a:extLst>
              </p:cNvPr>
              <p:cNvCxnSpPr>
                <a:cxnSpLocks/>
              </p:cNvCxnSpPr>
              <p:nvPr/>
            </p:nvCxnSpPr>
            <p:spPr>
              <a:xfrm>
                <a:off x="1625838" y="3858460"/>
                <a:ext cx="641424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9BF4C45-F874-4449-8866-E8C1D541FCD8}"/>
                  </a:ext>
                </a:extLst>
              </p:cNvPr>
              <p:cNvCxnSpPr>
                <a:cxnSpLocks/>
              </p:cNvCxnSpPr>
              <p:nvPr/>
            </p:nvCxnSpPr>
            <p:spPr>
              <a:xfrm>
                <a:off x="1631579" y="3553660"/>
                <a:ext cx="641424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20C1752-D440-CD44-A43B-DD17595BE376}"/>
                  </a:ext>
                </a:extLst>
              </p:cNvPr>
              <p:cNvCxnSpPr>
                <a:cxnSpLocks/>
              </p:cNvCxnSpPr>
              <p:nvPr/>
            </p:nvCxnSpPr>
            <p:spPr>
              <a:xfrm>
                <a:off x="1625838" y="3248860"/>
                <a:ext cx="641424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C698E89-6529-464A-9871-6F052F353951}"/>
                  </a:ext>
                </a:extLst>
              </p:cNvPr>
              <p:cNvCxnSpPr>
                <a:cxnSpLocks/>
              </p:cNvCxnSpPr>
              <p:nvPr/>
            </p:nvCxnSpPr>
            <p:spPr>
              <a:xfrm>
                <a:off x="1631578" y="2944060"/>
                <a:ext cx="641424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E5F4E8A-9F5D-6B4A-B4CA-A0B03AF5FA36}"/>
                  </a:ext>
                </a:extLst>
              </p:cNvPr>
              <p:cNvCxnSpPr>
                <a:cxnSpLocks/>
              </p:cNvCxnSpPr>
              <p:nvPr/>
            </p:nvCxnSpPr>
            <p:spPr>
              <a:xfrm>
                <a:off x="1631579" y="2681617"/>
                <a:ext cx="641424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E325316-898F-8041-920D-3FEBB24687A4}"/>
                  </a:ext>
                </a:extLst>
              </p:cNvPr>
              <p:cNvCxnSpPr>
                <a:cxnSpLocks/>
              </p:cNvCxnSpPr>
              <p:nvPr/>
            </p:nvCxnSpPr>
            <p:spPr>
              <a:xfrm>
                <a:off x="1628708" y="2944060"/>
                <a:ext cx="641424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C27983B-CBAB-6945-8759-DFA9478030A1}"/>
                  </a:ext>
                </a:extLst>
              </p:cNvPr>
              <p:cNvCxnSpPr>
                <a:cxnSpLocks/>
              </p:cNvCxnSpPr>
              <p:nvPr/>
            </p:nvCxnSpPr>
            <p:spPr>
              <a:xfrm>
                <a:off x="1631578" y="4144210"/>
                <a:ext cx="641424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8" name="Rectangle 7">
              <a:extLst>
                <a:ext uri="{FF2B5EF4-FFF2-40B4-BE49-F238E27FC236}">
                  <a16:creationId xmlns:a16="http://schemas.microsoft.com/office/drawing/2014/main" id="{53588D36-E803-1244-8EDB-E8E4B5B33CD4}"/>
                </a:ext>
              </a:extLst>
            </p:cNvPr>
            <p:cNvSpPr/>
            <p:nvPr/>
          </p:nvSpPr>
          <p:spPr bwMode="auto">
            <a:xfrm>
              <a:off x="2255678" y="3822654"/>
              <a:ext cx="365760" cy="202271"/>
            </a:xfrm>
            <a:prstGeom prst="rect">
              <a:avLst/>
            </a:prstGeom>
            <a:solidFill>
              <a:srgbClr val="009CDE"/>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9CDE"/>
                </a:solidFill>
                <a:effectLst/>
                <a:latin typeface="Arial" charset="0"/>
              </a:endParaRPr>
            </a:p>
          </p:txBody>
        </p:sp>
        <p:sp>
          <p:nvSpPr>
            <p:cNvPr id="9" name="Rectangle 8">
              <a:extLst>
                <a:ext uri="{FF2B5EF4-FFF2-40B4-BE49-F238E27FC236}">
                  <a16:creationId xmlns:a16="http://schemas.microsoft.com/office/drawing/2014/main" id="{0AFB005B-47E8-4E48-BE18-2A9675C22B7A}"/>
                </a:ext>
              </a:extLst>
            </p:cNvPr>
            <p:cNvSpPr/>
            <p:nvPr/>
          </p:nvSpPr>
          <p:spPr bwMode="auto">
            <a:xfrm>
              <a:off x="1528358" y="3889976"/>
              <a:ext cx="365760" cy="134949"/>
            </a:xfrm>
            <a:prstGeom prst="rect">
              <a:avLst/>
            </a:prstGeom>
            <a:solidFill>
              <a:schemeClr val="accent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ndParaRPr>
            </a:p>
          </p:txBody>
        </p:sp>
        <p:sp>
          <p:nvSpPr>
            <p:cNvPr id="20" name="TextBox 19">
              <a:extLst>
                <a:ext uri="{FF2B5EF4-FFF2-40B4-BE49-F238E27FC236}">
                  <a16:creationId xmlns:a16="http://schemas.microsoft.com/office/drawing/2014/main" id="{63FC1453-C785-5149-870C-64E7D81ADEFB}"/>
                </a:ext>
              </a:extLst>
            </p:cNvPr>
            <p:cNvSpPr txBox="1"/>
            <p:nvPr/>
          </p:nvSpPr>
          <p:spPr>
            <a:xfrm>
              <a:off x="1523972" y="3703670"/>
              <a:ext cx="374532"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8%</a:t>
              </a:r>
            </a:p>
          </p:txBody>
        </p:sp>
        <p:sp>
          <p:nvSpPr>
            <p:cNvPr id="21" name="TextBox 20">
              <a:extLst>
                <a:ext uri="{FF2B5EF4-FFF2-40B4-BE49-F238E27FC236}">
                  <a16:creationId xmlns:a16="http://schemas.microsoft.com/office/drawing/2014/main" id="{40663A3C-D888-4145-B7A6-3B1B6BDF359D}"/>
                </a:ext>
              </a:extLst>
            </p:cNvPr>
            <p:cNvSpPr txBox="1"/>
            <p:nvPr/>
          </p:nvSpPr>
          <p:spPr>
            <a:xfrm>
              <a:off x="2252759" y="3629070"/>
              <a:ext cx="371599"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14%</a:t>
              </a:r>
            </a:p>
          </p:txBody>
        </p:sp>
        <p:grpSp>
          <p:nvGrpSpPr>
            <p:cNvPr id="22" name="Group 21">
              <a:extLst>
                <a:ext uri="{FF2B5EF4-FFF2-40B4-BE49-F238E27FC236}">
                  <a16:creationId xmlns:a16="http://schemas.microsoft.com/office/drawing/2014/main" id="{73685959-99C6-2749-85B6-454F9AE7A87D}"/>
                </a:ext>
              </a:extLst>
            </p:cNvPr>
            <p:cNvGrpSpPr/>
            <p:nvPr/>
          </p:nvGrpSpPr>
          <p:grpSpPr>
            <a:xfrm>
              <a:off x="628397" y="2437971"/>
              <a:ext cx="484942" cy="1617900"/>
              <a:chOff x="628397" y="2437971"/>
              <a:chExt cx="484942" cy="1617900"/>
            </a:xfrm>
          </p:grpSpPr>
          <p:sp>
            <p:nvSpPr>
              <p:cNvPr id="23" name="TextBox 22">
                <a:extLst>
                  <a:ext uri="{FF2B5EF4-FFF2-40B4-BE49-F238E27FC236}">
                    <a16:creationId xmlns:a16="http://schemas.microsoft.com/office/drawing/2014/main" id="{8F18D122-A844-9745-9F06-92363B4D995B}"/>
                  </a:ext>
                </a:extLst>
              </p:cNvPr>
              <p:cNvSpPr txBox="1"/>
              <p:nvPr/>
            </p:nvSpPr>
            <p:spPr>
              <a:xfrm>
                <a:off x="634774" y="2437971"/>
                <a:ext cx="478565" cy="153888"/>
              </a:xfrm>
              <a:prstGeom prst="rect">
                <a:avLst/>
              </a:prstGeom>
              <a:noFill/>
            </p:spPr>
            <p:txBody>
              <a:bodyPr wrap="square" lIns="0" tIns="0" rIns="0" bIns="0"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100%</a:t>
                </a:r>
              </a:p>
            </p:txBody>
          </p:sp>
          <p:sp>
            <p:nvSpPr>
              <p:cNvPr id="24" name="TextBox 23">
                <a:extLst>
                  <a:ext uri="{FF2B5EF4-FFF2-40B4-BE49-F238E27FC236}">
                    <a16:creationId xmlns:a16="http://schemas.microsoft.com/office/drawing/2014/main" id="{2536647A-1DD1-8E49-9768-1E43B11B1A4A}"/>
                  </a:ext>
                </a:extLst>
              </p:cNvPr>
              <p:cNvSpPr txBox="1"/>
              <p:nvPr/>
            </p:nvSpPr>
            <p:spPr>
              <a:xfrm>
                <a:off x="629719" y="2726597"/>
                <a:ext cx="478565" cy="153888"/>
              </a:xfrm>
              <a:prstGeom prst="rect">
                <a:avLst/>
              </a:prstGeom>
              <a:noFill/>
            </p:spPr>
            <p:txBody>
              <a:bodyPr wrap="square" lIns="0" tIns="0" rIns="0" bIns="0"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80%</a:t>
                </a:r>
              </a:p>
            </p:txBody>
          </p:sp>
          <p:sp>
            <p:nvSpPr>
              <p:cNvPr id="25" name="TextBox 24">
                <a:extLst>
                  <a:ext uri="{FF2B5EF4-FFF2-40B4-BE49-F238E27FC236}">
                    <a16:creationId xmlns:a16="http://schemas.microsoft.com/office/drawing/2014/main" id="{F312DDD4-E859-2E40-BE16-911105A2649F}"/>
                  </a:ext>
                </a:extLst>
              </p:cNvPr>
              <p:cNvSpPr txBox="1"/>
              <p:nvPr/>
            </p:nvSpPr>
            <p:spPr>
              <a:xfrm>
                <a:off x="628397" y="3016486"/>
                <a:ext cx="478565" cy="153888"/>
              </a:xfrm>
              <a:prstGeom prst="rect">
                <a:avLst/>
              </a:prstGeom>
              <a:noFill/>
            </p:spPr>
            <p:txBody>
              <a:bodyPr wrap="square" lIns="0" tIns="0" rIns="0" bIns="0"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60%</a:t>
                </a:r>
              </a:p>
            </p:txBody>
          </p:sp>
          <p:sp>
            <p:nvSpPr>
              <p:cNvPr id="26" name="TextBox 25">
                <a:extLst>
                  <a:ext uri="{FF2B5EF4-FFF2-40B4-BE49-F238E27FC236}">
                    <a16:creationId xmlns:a16="http://schemas.microsoft.com/office/drawing/2014/main" id="{EC5A444F-313A-0043-9838-006B43965CF3}"/>
                  </a:ext>
                </a:extLst>
              </p:cNvPr>
              <p:cNvSpPr txBox="1"/>
              <p:nvPr/>
            </p:nvSpPr>
            <p:spPr>
              <a:xfrm>
                <a:off x="629294" y="3308646"/>
                <a:ext cx="478565" cy="153888"/>
              </a:xfrm>
              <a:prstGeom prst="rect">
                <a:avLst/>
              </a:prstGeom>
              <a:noFill/>
            </p:spPr>
            <p:txBody>
              <a:bodyPr wrap="square" lIns="0" tIns="0" rIns="0" bIns="0"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40%</a:t>
                </a:r>
              </a:p>
            </p:txBody>
          </p:sp>
          <p:sp>
            <p:nvSpPr>
              <p:cNvPr id="27" name="TextBox 26">
                <a:extLst>
                  <a:ext uri="{FF2B5EF4-FFF2-40B4-BE49-F238E27FC236}">
                    <a16:creationId xmlns:a16="http://schemas.microsoft.com/office/drawing/2014/main" id="{471EEC0F-D74D-4D4A-BF99-ECF2B9D6A64D}"/>
                  </a:ext>
                </a:extLst>
              </p:cNvPr>
              <p:cNvSpPr txBox="1"/>
              <p:nvPr/>
            </p:nvSpPr>
            <p:spPr>
              <a:xfrm>
                <a:off x="629293" y="3613445"/>
                <a:ext cx="478565" cy="153888"/>
              </a:xfrm>
              <a:prstGeom prst="rect">
                <a:avLst/>
              </a:prstGeom>
              <a:noFill/>
            </p:spPr>
            <p:txBody>
              <a:bodyPr wrap="square" lIns="0" tIns="0" rIns="0" bIns="0"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20%</a:t>
                </a:r>
              </a:p>
            </p:txBody>
          </p:sp>
          <p:sp>
            <p:nvSpPr>
              <p:cNvPr id="28" name="TextBox 27">
                <a:extLst>
                  <a:ext uri="{FF2B5EF4-FFF2-40B4-BE49-F238E27FC236}">
                    <a16:creationId xmlns:a16="http://schemas.microsoft.com/office/drawing/2014/main" id="{B0619EF4-CE37-3A48-A447-F7C2A6521A16}"/>
                  </a:ext>
                </a:extLst>
              </p:cNvPr>
              <p:cNvSpPr txBox="1"/>
              <p:nvPr/>
            </p:nvSpPr>
            <p:spPr>
              <a:xfrm>
                <a:off x="631598" y="3901983"/>
                <a:ext cx="478565" cy="153888"/>
              </a:xfrm>
              <a:prstGeom prst="rect">
                <a:avLst/>
              </a:prstGeom>
              <a:noFill/>
            </p:spPr>
            <p:txBody>
              <a:bodyPr wrap="square" lIns="0" tIns="0" rIns="0" bIns="0" rtlCol="0">
                <a:spAutoFit/>
              </a:bodyPr>
              <a:lstStyle/>
              <a:p>
                <a:pPr algn="r"/>
                <a:r>
                  <a:rPr lang="en-US" sz="1000" dirty="0">
                    <a:solidFill>
                      <a:schemeClr val="accent6"/>
                    </a:solidFill>
                    <a:latin typeface="Calibri Light" panose="020F0302020204030204" pitchFamily="34" charset="0"/>
                    <a:cs typeface="Calibri Light" panose="020F0302020204030204" pitchFamily="34" charset="0"/>
                  </a:rPr>
                  <a:t>0%</a:t>
                </a:r>
              </a:p>
            </p:txBody>
          </p:sp>
        </p:grpSp>
        <p:sp>
          <p:nvSpPr>
            <p:cNvPr id="29" name="Rectangle 28">
              <a:extLst>
                <a:ext uri="{FF2B5EF4-FFF2-40B4-BE49-F238E27FC236}">
                  <a16:creationId xmlns:a16="http://schemas.microsoft.com/office/drawing/2014/main" id="{2FEB1878-66B6-2149-9A21-52D65A517A1E}"/>
                </a:ext>
              </a:extLst>
            </p:cNvPr>
            <p:cNvSpPr/>
            <p:nvPr/>
          </p:nvSpPr>
          <p:spPr bwMode="auto">
            <a:xfrm>
              <a:off x="1893234" y="3633727"/>
              <a:ext cx="365760" cy="391198"/>
            </a:xfrm>
            <a:prstGeom prst="rect">
              <a:avLst/>
            </a:prstGeom>
            <a:solidFill>
              <a:schemeClr val="accent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9CDE"/>
                </a:solidFill>
                <a:effectLst/>
                <a:latin typeface="Arial" charset="0"/>
              </a:endParaRPr>
            </a:p>
          </p:txBody>
        </p:sp>
        <p:sp>
          <p:nvSpPr>
            <p:cNvPr id="30" name="TextBox 29">
              <a:extLst>
                <a:ext uri="{FF2B5EF4-FFF2-40B4-BE49-F238E27FC236}">
                  <a16:creationId xmlns:a16="http://schemas.microsoft.com/office/drawing/2014/main" id="{E3F0CF73-8BC1-374A-A22C-B11D190C92F1}"/>
                </a:ext>
              </a:extLst>
            </p:cNvPr>
            <p:cNvSpPr txBox="1"/>
            <p:nvPr/>
          </p:nvSpPr>
          <p:spPr>
            <a:xfrm>
              <a:off x="1879944" y="3447955"/>
              <a:ext cx="392341"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25%</a:t>
              </a:r>
            </a:p>
          </p:txBody>
        </p:sp>
        <p:sp>
          <p:nvSpPr>
            <p:cNvPr id="31" name="Rectangle 30">
              <a:extLst>
                <a:ext uri="{FF2B5EF4-FFF2-40B4-BE49-F238E27FC236}">
                  <a16:creationId xmlns:a16="http://schemas.microsoft.com/office/drawing/2014/main" id="{57342DC3-9288-2943-A6F5-C82DE02A4910}"/>
                </a:ext>
              </a:extLst>
            </p:cNvPr>
            <p:cNvSpPr/>
            <p:nvPr/>
          </p:nvSpPr>
          <p:spPr bwMode="auto">
            <a:xfrm>
              <a:off x="4384322" y="3462838"/>
              <a:ext cx="356616" cy="562087"/>
            </a:xfrm>
            <a:prstGeom prst="rect">
              <a:avLst/>
            </a:prstGeom>
            <a:solidFill>
              <a:srgbClr val="009CDE"/>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9CDE"/>
                </a:solidFill>
                <a:effectLst/>
                <a:latin typeface="Arial" charset="0"/>
              </a:endParaRPr>
            </a:p>
          </p:txBody>
        </p:sp>
        <p:sp>
          <p:nvSpPr>
            <p:cNvPr id="32" name="TextBox 31">
              <a:extLst>
                <a:ext uri="{FF2B5EF4-FFF2-40B4-BE49-F238E27FC236}">
                  <a16:creationId xmlns:a16="http://schemas.microsoft.com/office/drawing/2014/main" id="{35ECEAD0-F435-894A-85EE-84402E8CA59D}"/>
                </a:ext>
              </a:extLst>
            </p:cNvPr>
            <p:cNvSpPr txBox="1"/>
            <p:nvPr/>
          </p:nvSpPr>
          <p:spPr>
            <a:xfrm>
              <a:off x="4359938" y="3286967"/>
              <a:ext cx="405385"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39%</a:t>
              </a:r>
            </a:p>
          </p:txBody>
        </p:sp>
        <p:sp>
          <p:nvSpPr>
            <p:cNvPr id="33" name="Rectangle 32">
              <a:extLst>
                <a:ext uri="{FF2B5EF4-FFF2-40B4-BE49-F238E27FC236}">
                  <a16:creationId xmlns:a16="http://schemas.microsoft.com/office/drawing/2014/main" id="{E4519F1A-BC86-A04D-BE64-E27B9025D77C}"/>
                </a:ext>
              </a:extLst>
            </p:cNvPr>
            <p:cNvSpPr/>
            <p:nvPr/>
          </p:nvSpPr>
          <p:spPr bwMode="auto">
            <a:xfrm>
              <a:off x="4028018" y="3201965"/>
              <a:ext cx="356616" cy="822960"/>
            </a:xfrm>
            <a:prstGeom prst="rect">
              <a:avLst/>
            </a:prstGeom>
            <a:solidFill>
              <a:schemeClr val="accent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9CDE"/>
                </a:solidFill>
                <a:effectLst/>
                <a:latin typeface="Arial" charset="0"/>
              </a:endParaRPr>
            </a:p>
          </p:txBody>
        </p:sp>
        <p:sp>
          <p:nvSpPr>
            <p:cNvPr id="34" name="TextBox 33">
              <a:extLst>
                <a:ext uri="{FF2B5EF4-FFF2-40B4-BE49-F238E27FC236}">
                  <a16:creationId xmlns:a16="http://schemas.microsoft.com/office/drawing/2014/main" id="{8AD3658C-105E-5C45-A2D8-483390797032}"/>
                </a:ext>
              </a:extLst>
            </p:cNvPr>
            <p:cNvSpPr txBox="1"/>
            <p:nvPr/>
          </p:nvSpPr>
          <p:spPr>
            <a:xfrm>
              <a:off x="4005879" y="3023179"/>
              <a:ext cx="400895"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55%</a:t>
              </a:r>
            </a:p>
          </p:txBody>
        </p:sp>
        <p:sp>
          <p:nvSpPr>
            <p:cNvPr id="35" name="Rectangle 34">
              <a:extLst>
                <a:ext uri="{FF2B5EF4-FFF2-40B4-BE49-F238E27FC236}">
                  <a16:creationId xmlns:a16="http://schemas.microsoft.com/office/drawing/2014/main" id="{83B4D2D2-C169-694A-B49A-3028818DC971}"/>
                </a:ext>
              </a:extLst>
            </p:cNvPr>
            <p:cNvSpPr/>
            <p:nvPr/>
          </p:nvSpPr>
          <p:spPr bwMode="auto">
            <a:xfrm>
              <a:off x="5849754" y="3133883"/>
              <a:ext cx="365760" cy="891042"/>
            </a:xfrm>
            <a:prstGeom prst="rect">
              <a:avLst/>
            </a:prstGeom>
            <a:solidFill>
              <a:srgbClr val="012169"/>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ndParaRPr>
            </a:p>
          </p:txBody>
        </p:sp>
        <p:sp>
          <p:nvSpPr>
            <p:cNvPr id="36" name="Rectangle 35">
              <a:extLst>
                <a:ext uri="{FF2B5EF4-FFF2-40B4-BE49-F238E27FC236}">
                  <a16:creationId xmlns:a16="http://schemas.microsoft.com/office/drawing/2014/main" id="{FD1F20F8-3E9C-5344-83BD-7C0277C9DE35}"/>
                </a:ext>
              </a:extLst>
            </p:cNvPr>
            <p:cNvSpPr/>
            <p:nvPr/>
          </p:nvSpPr>
          <p:spPr bwMode="auto">
            <a:xfrm>
              <a:off x="6579151" y="3217301"/>
              <a:ext cx="365760" cy="807624"/>
            </a:xfrm>
            <a:prstGeom prst="rect">
              <a:avLst/>
            </a:prstGeom>
            <a:solidFill>
              <a:srgbClr val="009CDE"/>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9CDE"/>
                </a:solidFill>
                <a:effectLst/>
                <a:latin typeface="Arial" charset="0"/>
              </a:endParaRPr>
            </a:p>
          </p:txBody>
        </p:sp>
        <p:sp>
          <p:nvSpPr>
            <p:cNvPr id="37" name="TextBox 36">
              <a:extLst>
                <a:ext uri="{FF2B5EF4-FFF2-40B4-BE49-F238E27FC236}">
                  <a16:creationId xmlns:a16="http://schemas.microsoft.com/office/drawing/2014/main" id="{13245C91-C233-5245-91E5-89B6F3E3DF02}"/>
                </a:ext>
              </a:extLst>
            </p:cNvPr>
            <p:cNvSpPr txBox="1"/>
            <p:nvPr/>
          </p:nvSpPr>
          <p:spPr>
            <a:xfrm>
              <a:off x="5834829" y="2949215"/>
              <a:ext cx="395610"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60%</a:t>
              </a:r>
            </a:p>
          </p:txBody>
        </p:sp>
        <p:sp>
          <p:nvSpPr>
            <p:cNvPr id="38" name="TextBox 37">
              <a:extLst>
                <a:ext uri="{FF2B5EF4-FFF2-40B4-BE49-F238E27FC236}">
                  <a16:creationId xmlns:a16="http://schemas.microsoft.com/office/drawing/2014/main" id="{B8F937AE-257C-0A4B-9ED6-29974F4AB9FB}"/>
                </a:ext>
              </a:extLst>
            </p:cNvPr>
            <p:cNvSpPr txBox="1"/>
            <p:nvPr/>
          </p:nvSpPr>
          <p:spPr>
            <a:xfrm>
              <a:off x="6579145" y="3013543"/>
              <a:ext cx="365773"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54%</a:t>
              </a:r>
            </a:p>
          </p:txBody>
        </p:sp>
        <p:sp>
          <p:nvSpPr>
            <p:cNvPr id="39" name="Rectangle 38">
              <a:extLst>
                <a:ext uri="{FF2B5EF4-FFF2-40B4-BE49-F238E27FC236}">
                  <a16:creationId xmlns:a16="http://schemas.microsoft.com/office/drawing/2014/main" id="{653533D6-2357-5541-898B-F3C3DBFABBE0}"/>
                </a:ext>
              </a:extLst>
            </p:cNvPr>
            <p:cNvSpPr/>
            <p:nvPr/>
          </p:nvSpPr>
          <p:spPr bwMode="auto">
            <a:xfrm>
              <a:off x="6214813" y="2739276"/>
              <a:ext cx="365760" cy="1285649"/>
            </a:xfrm>
            <a:prstGeom prst="rect">
              <a:avLst/>
            </a:prstGeom>
            <a:solidFill>
              <a:schemeClr val="accent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9CDE"/>
                </a:solidFill>
                <a:effectLst/>
                <a:latin typeface="Arial" charset="0"/>
              </a:endParaRPr>
            </a:p>
          </p:txBody>
        </p:sp>
        <p:sp>
          <p:nvSpPr>
            <p:cNvPr id="40" name="TextBox 39">
              <a:extLst>
                <a:ext uri="{FF2B5EF4-FFF2-40B4-BE49-F238E27FC236}">
                  <a16:creationId xmlns:a16="http://schemas.microsoft.com/office/drawing/2014/main" id="{B84CA13D-9640-434F-B58E-3D4313E8DC6E}"/>
                </a:ext>
              </a:extLst>
            </p:cNvPr>
            <p:cNvSpPr txBox="1"/>
            <p:nvPr/>
          </p:nvSpPr>
          <p:spPr>
            <a:xfrm>
              <a:off x="6193147" y="2546997"/>
              <a:ext cx="409092"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85%</a:t>
              </a:r>
            </a:p>
          </p:txBody>
        </p:sp>
        <p:sp>
          <p:nvSpPr>
            <p:cNvPr id="41" name="Rectangle 40">
              <a:extLst>
                <a:ext uri="{FF2B5EF4-FFF2-40B4-BE49-F238E27FC236}">
                  <a16:creationId xmlns:a16="http://schemas.microsoft.com/office/drawing/2014/main" id="{3D706E59-6D3C-CB4F-8E8F-ED7A87A35E9E}"/>
                </a:ext>
              </a:extLst>
            </p:cNvPr>
            <p:cNvSpPr/>
            <p:nvPr/>
          </p:nvSpPr>
          <p:spPr bwMode="auto">
            <a:xfrm>
              <a:off x="3672041" y="3598778"/>
              <a:ext cx="356616" cy="426147"/>
            </a:xfrm>
            <a:prstGeom prst="rect">
              <a:avLst/>
            </a:prstGeom>
            <a:solidFill>
              <a:srgbClr val="012169"/>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9CDE"/>
                </a:solidFill>
                <a:effectLst/>
                <a:latin typeface="Arial" charset="0"/>
              </a:endParaRPr>
            </a:p>
          </p:txBody>
        </p:sp>
        <p:sp>
          <p:nvSpPr>
            <p:cNvPr id="42" name="TextBox 41">
              <a:extLst>
                <a:ext uri="{FF2B5EF4-FFF2-40B4-BE49-F238E27FC236}">
                  <a16:creationId xmlns:a16="http://schemas.microsoft.com/office/drawing/2014/main" id="{EE8C08A7-D03D-9C4D-87A2-C596266080E0}"/>
                </a:ext>
              </a:extLst>
            </p:cNvPr>
            <p:cNvSpPr txBox="1"/>
            <p:nvPr/>
          </p:nvSpPr>
          <p:spPr>
            <a:xfrm>
              <a:off x="3641240" y="3406977"/>
              <a:ext cx="418219"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28%</a:t>
              </a:r>
            </a:p>
          </p:txBody>
        </p:sp>
        <p:sp>
          <p:nvSpPr>
            <p:cNvPr id="43" name="Rectangle 42">
              <a:extLst>
                <a:ext uri="{FF2B5EF4-FFF2-40B4-BE49-F238E27FC236}">
                  <a16:creationId xmlns:a16="http://schemas.microsoft.com/office/drawing/2014/main" id="{0A249A13-3403-CA4D-A8E9-6C75601DF3F1}"/>
                </a:ext>
              </a:extLst>
            </p:cNvPr>
            <p:cNvSpPr/>
            <p:nvPr/>
          </p:nvSpPr>
          <p:spPr bwMode="auto">
            <a:xfrm>
              <a:off x="5023575" y="3573945"/>
              <a:ext cx="365760" cy="450980"/>
            </a:xfrm>
            <a:prstGeom prst="rect">
              <a:avLst/>
            </a:prstGeom>
            <a:solidFill>
              <a:schemeClr val="tx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9CDE"/>
                </a:solidFill>
                <a:effectLst/>
                <a:latin typeface="Arial" charset="0"/>
              </a:endParaRPr>
            </a:p>
          </p:txBody>
        </p:sp>
        <p:sp>
          <p:nvSpPr>
            <p:cNvPr id="44" name="Rectangle 43">
              <a:extLst>
                <a:ext uri="{FF2B5EF4-FFF2-40B4-BE49-F238E27FC236}">
                  <a16:creationId xmlns:a16="http://schemas.microsoft.com/office/drawing/2014/main" id="{E68D45C5-F66F-114B-B791-54609B00F99B}"/>
                </a:ext>
              </a:extLst>
            </p:cNvPr>
            <p:cNvSpPr/>
            <p:nvPr/>
          </p:nvSpPr>
          <p:spPr bwMode="auto">
            <a:xfrm>
              <a:off x="7199858" y="2625285"/>
              <a:ext cx="365760" cy="1399640"/>
            </a:xfrm>
            <a:prstGeom prst="rect">
              <a:avLst/>
            </a:prstGeom>
            <a:solidFill>
              <a:schemeClr val="tx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9CDE"/>
                </a:solidFill>
                <a:effectLst/>
                <a:latin typeface="Arial" charset="0"/>
              </a:endParaRPr>
            </a:p>
          </p:txBody>
        </p:sp>
        <p:sp>
          <p:nvSpPr>
            <p:cNvPr id="45" name="TextBox 44">
              <a:extLst>
                <a:ext uri="{FF2B5EF4-FFF2-40B4-BE49-F238E27FC236}">
                  <a16:creationId xmlns:a16="http://schemas.microsoft.com/office/drawing/2014/main" id="{102CEFEC-AA3B-C84B-8BB8-514CEE7B1F80}"/>
                </a:ext>
              </a:extLst>
            </p:cNvPr>
            <p:cNvSpPr txBox="1"/>
            <p:nvPr/>
          </p:nvSpPr>
          <p:spPr>
            <a:xfrm>
              <a:off x="2859537" y="3751210"/>
              <a:ext cx="380743"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$2,818</a:t>
              </a:r>
            </a:p>
          </p:txBody>
        </p:sp>
        <p:sp>
          <p:nvSpPr>
            <p:cNvPr id="46" name="TextBox 45">
              <a:extLst>
                <a:ext uri="{FF2B5EF4-FFF2-40B4-BE49-F238E27FC236}">
                  <a16:creationId xmlns:a16="http://schemas.microsoft.com/office/drawing/2014/main" id="{F39BEECB-012D-4845-9E29-55B52A10DE82}"/>
                </a:ext>
              </a:extLst>
            </p:cNvPr>
            <p:cNvSpPr txBox="1"/>
            <p:nvPr/>
          </p:nvSpPr>
          <p:spPr>
            <a:xfrm>
              <a:off x="4951769" y="3375569"/>
              <a:ext cx="501925"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$14,927</a:t>
              </a:r>
            </a:p>
          </p:txBody>
        </p:sp>
        <p:sp>
          <p:nvSpPr>
            <p:cNvPr id="47" name="TextBox 46">
              <a:extLst>
                <a:ext uri="{FF2B5EF4-FFF2-40B4-BE49-F238E27FC236}">
                  <a16:creationId xmlns:a16="http://schemas.microsoft.com/office/drawing/2014/main" id="{AF81C370-7FBE-3049-98DD-25BE6DD1E066}"/>
                </a:ext>
              </a:extLst>
            </p:cNvPr>
            <p:cNvSpPr txBox="1"/>
            <p:nvPr/>
          </p:nvSpPr>
          <p:spPr>
            <a:xfrm>
              <a:off x="7107646" y="2446292"/>
              <a:ext cx="501925" cy="138499"/>
            </a:xfrm>
            <a:prstGeom prst="rect">
              <a:avLst/>
            </a:prstGeom>
            <a:noFill/>
          </p:spPr>
          <p:txBody>
            <a:bodyPr wrap="square" lIns="0" tIns="0" rIns="0" bIns="0" rtlCol="0">
              <a:spAutoFit/>
            </a:bodyPr>
            <a:lstStyle/>
            <a:p>
              <a:pPr algn="ctr"/>
              <a:r>
                <a:rPr lang="en-US" sz="900" dirty="0">
                  <a:solidFill>
                    <a:schemeClr val="accent6"/>
                  </a:solidFill>
                  <a:cs typeface="Calibri Light" panose="020F0302020204030204" pitchFamily="34" charset="0"/>
                </a:rPr>
                <a:t>$43,838</a:t>
              </a:r>
            </a:p>
          </p:txBody>
        </p:sp>
        <p:sp>
          <p:nvSpPr>
            <p:cNvPr id="48" name="TextBox 47">
              <a:extLst>
                <a:ext uri="{FF2B5EF4-FFF2-40B4-BE49-F238E27FC236}">
                  <a16:creationId xmlns:a16="http://schemas.microsoft.com/office/drawing/2014/main" id="{DC142CC0-A39A-1348-B3A1-0F506FA5A5A4}"/>
                </a:ext>
              </a:extLst>
            </p:cNvPr>
            <p:cNvSpPr txBox="1"/>
            <p:nvPr/>
          </p:nvSpPr>
          <p:spPr>
            <a:xfrm>
              <a:off x="4096609" y="4215554"/>
              <a:ext cx="918864" cy="153888"/>
            </a:xfrm>
            <a:prstGeom prst="rect">
              <a:avLst/>
            </a:prstGeom>
            <a:noFill/>
          </p:spPr>
          <p:txBody>
            <a:bodyPr wrap="square" lIns="0" tIns="0" rIns="0" bIns="0" rtlCol="0">
              <a:spAutoFit/>
            </a:bodyPr>
            <a:lstStyle/>
            <a:p>
              <a:pPr algn="ctr"/>
              <a:r>
                <a:rPr lang="en-US" sz="1000" dirty="0">
                  <a:solidFill>
                    <a:schemeClr val="accent6"/>
                  </a:solidFill>
                  <a:latin typeface="Calibri Light" panose="020F0302020204030204" pitchFamily="34" charset="0"/>
                  <a:cs typeface="Calibri Light" panose="020F0302020204030204" pitchFamily="34" charset="0"/>
                </a:rPr>
                <a:t>Knowledgeable</a:t>
              </a:r>
            </a:p>
          </p:txBody>
        </p:sp>
        <p:sp>
          <p:nvSpPr>
            <p:cNvPr id="49" name="TextBox 48">
              <a:extLst>
                <a:ext uri="{FF2B5EF4-FFF2-40B4-BE49-F238E27FC236}">
                  <a16:creationId xmlns:a16="http://schemas.microsoft.com/office/drawing/2014/main" id="{CDFF877B-D444-FA40-A181-AACC1645D8CB}"/>
                </a:ext>
              </a:extLst>
            </p:cNvPr>
            <p:cNvSpPr txBox="1"/>
            <p:nvPr/>
          </p:nvSpPr>
          <p:spPr>
            <a:xfrm>
              <a:off x="2151575" y="4213272"/>
              <a:ext cx="533400" cy="153888"/>
            </a:xfrm>
            <a:prstGeom prst="rect">
              <a:avLst/>
            </a:prstGeom>
            <a:noFill/>
          </p:spPr>
          <p:txBody>
            <a:bodyPr wrap="square" lIns="0" tIns="0" rIns="0" bIns="0" rtlCol="0">
              <a:spAutoFit/>
            </a:bodyPr>
            <a:lstStyle/>
            <a:p>
              <a:pPr algn="ctr"/>
              <a:r>
                <a:rPr lang="en-US" sz="1000" dirty="0">
                  <a:solidFill>
                    <a:schemeClr val="accent6"/>
                  </a:solidFill>
                  <a:latin typeface="Calibri Light" panose="020F0302020204030204" pitchFamily="34" charset="0"/>
                  <a:cs typeface="Calibri Light" panose="020F0302020204030204" pitchFamily="34" charset="0"/>
                </a:rPr>
                <a:t>Novice</a:t>
              </a:r>
            </a:p>
          </p:txBody>
        </p:sp>
        <p:sp>
          <p:nvSpPr>
            <p:cNvPr id="50" name="TextBox 49">
              <a:extLst>
                <a:ext uri="{FF2B5EF4-FFF2-40B4-BE49-F238E27FC236}">
                  <a16:creationId xmlns:a16="http://schemas.microsoft.com/office/drawing/2014/main" id="{B153C1B2-9E81-9449-B33C-495E74317A03}"/>
                </a:ext>
              </a:extLst>
            </p:cNvPr>
            <p:cNvSpPr txBox="1"/>
            <p:nvPr/>
          </p:nvSpPr>
          <p:spPr>
            <a:xfrm>
              <a:off x="6459027" y="4215303"/>
              <a:ext cx="479608" cy="153888"/>
            </a:xfrm>
            <a:prstGeom prst="rect">
              <a:avLst/>
            </a:prstGeom>
            <a:noFill/>
          </p:spPr>
          <p:txBody>
            <a:bodyPr wrap="square" lIns="0" tIns="0" rIns="0" bIns="0" rtlCol="0">
              <a:spAutoFit/>
            </a:bodyPr>
            <a:lstStyle/>
            <a:p>
              <a:pPr algn="ctr"/>
              <a:r>
                <a:rPr lang="en-US" sz="1000" dirty="0">
                  <a:solidFill>
                    <a:schemeClr val="accent6"/>
                  </a:solidFill>
                  <a:latin typeface="Calibri Light" panose="020F0302020204030204" pitchFamily="34" charset="0"/>
                  <a:cs typeface="Calibri Light" panose="020F0302020204030204" pitchFamily="34" charset="0"/>
                </a:rPr>
                <a:t>Expert</a:t>
              </a:r>
            </a:p>
          </p:txBody>
        </p:sp>
        <p:grpSp>
          <p:nvGrpSpPr>
            <p:cNvPr id="2" name="Group 1">
              <a:extLst>
                <a:ext uri="{FF2B5EF4-FFF2-40B4-BE49-F238E27FC236}">
                  <a16:creationId xmlns:a16="http://schemas.microsoft.com/office/drawing/2014/main" id="{5CED1631-1035-3A97-482E-0BE89593B26B}"/>
                </a:ext>
              </a:extLst>
            </p:cNvPr>
            <p:cNvGrpSpPr/>
            <p:nvPr/>
          </p:nvGrpSpPr>
          <p:grpSpPr>
            <a:xfrm>
              <a:off x="930224" y="5082843"/>
              <a:ext cx="1454512" cy="276999"/>
              <a:chOff x="930224" y="5082843"/>
              <a:chExt cx="1454512" cy="276999"/>
            </a:xfrm>
          </p:grpSpPr>
          <p:sp>
            <p:nvSpPr>
              <p:cNvPr id="51" name="TextBox 50">
                <a:extLst>
                  <a:ext uri="{FF2B5EF4-FFF2-40B4-BE49-F238E27FC236}">
                    <a16:creationId xmlns:a16="http://schemas.microsoft.com/office/drawing/2014/main" id="{A7159505-7D80-C442-B448-681F2F41CC8F}"/>
                  </a:ext>
                </a:extLst>
              </p:cNvPr>
              <p:cNvSpPr txBox="1"/>
              <p:nvPr/>
            </p:nvSpPr>
            <p:spPr>
              <a:xfrm>
                <a:off x="1036650" y="5082843"/>
                <a:ext cx="1348086" cy="276999"/>
              </a:xfrm>
              <a:prstGeom prst="rect">
                <a:avLst/>
              </a:prstGeom>
              <a:noFill/>
            </p:spPr>
            <p:txBody>
              <a:bodyPr wrap="square" lIns="0" tIns="0" rIns="0" bIns="0" rtlCol="0">
                <a:spAutoFit/>
              </a:bodyPr>
              <a:lstStyle/>
              <a:p>
                <a:r>
                  <a:rPr lang="en-US" sz="900" dirty="0">
                    <a:solidFill>
                      <a:schemeClr val="accent6"/>
                    </a:solidFill>
                    <a:latin typeface="Calibri Light" panose="020F0302020204030204" pitchFamily="34" charset="0"/>
                    <a:cs typeface="Calibri Light" panose="020F0302020204030204" pitchFamily="34" charset="0"/>
                  </a:rPr>
                  <a:t>Monitor/evaluate impact</a:t>
                </a:r>
                <a:br>
                  <a:rPr lang="en-US" sz="900" dirty="0">
                    <a:solidFill>
                      <a:schemeClr val="accent6"/>
                    </a:solidFill>
                    <a:latin typeface="Calibri Light" panose="020F0302020204030204" pitchFamily="34" charset="0"/>
                    <a:cs typeface="Calibri Light" panose="020F0302020204030204" pitchFamily="34" charset="0"/>
                  </a:rPr>
                </a:br>
                <a:r>
                  <a:rPr lang="en-US" sz="900" dirty="0">
                    <a:solidFill>
                      <a:schemeClr val="accent6"/>
                    </a:solidFill>
                    <a:latin typeface="Calibri Light" panose="020F0302020204030204" pitchFamily="34" charset="0"/>
                    <a:cs typeface="Calibri Light" panose="020F0302020204030204" pitchFamily="34" charset="0"/>
                  </a:rPr>
                  <a:t>(first bar of each category)</a:t>
                </a:r>
              </a:p>
            </p:txBody>
          </p:sp>
          <p:sp>
            <p:nvSpPr>
              <p:cNvPr id="55" name="Rectangle 54">
                <a:extLst>
                  <a:ext uri="{FF2B5EF4-FFF2-40B4-BE49-F238E27FC236}">
                    <a16:creationId xmlns:a16="http://schemas.microsoft.com/office/drawing/2014/main" id="{2D8D2682-D34A-1845-98AE-808CFB4899A3}"/>
                  </a:ext>
                </a:extLst>
              </p:cNvPr>
              <p:cNvSpPr>
                <a:spLocks noChangeAspect="1"/>
              </p:cNvSpPr>
              <p:nvPr/>
            </p:nvSpPr>
            <p:spPr bwMode="auto">
              <a:xfrm>
                <a:off x="930224" y="5114983"/>
                <a:ext cx="73152" cy="73152"/>
              </a:xfrm>
              <a:prstGeom prst="rect">
                <a:avLst/>
              </a:prstGeom>
              <a:solidFill>
                <a:schemeClr val="accent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dirty="0">
                  <a:ln>
                    <a:noFill/>
                  </a:ln>
                  <a:solidFill>
                    <a:srgbClr val="000000"/>
                  </a:solidFill>
                  <a:effectLst/>
                  <a:latin typeface="Arial" charset="0"/>
                </a:endParaRPr>
              </a:p>
            </p:txBody>
          </p:sp>
        </p:grpSp>
        <p:grpSp>
          <p:nvGrpSpPr>
            <p:cNvPr id="6" name="Group 5">
              <a:extLst>
                <a:ext uri="{FF2B5EF4-FFF2-40B4-BE49-F238E27FC236}">
                  <a16:creationId xmlns:a16="http://schemas.microsoft.com/office/drawing/2014/main" id="{0B706866-D1DD-3E97-807C-7032F4FFEE7E}"/>
                </a:ext>
              </a:extLst>
            </p:cNvPr>
            <p:cNvGrpSpPr/>
            <p:nvPr/>
          </p:nvGrpSpPr>
          <p:grpSpPr>
            <a:xfrm>
              <a:off x="4429981" y="5079092"/>
              <a:ext cx="2116665" cy="276999"/>
              <a:chOff x="4312222" y="5079092"/>
              <a:chExt cx="2116665" cy="276999"/>
            </a:xfrm>
          </p:grpSpPr>
          <p:sp>
            <p:nvSpPr>
              <p:cNvPr id="52" name="TextBox 51">
                <a:extLst>
                  <a:ext uri="{FF2B5EF4-FFF2-40B4-BE49-F238E27FC236}">
                    <a16:creationId xmlns:a16="http://schemas.microsoft.com/office/drawing/2014/main" id="{19C36E39-A782-204D-B9B4-FBA51884D73E}"/>
                  </a:ext>
                </a:extLst>
              </p:cNvPr>
              <p:cNvSpPr txBox="1"/>
              <p:nvPr/>
            </p:nvSpPr>
            <p:spPr>
              <a:xfrm>
                <a:off x="4447939" y="5079092"/>
                <a:ext cx="1980948" cy="276999"/>
              </a:xfrm>
              <a:prstGeom prst="rect">
                <a:avLst/>
              </a:prstGeom>
              <a:noFill/>
            </p:spPr>
            <p:txBody>
              <a:bodyPr wrap="square" lIns="0" tIns="0" rIns="0" bIns="0" rtlCol="0">
                <a:spAutoFit/>
              </a:bodyPr>
              <a:lstStyle/>
              <a:p>
                <a:r>
                  <a:rPr lang="en-US" sz="900" dirty="0">
                    <a:solidFill>
                      <a:schemeClr val="accent6"/>
                    </a:solidFill>
                    <a:latin typeface="Calibri Light" panose="020F0302020204030204" pitchFamily="34" charset="0"/>
                    <a:cs typeface="Calibri Light" panose="020F0302020204030204" pitchFamily="34" charset="0"/>
                  </a:rPr>
                  <a:t>Have or plan to establish any giving vehicle</a:t>
                </a:r>
                <a:br>
                  <a:rPr lang="en-US" sz="900" dirty="0">
                    <a:solidFill>
                      <a:schemeClr val="accent6"/>
                    </a:solidFill>
                    <a:latin typeface="Calibri Light" panose="020F0302020204030204" pitchFamily="34" charset="0"/>
                    <a:cs typeface="Calibri Light" panose="020F0302020204030204" pitchFamily="34" charset="0"/>
                  </a:rPr>
                </a:br>
                <a:r>
                  <a:rPr lang="en-US" sz="900" dirty="0">
                    <a:solidFill>
                      <a:schemeClr val="accent6"/>
                    </a:solidFill>
                    <a:latin typeface="Calibri Light" panose="020F0302020204030204" pitchFamily="34" charset="0"/>
                    <a:cs typeface="Calibri Light" panose="020F0302020204030204" pitchFamily="34" charset="0"/>
                  </a:rPr>
                  <a:t>(third bar of each category)</a:t>
                </a:r>
              </a:p>
            </p:txBody>
          </p:sp>
          <p:sp>
            <p:nvSpPr>
              <p:cNvPr id="56" name="Rectangle 55">
                <a:extLst>
                  <a:ext uri="{FF2B5EF4-FFF2-40B4-BE49-F238E27FC236}">
                    <a16:creationId xmlns:a16="http://schemas.microsoft.com/office/drawing/2014/main" id="{D5C4B5F8-D63D-9E47-A56E-2A39584F6FD0}"/>
                  </a:ext>
                </a:extLst>
              </p:cNvPr>
              <p:cNvSpPr>
                <a:spLocks noChangeAspect="1"/>
              </p:cNvSpPr>
              <p:nvPr/>
            </p:nvSpPr>
            <p:spPr bwMode="auto">
              <a:xfrm>
                <a:off x="4312222" y="5114983"/>
                <a:ext cx="73152" cy="73152"/>
              </a:xfrm>
              <a:prstGeom prst="rect">
                <a:avLst/>
              </a:prstGeom>
              <a:solidFill>
                <a:srgbClr val="009CDE"/>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dirty="0">
                  <a:ln>
                    <a:noFill/>
                  </a:ln>
                  <a:solidFill>
                    <a:srgbClr val="000000"/>
                  </a:solidFill>
                  <a:effectLst/>
                  <a:latin typeface="Arial" charset="0"/>
                </a:endParaRPr>
              </a:p>
            </p:txBody>
          </p:sp>
        </p:grpSp>
        <p:grpSp>
          <p:nvGrpSpPr>
            <p:cNvPr id="70" name="Group 69">
              <a:extLst>
                <a:ext uri="{FF2B5EF4-FFF2-40B4-BE49-F238E27FC236}">
                  <a16:creationId xmlns:a16="http://schemas.microsoft.com/office/drawing/2014/main" id="{E4F0F600-5660-A53A-34B0-D68F031444A8}"/>
                </a:ext>
              </a:extLst>
            </p:cNvPr>
            <p:cNvGrpSpPr/>
            <p:nvPr/>
          </p:nvGrpSpPr>
          <p:grpSpPr>
            <a:xfrm>
              <a:off x="2575991" y="5080653"/>
              <a:ext cx="1666285" cy="276999"/>
              <a:chOff x="2433423" y="5080653"/>
              <a:chExt cx="1666285" cy="276999"/>
            </a:xfrm>
          </p:grpSpPr>
          <p:sp>
            <p:nvSpPr>
              <p:cNvPr id="53" name="TextBox 52">
                <a:extLst>
                  <a:ext uri="{FF2B5EF4-FFF2-40B4-BE49-F238E27FC236}">
                    <a16:creationId xmlns:a16="http://schemas.microsoft.com/office/drawing/2014/main" id="{C65AF6DE-D21B-6040-9228-C27FAFD12C64}"/>
                  </a:ext>
                </a:extLst>
              </p:cNvPr>
              <p:cNvSpPr txBox="1"/>
              <p:nvPr/>
            </p:nvSpPr>
            <p:spPr>
              <a:xfrm>
                <a:off x="2542407" y="5080653"/>
                <a:ext cx="1557301" cy="276999"/>
              </a:xfrm>
              <a:prstGeom prst="rect">
                <a:avLst/>
              </a:prstGeom>
              <a:noFill/>
            </p:spPr>
            <p:txBody>
              <a:bodyPr wrap="square" lIns="0" tIns="0" rIns="0" bIns="0" rtlCol="0">
                <a:spAutoFit/>
              </a:bodyPr>
              <a:lstStyle/>
              <a:p>
                <a:r>
                  <a:rPr lang="en-US" sz="900" dirty="0">
                    <a:solidFill>
                      <a:schemeClr val="accent6"/>
                    </a:solidFill>
                    <a:latin typeface="Calibri Light" panose="020F0302020204030204" pitchFamily="34" charset="0"/>
                    <a:cs typeface="Calibri Light" panose="020F0302020204030204" pitchFamily="34" charset="0"/>
                  </a:rPr>
                  <a:t>Giving is having intended impact</a:t>
                </a:r>
                <a:br>
                  <a:rPr lang="en-US" sz="900" dirty="0">
                    <a:solidFill>
                      <a:schemeClr val="accent6"/>
                    </a:solidFill>
                    <a:latin typeface="Calibri Light" panose="020F0302020204030204" pitchFamily="34" charset="0"/>
                    <a:cs typeface="Calibri Light" panose="020F0302020204030204" pitchFamily="34" charset="0"/>
                  </a:rPr>
                </a:br>
                <a:r>
                  <a:rPr lang="en-US" sz="900" dirty="0">
                    <a:solidFill>
                      <a:schemeClr val="accent6"/>
                    </a:solidFill>
                    <a:latin typeface="Calibri Light" panose="020F0302020204030204" pitchFamily="34" charset="0"/>
                    <a:cs typeface="Calibri Light" panose="020F0302020204030204" pitchFamily="34" charset="0"/>
                  </a:rPr>
                  <a:t>(second bar of each category)</a:t>
                </a:r>
              </a:p>
            </p:txBody>
          </p:sp>
          <p:sp>
            <p:nvSpPr>
              <p:cNvPr id="57" name="Rectangle 56">
                <a:extLst>
                  <a:ext uri="{FF2B5EF4-FFF2-40B4-BE49-F238E27FC236}">
                    <a16:creationId xmlns:a16="http://schemas.microsoft.com/office/drawing/2014/main" id="{2C26330B-7071-0644-B32D-CFA21CE69829}"/>
                  </a:ext>
                </a:extLst>
              </p:cNvPr>
              <p:cNvSpPr>
                <a:spLocks noChangeAspect="1"/>
              </p:cNvSpPr>
              <p:nvPr/>
            </p:nvSpPr>
            <p:spPr bwMode="auto">
              <a:xfrm>
                <a:off x="2433423" y="5114983"/>
                <a:ext cx="73152" cy="73152"/>
              </a:xfrm>
              <a:prstGeom prst="rect">
                <a:avLst/>
              </a:prstGeom>
              <a:solidFill>
                <a:schemeClr val="accent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dirty="0">
                  <a:ln>
                    <a:noFill/>
                  </a:ln>
                  <a:solidFill>
                    <a:srgbClr val="000000"/>
                  </a:solidFill>
                  <a:effectLst/>
                  <a:latin typeface="Arial" charset="0"/>
                </a:endParaRPr>
              </a:p>
            </p:txBody>
          </p:sp>
        </p:grpSp>
        <p:grpSp>
          <p:nvGrpSpPr>
            <p:cNvPr id="11" name="Group 10">
              <a:extLst>
                <a:ext uri="{FF2B5EF4-FFF2-40B4-BE49-F238E27FC236}">
                  <a16:creationId xmlns:a16="http://schemas.microsoft.com/office/drawing/2014/main" id="{12AA970E-6659-951D-6ECC-37E2B4EB11A8}"/>
                </a:ext>
              </a:extLst>
            </p:cNvPr>
            <p:cNvGrpSpPr/>
            <p:nvPr/>
          </p:nvGrpSpPr>
          <p:grpSpPr>
            <a:xfrm>
              <a:off x="6734351" y="5079092"/>
              <a:ext cx="1555825" cy="276999"/>
              <a:chOff x="6734351" y="5079092"/>
              <a:chExt cx="1555825" cy="276999"/>
            </a:xfrm>
          </p:grpSpPr>
          <p:sp>
            <p:nvSpPr>
              <p:cNvPr id="54" name="TextBox 53">
                <a:extLst>
                  <a:ext uri="{FF2B5EF4-FFF2-40B4-BE49-F238E27FC236}">
                    <a16:creationId xmlns:a16="http://schemas.microsoft.com/office/drawing/2014/main" id="{DF9AA68E-655A-2542-9432-2C419313DF83}"/>
                  </a:ext>
                </a:extLst>
              </p:cNvPr>
              <p:cNvSpPr txBox="1"/>
              <p:nvPr/>
            </p:nvSpPr>
            <p:spPr>
              <a:xfrm>
                <a:off x="6840189" y="5079092"/>
                <a:ext cx="1449987" cy="276999"/>
              </a:xfrm>
              <a:prstGeom prst="rect">
                <a:avLst/>
              </a:prstGeom>
              <a:noFill/>
            </p:spPr>
            <p:txBody>
              <a:bodyPr wrap="square" lIns="0" tIns="0" rIns="0" bIns="0" rtlCol="0">
                <a:spAutoFit/>
              </a:bodyPr>
              <a:lstStyle/>
              <a:p>
                <a:r>
                  <a:rPr lang="en-US" sz="900" dirty="0">
                    <a:solidFill>
                      <a:schemeClr val="accent6"/>
                    </a:solidFill>
                    <a:latin typeface="Calibri Light" panose="020F0302020204030204" pitchFamily="34" charset="0"/>
                    <a:cs typeface="Calibri Light" panose="020F0302020204030204" pitchFamily="34" charset="0"/>
                  </a:rPr>
                  <a:t>Amount given to charity</a:t>
                </a:r>
                <a:br>
                  <a:rPr lang="en-US" sz="900" dirty="0">
                    <a:solidFill>
                      <a:schemeClr val="accent6"/>
                    </a:solidFill>
                    <a:latin typeface="Calibri Light" panose="020F0302020204030204" pitchFamily="34" charset="0"/>
                    <a:cs typeface="Calibri Light" panose="020F0302020204030204" pitchFamily="34" charset="0"/>
                  </a:rPr>
                </a:br>
                <a:r>
                  <a:rPr lang="en-US" sz="900" dirty="0">
                    <a:solidFill>
                      <a:schemeClr val="accent6"/>
                    </a:solidFill>
                    <a:latin typeface="Calibri Light" panose="020F0302020204030204" pitchFamily="34" charset="0"/>
                    <a:cs typeface="Calibri Light" panose="020F0302020204030204" pitchFamily="34" charset="0"/>
                  </a:rPr>
                  <a:t>(fourth bar of each category)</a:t>
                </a:r>
              </a:p>
            </p:txBody>
          </p:sp>
          <p:sp>
            <p:nvSpPr>
              <p:cNvPr id="58" name="Rectangle 57">
                <a:extLst>
                  <a:ext uri="{FF2B5EF4-FFF2-40B4-BE49-F238E27FC236}">
                    <a16:creationId xmlns:a16="http://schemas.microsoft.com/office/drawing/2014/main" id="{E71743AE-2FA4-3F4D-8C37-B5A262CABFBE}"/>
                  </a:ext>
                </a:extLst>
              </p:cNvPr>
              <p:cNvSpPr>
                <a:spLocks noChangeAspect="1"/>
              </p:cNvSpPr>
              <p:nvPr/>
            </p:nvSpPr>
            <p:spPr bwMode="auto">
              <a:xfrm>
                <a:off x="6734351" y="5114378"/>
                <a:ext cx="73152" cy="73152"/>
              </a:xfrm>
              <a:prstGeom prst="rect">
                <a:avLst/>
              </a:prstGeom>
              <a:solidFill>
                <a:schemeClr val="tx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dirty="0">
                  <a:ln>
                    <a:noFill/>
                  </a:ln>
                  <a:solidFill>
                    <a:srgbClr val="000000"/>
                  </a:solidFill>
                  <a:effectLst/>
                  <a:latin typeface="Arial" charset="0"/>
                </a:endParaRPr>
              </a:p>
            </p:txBody>
          </p:sp>
        </p:grpSp>
        <p:sp>
          <p:nvSpPr>
            <p:cNvPr id="59" name="Rectangle 93">
              <a:extLst>
                <a:ext uri="{FF2B5EF4-FFF2-40B4-BE49-F238E27FC236}">
                  <a16:creationId xmlns:a16="http://schemas.microsoft.com/office/drawing/2014/main" id="{3B38FAD5-9169-784F-A2CE-414FAA08E879}"/>
                </a:ext>
              </a:extLst>
            </p:cNvPr>
            <p:cNvSpPr/>
            <p:nvPr/>
          </p:nvSpPr>
          <p:spPr bwMode="auto">
            <a:xfrm>
              <a:off x="3671469" y="4085188"/>
              <a:ext cx="1717859" cy="101259"/>
            </a:xfrm>
            <a:custGeom>
              <a:avLst/>
              <a:gdLst>
                <a:gd name="connsiteX0" fmla="*/ 0 w 1717859"/>
                <a:gd name="connsiteY0" fmla="*/ 0 h 217142"/>
                <a:gd name="connsiteX1" fmla="*/ 1717859 w 1717859"/>
                <a:gd name="connsiteY1" fmla="*/ 0 h 217142"/>
                <a:gd name="connsiteX2" fmla="*/ 1717859 w 1717859"/>
                <a:gd name="connsiteY2" fmla="*/ 217142 h 217142"/>
                <a:gd name="connsiteX3" fmla="*/ 0 w 1717859"/>
                <a:gd name="connsiteY3" fmla="*/ 217142 h 217142"/>
                <a:gd name="connsiteX4" fmla="*/ 0 w 1717859"/>
                <a:gd name="connsiteY4" fmla="*/ 0 h 217142"/>
                <a:gd name="connsiteX0" fmla="*/ 0 w 1717859"/>
                <a:gd name="connsiteY0" fmla="*/ 0 h 217142"/>
                <a:gd name="connsiteX1" fmla="*/ 1190415 w 1717859"/>
                <a:gd name="connsiteY1" fmla="*/ 507 h 217142"/>
                <a:gd name="connsiteX2" fmla="*/ 1717859 w 1717859"/>
                <a:gd name="connsiteY2" fmla="*/ 0 h 217142"/>
                <a:gd name="connsiteX3" fmla="*/ 1717859 w 1717859"/>
                <a:gd name="connsiteY3" fmla="*/ 217142 h 217142"/>
                <a:gd name="connsiteX4" fmla="*/ 0 w 1717859"/>
                <a:gd name="connsiteY4" fmla="*/ 217142 h 217142"/>
                <a:gd name="connsiteX5" fmla="*/ 0 w 1717859"/>
                <a:gd name="connsiteY5" fmla="*/ 0 h 217142"/>
                <a:gd name="connsiteX0" fmla="*/ 1190415 w 1717859"/>
                <a:gd name="connsiteY0" fmla="*/ 507 h 217142"/>
                <a:gd name="connsiteX1" fmla="*/ 1717859 w 1717859"/>
                <a:gd name="connsiteY1" fmla="*/ 0 h 217142"/>
                <a:gd name="connsiteX2" fmla="*/ 1717859 w 1717859"/>
                <a:gd name="connsiteY2" fmla="*/ 217142 h 217142"/>
                <a:gd name="connsiteX3" fmla="*/ 0 w 1717859"/>
                <a:gd name="connsiteY3" fmla="*/ 217142 h 217142"/>
                <a:gd name="connsiteX4" fmla="*/ 0 w 1717859"/>
                <a:gd name="connsiteY4" fmla="*/ 0 h 217142"/>
                <a:gd name="connsiteX5" fmla="*/ 1281855 w 1717859"/>
                <a:gd name="connsiteY5" fmla="*/ 91947 h 217142"/>
                <a:gd name="connsiteX0" fmla="*/ 1190415 w 1717859"/>
                <a:gd name="connsiteY0" fmla="*/ 507 h 217142"/>
                <a:gd name="connsiteX1" fmla="*/ 1717859 w 1717859"/>
                <a:gd name="connsiteY1" fmla="*/ 0 h 217142"/>
                <a:gd name="connsiteX2" fmla="*/ 1717859 w 1717859"/>
                <a:gd name="connsiteY2" fmla="*/ 217142 h 217142"/>
                <a:gd name="connsiteX3" fmla="*/ 0 w 1717859"/>
                <a:gd name="connsiteY3" fmla="*/ 217142 h 217142"/>
                <a:gd name="connsiteX4" fmla="*/ 0 w 1717859"/>
                <a:gd name="connsiteY4" fmla="*/ 0 h 217142"/>
                <a:gd name="connsiteX0" fmla="*/ 1717859 w 1717859"/>
                <a:gd name="connsiteY0" fmla="*/ 0 h 217142"/>
                <a:gd name="connsiteX1" fmla="*/ 1717859 w 1717859"/>
                <a:gd name="connsiteY1" fmla="*/ 217142 h 217142"/>
                <a:gd name="connsiteX2" fmla="*/ 0 w 1717859"/>
                <a:gd name="connsiteY2" fmla="*/ 217142 h 217142"/>
                <a:gd name="connsiteX3" fmla="*/ 0 w 1717859"/>
                <a:gd name="connsiteY3" fmla="*/ 0 h 217142"/>
              </a:gdLst>
              <a:ahLst/>
              <a:cxnLst>
                <a:cxn ang="0">
                  <a:pos x="connsiteX0" y="connsiteY0"/>
                </a:cxn>
                <a:cxn ang="0">
                  <a:pos x="connsiteX1" y="connsiteY1"/>
                </a:cxn>
                <a:cxn ang="0">
                  <a:pos x="connsiteX2" y="connsiteY2"/>
                </a:cxn>
                <a:cxn ang="0">
                  <a:pos x="connsiteX3" y="connsiteY3"/>
                </a:cxn>
              </a:cxnLst>
              <a:rect l="l" t="t" r="r" b="b"/>
              <a:pathLst>
                <a:path w="1717859" h="217142">
                  <a:moveTo>
                    <a:pt x="1717859" y="0"/>
                  </a:moveTo>
                  <a:lnTo>
                    <a:pt x="1717859" y="217142"/>
                  </a:lnTo>
                  <a:lnTo>
                    <a:pt x="0" y="217142"/>
                  </a:lnTo>
                  <a:lnTo>
                    <a:pt x="0" y="0"/>
                  </a:lnTo>
                </a:path>
              </a:pathLst>
            </a:custGeom>
            <a:noFill/>
            <a:ln w="31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ndParaRPr>
            </a:p>
          </p:txBody>
        </p:sp>
        <p:sp>
          <p:nvSpPr>
            <p:cNvPr id="60" name="Rectangle 93">
              <a:extLst>
                <a:ext uri="{FF2B5EF4-FFF2-40B4-BE49-F238E27FC236}">
                  <a16:creationId xmlns:a16="http://schemas.microsoft.com/office/drawing/2014/main" id="{B81E2058-95BB-5348-AEFE-B7449C769E7B}"/>
                </a:ext>
              </a:extLst>
            </p:cNvPr>
            <p:cNvSpPr/>
            <p:nvPr/>
          </p:nvSpPr>
          <p:spPr bwMode="auto">
            <a:xfrm>
              <a:off x="5847324" y="4081282"/>
              <a:ext cx="1717859" cy="101259"/>
            </a:xfrm>
            <a:custGeom>
              <a:avLst/>
              <a:gdLst>
                <a:gd name="connsiteX0" fmla="*/ 0 w 1717859"/>
                <a:gd name="connsiteY0" fmla="*/ 0 h 217142"/>
                <a:gd name="connsiteX1" fmla="*/ 1717859 w 1717859"/>
                <a:gd name="connsiteY1" fmla="*/ 0 h 217142"/>
                <a:gd name="connsiteX2" fmla="*/ 1717859 w 1717859"/>
                <a:gd name="connsiteY2" fmla="*/ 217142 h 217142"/>
                <a:gd name="connsiteX3" fmla="*/ 0 w 1717859"/>
                <a:gd name="connsiteY3" fmla="*/ 217142 h 217142"/>
                <a:gd name="connsiteX4" fmla="*/ 0 w 1717859"/>
                <a:gd name="connsiteY4" fmla="*/ 0 h 217142"/>
                <a:gd name="connsiteX0" fmla="*/ 0 w 1717859"/>
                <a:gd name="connsiteY0" fmla="*/ 0 h 217142"/>
                <a:gd name="connsiteX1" fmla="*/ 1190415 w 1717859"/>
                <a:gd name="connsiteY1" fmla="*/ 507 h 217142"/>
                <a:gd name="connsiteX2" fmla="*/ 1717859 w 1717859"/>
                <a:gd name="connsiteY2" fmla="*/ 0 h 217142"/>
                <a:gd name="connsiteX3" fmla="*/ 1717859 w 1717859"/>
                <a:gd name="connsiteY3" fmla="*/ 217142 h 217142"/>
                <a:gd name="connsiteX4" fmla="*/ 0 w 1717859"/>
                <a:gd name="connsiteY4" fmla="*/ 217142 h 217142"/>
                <a:gd name="connsiteX5" fmla="*/ 0 w 1717859"/>
                <a:gd name="connsiteY5" fmla="*/ 0 h 217142"/>
                <a:gd name="connsiteX0" fmla="*/ 1190415 w 1717859"/>
                <a:gd name="connsiteY0" fmla="*/ 507 h 217142"/>
                <a:gd name="connsiteX1" fmla="*/ 1717859 w 1717859"/>
                <a:gd name="connsiteY1" fmla="*/ 0 h 217142"/>
                <a:gd name="connsiteX2" fmla="*/ 1717859 w 1717859"/>
                <a:gd name="connsiteY2" fmla="*/ 217142 h 217142"/>
                <a:gd name="connsiteX3" fmla="*/ 0 w 1717859"/>
                <a:gd name="connsiteY3" fmla="*/ 217142 h 217142"/>
                <a:gd name="connsiteX4" fmla="*/ 0 w 1717859"/>
                <a:gd name="connsiteY4" fmla="*/ 0 h 217142"/>
                <a:gd name="connsiteX5" fmla="*/ 1281855 w 1717859"/>
                <a:gd name="connsiteY5" fmla="*/ 91947 h 217142"/>
                <a:gd name="connsiteX0" fmla="*/ 1190415 w 1717859"/>
                <a:gd name="connsiteY0" fmla="*/ 507 h 217142"/>
                <a:gd name="connsiteX1" fmla="*/ 1717859 w 1717859"/>
                <a:gd name="connsiteY1" fmla="*/ 0 h 217142"/>
                <a:gd name="connsiteX2" fmla="*/ 1717859 w 1717859"/>
                <a:gd name="connsiteY2" fmla="*/ 217142 h 217142"/>
                <a:gd name="connsiteX3" fmla="*/ 0 w 1717859"/>
                <a:gd name="connsiteY3" fmla="*/ 217142 h 217142"/>
                <a:gd name="connsiteX4" fmla="*/ 0 w 1717859"/>
                <a:gd name="connsiteY4" fmla="*/ 0 h 217142"/>
                <a:gd name="connsiteX0" fmla="*/ 1717859 w 1717859"/>
                <a:gd name="connsiteY0" fmla="*/ 0 h 217142"/>
                <a:gd name="connsiteX1" fmla="*/ 1717859 w 1717859"/>
                <a:gd name="connsiteY1" fmla="*/ 217142 h 217142"/>
                <a:gd name="connsiteX2" fmla="*/ 0 w 1717859"/>
                <a:gd name="connsiteY2" fmla="*/ 217142 h 217142"/>
                <a:gd name="connsiteX3" fmla="*/ 0 w 1717859"/>
                <a:gd name="connsiteY3" fmla="*/ 0 h 217142"/>
              </a:gdLst>
              <a:ahLst/>
              <a:cxnLst>
                <a:cxn ang="0">
                  <a:pos x="connsiteX0" y="connsiteY0"/>
                </a:cxn>
                <a:cxn ang="0">
                  <a:pos x="connsiteX1" y="connsiteY1"/>
                </a:cxn>
                <a:cxn ang="0">
                  <a:pos x="connsiteX2" y="connsiteY2"/>
                </a:cxn>
                <a:cxn ang="0">
                  <a:pos x="connsiteX3" y="connsiteY3"/>
                </a:cxn>
              </a:cxnLst>
              <a:rect l="l" t="t" r="r" b="b"/>
              <a:pathLst>
                <a:path w="1717859" h="217142">
                  <a:moveTo>
                    <a:pt x="1717859" y="0"/>
                  </a:moveTo>
                  <a:lnTo>
                    <a:pt x="1717859" y="217142"/>
                  </a:lnTo>
                  <a:lnTo>
                    <a:pt x="0" y="217142"/>
                  </a:lnTo>
                  <a:lnTo>
                    <a:pt x="0" y="0"/>
                  </a:lnTo>
                </a:path>
              </a:pathLst>
            </a:custGeom>
            <a:noFill/>
            <a:ln w="31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ndParaRPr>
            </a:p>
          </p:txBody>
        </p:sp>
        <p:sp>
          <p:nvSpPr>
            <p:cNvPr id="61" name="Rectangle 93">
              <a:extLst>
                <a:ext uri="{FF2B5EF4-FFF2-40B4-BE49-F238E27FC236}">
                  <a16:creationId xmlns:a16="http://schemas.microsoft.com/office/drawing/2014/main" id="{87AB8CAB-3E3A-EF4F-9C2E-3FF1E908B941}"/>
                </a:ext>
              </a:extLst>
            </p:cNvPr>
            <p:cNvSpPr/>
            <p:nvPr/>
          </p:nvSpPr>
          <p:spPr bwMode="auto">
            <a:xfrm>
              <a:off x="1529471" y="4085188"/>
              <a:ext cx="1717859" cy="101259"/>
            </a:xfrm>
            <a:custGeom>
              <a:avLst/>
              <a:gdLst>
                <a:gd name="connsiteX0" fmla="*/ 0 w 1717859"/>
                <a:gd name="connsiteY0" fmla="*/ 0 h 217142"/>
                <a:gd name="connsiteX1" fmla="*/ 1717859 w 1717859"/>
                <a:gd name="connsiteY1" fmla="*/ 0 h 217142"/>
                <a:gd name="connsiteX2" fmla="*/ 1717859 w 1717859"/>
                <a:gd name="connsiteY2" fmla="*/ 217142 h 217142"/>
                <a:gd name="connsiteX3" fmla="*/ 0 w 1717859"/>
                <a:gd name="connsiteY3" fmla="*/ 217142 h 217142"/>
                <a:gd name="connsiteX4" fmla="*/ 0 w 1717859"/>
                <a:gd name="connsiteY4" fmla="*/ 0 h 217142"/>
                <a:gd name="connsiteX0" fmla="*/ 0 w 1717859"/>
                <a:gd name="connsiteY0" fmla="*/ 0 h 217142"/>
                <a:gd name="connsiteX1" fmla="*/ 1190415 w 1717859"/>
                <a:gd name="connsiteY1" fmla="*/ 507 h 217142"/>
                <a:gd name="connsiteX2" fmla="*/ 1717859 w 1717859"/>
                <a:gd name="connsiteY2" fmla="*/ 0 h 217142"/>
                <a:gd name="connsiteX3" fmla="*/ 1717859 w 1717859"/>
                <a:gd name="connsiteY3" fmla="*/ 217142 h 217142"/>
                <a:gd name="connsiteX4" fmla="*/ 0 w 1717859"/>
                <a:gd name="connsiteY4" fmla="*/ 217142 h 217142"/>
                <a:gd name="connsiteX5" fmla="*/ 0 w 1717859"/>
                <a:gd name="connsiteY5" fmla="*/ 0 h 217142"/>
                <a:gd name="connsiteX0" fmla="*/ 1190415 w 1717859"/>
                <a:gd name="connsiteY0" fmla="*/ 507 h 217142"/>
                <a:gd name="connsiteX1" fmla="*/ 1717859 w 1717859"/>
                <a:gd name="connsiteY1" fmla="*/ 0 h 217142"/>
                <a:gd name="connsiteX2" fmla="*/ 1717859 w 1717859"/>
                <a:gd name="connsiteY2" fmla="*/ 217142 h 217142"/>
                <a:gd name="connsiteX3" fmla="*/ 0 w 1717859"/>
                <a:gd name="connsiteY3" fmla="*/ 217142 h 217142"/>
                <a:gd name="connsiteX4" fmla="*/ 0 w 1717859"/>
                <a:gd name="connsiteY4" fmla="*/ 0 h 217142"/>
                <a:gd name="connsiteX5" fmla="*/ 1281855 w 1717859"/>
                <a:gd name="connsiteY5" fmla="*/ 91947 h 217142"/>
                <a:gd name="connsiteX0" fmla="*/ 1190415 w 1717859"/>
                <a:gd name="connsiteY0" fmla="*/ 507 h 217142"/>
                <a:gd name="connsiteX1" fmla="*/ 1717859 w 1717859"/>
                <a:gd name="connsiteY1" fmla="*/ 0 h 217142"/>
                <a:gd name="connsiteX2" fmla="*/ 1717859 w 1717859"/>
                <a:gd name="connsiteY2" fmla="*/ 217142 h 217142"/>
                <a:gd name="connsiteX3" fmla="*/ 0 w 1717859"/>
                <a:gd name="connsiteY3" fmla="*/ 217142 h 217142"/>
                <a:gd name="connsiteX4" fmla="*/ 0 w 1717859"/>
                <a:gd name="connsiteY4" fmla="*/ 0 h 217142"/>
                <a:gd name="connsiteX0" fmla="*/ 1717859 w 1717859"/>
                <a:gd name="connsiteY0" fmla="*/ 0 h 217142"/>
                <a:gd name="connsiteX1" fmla="*/ 1717859 w 1717859"/>
                <a:gd name="connsiteY1" fmla="*/ 217142 h 217142"/>
                <a:gd name="connsiteX2" fmla="*/ 0 w 1717859"/>
                <a:gd name="connsiteY2" fmla="*/ 217142 h 217142"/>
                <a:gd name="connsiteX3" fmla="*/ 0 w 1717859"/>
                <a:gd name="connsiteY3" fmla="*/ 0 h 217142"/>
              </a:gdLst>
              <a:ahLst/>
              <a:cxnLst>
                <a:cxn ang="0">
                  <a:pos x="connsiteX0" y="connsiteY0"/>
                </a:cxn>
                <a:cxn ang="0">
                  <a:pos x="connsiteX1" y="connsiteY1"/>
                </a:cxn>
                <a:cxn ang="0">
                  <a:pos x="connsiteX2" y="connsiteY2"/>
                </a:cxn>
                <a:cxn ang="0">
                  <a:pos x="connsiteX3" y="connsiteY3"/>
                </a:cxn>
              </a:cxnLst>
              <a:rect l="l" t="t" r="r" b="b"/>
              <a:pathLst>
                <a:path w="1717859" h="217142">
                  <a:moveTo>
                    <a:pt x="1717859" y="0"/>
                  </a:moveTo>
                  <a:lnTo>
                    <a:pt x="1717859" y="217142"/>
                  </a:lnTo>
                  <a:lnTo>
                    <a:pt x="0" y="217142"/>
                  </a:lnTo>
                  <a:lnTo>
                    <a:pt x="0" y="0"/>
                  </a:lnTo>
                </a:path>
              </a:pathLst>
            </a:custGeom>
            <a:noFill/>
            <a:ln w="31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ndParaRPr>
            </a:p>
          </p:txBody>
        </p:sp>
        <p:grpSp>
          <p:nvGrpSpPr>
            <p:cNvPr id="62" name="Group 61">
              <a:extLst>
                <a:ext uri="{FF2B5EF4-FFF2-40B4-BE49-F238E27FC236}">
                  <a16:creationId xmlns:a16="http://schemas.microsoft.com/office/drawing/2014/main" id="{4EB23546-2FFD-9047-9573-2B6E0D5E4DB4}"/>
                </a:ext>
              </a:extLst>
            </p:cNvPr>
            <p:cNvGrpSpPr/>
            <p:nvPr/>
          </p:nvGrpSpPr>
          <p:grpSpPr>
            <a:xfrm>
              <a:off x="7954429" y="2444124"/>
              <a:ext cx="484825" cy="1611747"/>
              <a:chOff x="908313" y="2596524"/>
              <a:chExt cx="484825" cy="1611747"/>
            </a:xfrm>
          </p:grpSpPr>
          <p:sp>
            <p:nvSpPr>
              <p:cNvPr id="63" name="TextBox 62">
                <a:extLst>
                  <a:ext uri="{FF2B5EF4-FFF2-40B4-BE49-F238E27FC236}">
                    <a16:creationId xmlns:a16="http://schemas.microsoft.com/office/drawing/2014/main" id="{070AC4F5-052A-4D48-9D16-F3419AEF14BB}"/>
                  </a:ext>
                </a:extLst>
              </p:cNvPr>
              <p:cNvSpPr txBox="1"/>
              <p:nvPr/>
            </p:nvSpPr>
            <p:spPr>
              <a:xfrm>
                <a:off x="908313" y="2596524"/>
                <a:ext cx="478565" cy="153888"/>
              </a:xfrm>
              <a:prstGeom prst="rect">
                <a:avLst/>
              </a:prstGeom>
              <a:noFill/>
            </p:spPr>
            <p:txBody>
              <a:bodyPr wrap="square" lIns="0" tIns="0" rIns="0" bIns="0" rtlCol="0">
                <a:spAutoFit/>
              </a:bodyPr>
              <a:lstStyle/>
              <a:p>
                <a:r>
                  <a:rPr lang="en-US" sz="1000" dirty="0">
                    <a:solidFill>
                      <a:schemeClr val="accent6"/>
                    </a:solidFill>
                    <a:latin typeface="Calibri Light" panose="020F0302020204030204" pitchFamily="34" charset="0"/>
                    <a:cs typeface="Calibri Light" panose="020F0302020204030204" pitchFamily="34" charset="0"/>
                  </a:rPr>
                  <a:t>$45,000</a:t>
                </a:r>
              </a:p>
            </p:txBody>
          </p:sp>
          <p:sp>
            <p:nvSpPr>
              <p:cNvPr id="64" name="TextBox 63">
                <a:extLst>
                  <a:ext uri="{FF2B5EF4-FFF2-40B4-BE49-F238E27FC236}">
                    <a16:creationId xmlns:a16="http://schemas.microsoft.com/office/drawing/2014/main" id="{10558494-F284-204C-A2FC-3F1F17BB8DCF}"/>
                  </a:ext>
                </a:extLst>
              </p:cNvPr>
              <p:cNvSpPr txBox="1"/>
              <p:nvPr/>
            </p:nvSpPr>
            <p:spPr>
              <a:xfrm>
                <a:off x="914573" y="2878997"/>
                <a:ext cx="478565" cy="153888"/>
              </a:xfrm>
              <a:prstGeom prst="rect">
                <a:avLst/>
              </a:prstGeom>
              <a:noFill/>
            </p:spPr>
            <p:txBody>
              <a:bodyPr wrap="square" lIns="0" tIns="0" rIns="0" bIns="0" rtlCol="0">
                <a:spAutoFit/>
              </a:bodyPr>
              <a:lstStyle/>
              <a:p>
                <a:r>
                  <a:rPr lang="en-US" sz="1000" dirty="0">
                    <a:solidFill>
                      <a:schemeClr val="accent6"/>
                    </a:solidFill>
                    <a:latin typeface="Calibri Light" panose="020F0302020204030204" pitchFamily="34" charset="0"/>
                    <a:cs typeface="Calibri Light" panose="020F0302020204030204" pitchFamily="34" charset="0"/>
                  </a:rPr>
                  <a:t>$36,000</a:t>
                </a:r>
              </a:p>
            </p:txBody>
          </p:sp>
          <p:sp>
            <p:nvSpPr>
              <p:cNvPr id="65" name="TextBox 64">
                <a:extLst>
                  <a:ext uri="{FF2B5EF4-FFF2-40B4-BE49-F238E27FC236}">
                    <a16:creationId xmlns:a16="http://schemas.microsoft.com/office/drawing/2014/main" id="{BA661566-6EC3-BC40-80AB-4F94B50DF30F}"/>
                  </a:ext>
                </a:extLst>
              </p:cNvPr>
              <p:cNvSpPr txBox="1"/>
              <p:nvPr/>
            </p:nvSpPr>
            <p:spPr>
              <a:xfrm>
                <a:off x="913251" y="3168886"/>
                <a:ext cx="478565" cy="153888"/>
              </a:xfrm>
              <a:prstGeom prst="rect">
                <a:avLst/>
              </a:prstGeom>
              <a:noFill/>
            </p:spPr>
            <p:txBody>
              <a:bodyPr wrap="square" lIns="0" tIns="0" rIns="0" bIns="0" rtlCol="0">
                <a:spAutoFit/>
              </a:bodyPr>
              <a:lstStyle/>
              <a:p>
                <a:r>
                  <a:rPr lang="en-US" sz="1000" dirty="0">
                    <a:solidFill>
                      <a:schemeClr val="accent6"/>
                    </a:solidFill>
                    <a:latin typeface="Calibri Light" panose="020F0302020204030204" pitchFamily="34" charset="0"/>
                    <a:cs typeface="Calibri Light" panose="020F0302020204030204" pitchFamily="34" charset="0"/>
                  </a:rPr>
                  <a:t>$27,000</a:t>
                </a:r>
              </a:p>
            </p:txBody>
          </p:sp>
          <p:sp>
            <p:nvSpPr>
              <p:cNvPr id="66" name="TextBox 65">
                <a:extLst>
                  <a:ext uri="{FF2B5EF4-FFF2-40B4-BE49-F238E27FC236}">
                    <a16:creationId xmlns:a16="http://schemas.microsoft.com/office/drawing/2014/main" id="{6BAF2D83-5FA4-824D-A99C-A5738735218D}"/>
                  </a:ext>
                </a:extLst>
              </p:cNvPr>
              <p:cNvSpPr txBox="1"/>
              <p:nvPr/>
            </p:nvSpPr>
            <p:spPr>
              <a:xfrm>
                <a:off x="914148" y="3461046"/>
                <a:ext cx="478565" cy="153888"/>
              </a:xfrm>
              <a:prstGeom prst="rect">
                <a:avLst/>
              </a:prstGeom>
              <a:noFill/>
            </p:spPr>
            <p:txBody>
              <a:bodyPr wrap="square" lIns="0" tIns="0" rIns="0" bIns="0" rtlCol="0">
                <a:spAutoFit/>
              </a:bodyPr>
              <a:lstStyle/>
              <a:p>
                <a:r>
                  <a:rPr lang="en-US" sz="1000" dirty="0">
                    <a:solidFill>
                      <a:schemeClr val="accent6"/>
                    </a:solidFill>
                    <a:latin typeface="Calibri Light" panose="020F0302020204030204" pitchFamily="34" charset="0"/>
                    <a:cs typeface="Calibri Light" panose="020F0302020204030204" pitchFamily="34" charset="0"/>
                  </a:rPr>
                  <a:t>$18,000</a:t>
                </a:r>
              </a:p>
            </p:txBody>
          </p:sp>
          <p:sp>
            <p:nvSpPr>
              <p:cNvPr id="67" name="TextBox 66">
                <a:extLst>
                  <a:ext uri="{FF2B5EF4-FFF2-40B4-BE49-F238E27FC236}">
                    <a16:creationId xmlns:a16="http://schemas.microsoft.com/office/drawing/2014/main" id="{DD1857E2-6B59-A940-A9F1-0B94290C6938}"/>
                  </a:ext>
                </a:extLst>
              </p:cNvPr>
              <p:cNvSpPr txBox="1"/>
              <p:nvPr/>
            </p:nvSpPr>
            <p:spPr>
              <a:xfrm>
                <a:off x="914147" y="3765845"/>
                <a:ext cx="478565" cy="153888"/>
              </a:xfrm>
              <a:prstGeom prst="rect">
                <a:avLst/>
              </a:prstGeom>
              <a:noFill/>
            </p:spPr>
            <p:txBody>
              <a:bodyPr wrap="square" lIns="0" tIns="0" rIns="0" bIns="0" rtlCol="0">
                <a:spAutoFit/>
              </a:bodyPr>
              <a:lstStyle/>
              <a:p>
                <a:r>
                  <a:rPr lang="en-US" sz="1000" dirty="0">
                    <a:solidFill>
                      <a:schemeClr val="accent6"/>
                    </a:solidFill>
                    <a:latin typeface="Calibri Light" panose="020F0302020204030204" pitchFamily="34" charset="0"/>
                    <a:cs typeface="Calibri Light" panose="020F0302020204030204" pitchFamily="34" charset="0"/>
                  </a:rPr>
                  <a:t>$9,000</a:t>
                </a:r>
              </a:p>
            </p:txBody>
          </p:sp>
          <p:sp>
            <p:nvSpPr>
              <p:cNvPr id="68" name="TextBox 67">
                <a:extLst>
                  <a:ext uri="{FF2B5EF4-FFF2-40B4-BE49-F238E27FC236}">
                    <a16:creationId xmlns:a16="http://schemas.microsoft.com/office/drawing/2014/main" id="{4DC2539B-C741-B040-B32C-F28568581DC0}"/>
                  </a:ext>
                </a:extLst>
              </p:cNvPr>
              <p:cNvSpPr txBox="1"/>
              <p:nvPr/>
            </p:nvSpPr>
            <p:spPr>
              <a:xfrm>
                <a:off x="908314" y="4054383"/>
                <a:ext cx="478565" cy="153888"/>
              </a:xfrm>
              <a:prstGeom prst="rect">
                <a:avLst/>
              </a:prstGeom>
              <a:noFill/>
            </p:spPr>
            <p:txBody>
              <a:bodyPr wrap="square" lIns="0" tIns="0" rIns="0" bIns="0" rtlCol="0">
                <a:spAutoFit/>
              </a:bodyPr>
              <a:lstStyle/>
              <a:p>
                <a:r>
                  <a:rPr lang="en-US" sz="1000" dirty="0">
                    <a:solidFill>
                      <a:schemeClr val="accent6"/>
                    </a:solidFill>
                    <a:latin typeface="Calibri Light" panose="020F0302020204030204" pitchFamily="34" charset="0"/>
                    <a:cs typeface="Calibri Light" panose="020F0302020204030204" pitchFamily="34" charset="0"/>
                  </a:rPr>
                  <a:t>$</a:t>
                </a:r>
              </a:p>
            </p:txBody>
          </p:sp>
        </p:grpSp>
        <p:sp>
          <p:nvSpPr>
            <p:cNvPr id="69" name="Rectangle 68">
              <a:extLst>
                <a:ext uri="{FF2B5EF4-FFF2-40B4-BE49-F238E27FC236}">
                  <a16:creationId xmlns:a16="http://schemas.microsoft.com/office/drawing/2014/main" id="{300CFB9C-118F-9749-B160-124321A2F25A}"/>
                </a:ext>
              </a:extLst>
            </p:cNvPr>
            <p:cNvSpPr/>
            <p:nvPr/>
          </p:nvSpPr>
          <p:spPr bwMode="auto">
            <a:xfrm>
              <a:off x="2875820" y="3926450"/>
              <a:ext cx="365760" cy="98475"/>
            </a:xfrm>
            <a:prstGeom prst="rect">
              <a:avLst/>
            </a:prstGeom>
            <a:solidFill>
              <a:schemeClr val="tx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9CDE"/>
                </a:solidFill>
                <a:effectLst/>
                <a:latin typeface="Arial" charset="0"/>
              </a:endParaRPr>
            </a:p>
          </p:txBody>
        </p:sp>
      </p:grpSp>
      <p:sp>
        <p:nvSpPr>
          <p:cNvPr id="71" name="Slide Number Placeholder 1">
            <a:extLst>
              <a:ext uri="{FF2B5EF4-FFF2-40B4-BE49-F238E27FC236}">
                <a16:creationId xmlns:a16="http://schemas.microsoft.com/office/drawing/2014/main" id="{BA0564B6-7DBC-1891-C37B-DAC01EEB62E5}"/>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26</a:t>
            </a:fld>
            <a:endParaRPr lang="en-US" dirty="0"/>
          </a:p>
        </p:txBody>
      </p:sp>
    </p:spTree>
    <p:extLst>
      <p:ext uri="{BB962C8B-B14F-4D97-AF65-F5344CB8AC3E}">
        <p14:creationId xmlns:p14="http://schemas.microsoft.com/office/powerpoint/2010/main" val="5123858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Intersection of philanthropy and impact investing</a:t>
            </a:r>
          </a:p>
        </p:txBody>
      </p:sp>
      <p:sp>
        <p:nvSpPr>
          <p:cNvPr id="55" name="Content Placeholder 2">
            <a:extLst>
              <a:ext uri="{FF2B5EF4-FFF2-40B4-BE49-F238E27FC236}">
                <a16:creationId xmlns:a16="http://schemas.microsoft.com/office/drawing/2014/main" id="{5326B9C3-8FDE-6444-BF12-79C7776C0E7B}"/>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Affluent donors and impact investing</a:t>
            </a:r>
          </a:p>
        </p:txBody>
      </p:sp>
      <p:sp>
        <p:nvSpPr>
          <p:cNvPr id="7" name="Content Placeholder 6">
            <a:extLst>
              <a:ext uri="{FF2B5EF4-FFF2-40B4-BE49-F238E27FC236}">
                <a16:creationId xmlns:a16="http://schemas.microsoft.com/office/drawing/2014/main" id="{170A3F05-D717-0A50-6CD2-AC84AE216338}"/>
              </a:ext>
            </a:extLst>
          </p:cNvPr>
          <p:cNvSpPr>
            <a:spLocks noGrp="1"/>
          </p:cNvSpPr>
          <p:nvPr>
            <p:ph idx="1"/>
          </p:nvPr>
        </p:nvSpPr>
        <p:spPr>
          <a:xfrm>
            <a:off x="457200" y="1342209"/>
            <a:ext cx="8229600" cy="270012"/>
          </a:xfrm>
        </p:spPr>
        <p:txBody>
          <a:bodyPr/>
          <a:lstStyle/>
          <a:p>
            <a:r>
              <a:rPr lang="en-US" dirty="0"/>
              <a:t>Percentage of affluent individuals who participate in impact investing </a:t>
            </a:r>
          </a:p>
          <a:p>
            <a:endParaRPr lang="en-US" dirty="0"/>
          </a:p>
          <a:p>
            <a:endParaRPr lang="en-US" dirty="0"/>
          </a:p>
        </p:txBody>
      </p:sp>
      <p:graphicFrame>
        <p:nvGraphicFramePr>
          <p:cNvPr id="5" name="Chart 4" descr="A graph showing the percent of affluent individuals who participate in impact investing. 7% in 2017, 13% in 2020 and 9% in 2022. ">
            <a:extLst>
              <a:ext uri="{FF2B5EF4-FFF2-40B4-BE49-F238E27FC236}">
                <a16:creationId xmlns:a16="http://schemas.microsoft.com/office/drawing/2014/main" id="{D31EFD89-513F-932D-4594-0513AF212342}"/>
              </a:ext>
            </a:extLst>
          </p:cNvPr>
          <p:cNvGraphicFramePr/>
          <p:nvPr/>
        </p:nvGraphicFramePr>
        <p:xfrm>
          <a:off x="457200" y="1943099"/>
          <a:ext cx="8229600" cy="3915259"/>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a:extLst>
              <a:ext uri="{FF2B5EF4-FFF2-40B4-BE49-F238E27FC236}">
                <a16:creationId xmlns:a16="http://schemas.microsoft.com/office/drawing/2014/main" id="{99B94241-9DA7-3954-802A-DA7F43444057}"/>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27</a:t>
            </a:fld>
            <a:endParaRPr lang="en-US" dirty="0"/>
          </a:p>
        </p:txBody>
      </p:sp>
    </p:spTree>
    <p:extLst>
      <p:ext uri="{BB962C8B-B14F-4D97-AF65-F5344CB8AC3E}">
        <p14:creationId xmlns:p14="http://schemas.microsoft.com/office/powerpoint/2010/main" val="32930393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Affluent individuals’ participation in impact investing</a:t>
            </a:r>
          </a:p>
        </p:txBody>
      </p:sp>
      <p:sp>
        <p:nvSpPr>
          <p:cNvPr id="17" name="Content Placeholder 2">
            <a:extLst>
              <a:ext uri="{FF2B5EF4-FFF2-40B4-BE49-F238E27FC236}">
                <a16:creationId xmlns:a16="http://schemas.microsoft.com/office/drawing/2014/main" id="{A2B5E2CF-02CE-EB46-8432-48FC680D6F8A}"/>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Affluent donors and impact investing</a:t>
            </a:r>
          </a:p>
        </p:txBody>
      </p:sp>
      <p:sp>
        <p:nvSpPr>
          <p:cNvPr id="7" name="Content Placeholder 6">
            <a:extLst>
              <a:ext uri="{FF2B5EF4-FFF2-40B4-BE49-F238E27FC236}">
                <a16:creationId xmlns:a16="http://schemas.microsoft.com/office/drawing/2014/main" id="{BE13B7FD-B9DC-5C86-9A38-89F8642B631D}"/>
              </a:ext>
            </a:extLst>
          </p:cNvPr>
          <p:cNvSpPr>
            <a:spLocks noGrp="1"/>
          </p:cNvSpPr>
          <p:nvPr>
            <p:ph idx="1"/>
          </p:nvPr>
        </p:nvSpPr>
        <p:spPr>
          <a:xfrm>
            <a:off x="457200" y="1342209"/>
            <a:ext cx="8229600" cy="488207"/>
          </a:xfrm>
        </p:spPr>
        <p:txBody>
          <a:bodyPr/>
          <a:lstStyle/>
          <a:p>
            <a:r>
              <a:rPr lang="en-US" sz="1400" dirty="0">
                <a:latin typeface="Calibri Light" panose="020F0302020204030204" pitchFamily="34" charset="0"/>
                <a:ea typeface="Calibri" charset="0"/>
                <a:cs typeface="Calibri Light" panose="020F0302020204030204" pitchFamily="34" charset="0"/>
              </a:rPr>
              <a:t>Relationship between affluent individuals’ impact investing and charitable giving</a:t>
            </a:r>
          </a:p>
          <a:p>
            <a:endParaRPr lang="en-US" dirty="0"/>
          </a:p>
        </p:txBody>
      </p:sp>
      <p:grpSp>
        <p:nvGrpSpPr>
          <p:cNvPr id="5" name="Group 4" descr="A graph showing the relationship between affluent individuals' impact investing and charitable giving, with 20% indicating that their impact investing is in place of some charitable giving; 5% indicating that their impact investing is in place of all charitable giving; and 75% indicating that their impact investing is in addition to existing charitable giving.">
            <a:extLst>
              <a:ext uri="{FF2B5EF4-FFF2-40B4-BE49-F238E27FC236}">
                <a16:creationId xmlns:a16="http://schemas.microsoft.com/office/drawing/2014/main" id="{FBAF2A7D-4C92-B059-63EC-E422B63E7744}"/>
              </a:ext>
            </a:extLst>
          </p:cNvPr>
          <p:cNvGrpSpPr/>
          <p:nvPr/>
        </p:nvGrpSpPr>
        <p:grpSpPr>
          <a:xfrm>
            <a:off x="1608954" y="1984547"/>
            <a:ext cx="5956182" cy="3826732"/>
            <a:chOff x="1663818" y="1984547"/>
            <a:chExt cx="5956182" cy="3826732"/>
          </a:xfrm>
        </p:grpSpPr>
        <p:graphicFrame>
          <p:nvGraphicFramePr>
            <p:cNvPr id="2" name="Chart 1">
              <a:extLst>
                <a:ext uri="{FF2B5EF4-FFF2-40B4-BE49-F238E27FC236}">
                  <a16:creationId xmlns:a16="http://schemas.microsoft.com/office/drawing/2014/main" id="{36B3B22F-8B06-84C0-A2BF-B695FD193655}"/>
                </a:ext>
              </a:extLst>
            </p:cNvPr>
            <p:cNvGraphicFramePr>
              <a:graphicFrameLocks/>
            </p:cNvGraphicFramePr>
            <p:nvPr/>
          </p:nvGraphicFramePr>
          <p:xfrm>
            <a:off x="2147455" y="2348080"/>
            <a:ext cx="4849089" cy="3463199"/>
          </p:xfrm>
          <a:graphic>
            <a:graphicData uri="http://schemas.openxmlformats.org/drawingml/2006/chart">
              <c:chart xmlns:c="http://schemas.openxmlformats.org/drawingml/2006/chart" xmlns:r="http://schemas.openxmlformats.org/officeDocument/2006/relationships" r:id="rId3"/>
            </a:graphicData>
          </a:graphic>
        </p:graphicFrame>
        <p:sp>
          <p:nvSpPr>
            <p:cNvPr id="43" name="TextBox 42">
              <a:extLst>
                <a:ext uri="{FF2B5EF4-FFF2-40B4-BE49-F238E27FC236}">
                  <a16:creationId xmlns:a16="http://schemas.microsoft.com/office/drawing/2014/main" id="{AD60A7F9-FD88-0549-9B5B-889C1F197C8F}"/>
                </a:ext>
              </a:extLst>
            </p:cNvPr>
            <p:cNvSpPr txBox="1"/>
            <p:nvPr/>
          </p:nvSpPr>
          <p:spPr>
            <a:xfrm>
              <a:off x="6183886" y="3960290"/>
              <a:ext cx="1362493" cy="600164"/>
            </a:xfrm>
            <a:prstGeom prst="rect">
              <a:avLst/>
            </a:prstGeom>
            <a:noFill/>
          </p:spPr>
          <p:txBody>
            <a:bodyPr wrap="square" lIns="0" tIns="0" rIns="0" bIns="45720" rtlCol="0">
              <a:spAutoFit/>
            </a:bodyPr>
            <a:lstStyle/>
            <a:p>
              <a:pPr algn="r">
                <a:tabLst>
                  <a:tab pos="395288" algn="l"/>
                  <a:tab pos="969963" algn="l"/>
                </a:tabLst>
              </a:pPr>
              <a:r>
                <a:rPr lang="en-US" sz="1200" dirty="0">
                  <a:solidFill>
                    <a:schemeClr val="accent6"/>
                  </a:solidFill>
                  <a:latin typeface="Calibri Light" panose="020F0302020204030204" pitchFamily="34" charset="0"/>
                  <a:ea typeface="Calibri" charset="0"/>
                  <a:cs typeface="Calibri Light" panose="020F0302020204030204" pitchFamily="34" charset="0"/>
                </a:rPr>
                <a:t>In addition to existing </a:t>
              </a:r>
              <a:br>
                <a:rPr lang="en-US" sz="1200" dirty="0">
                  <a:solidFill>
                    <a:schemeClr val="accent6"/>
                  </a:solidFill>
                  <a:latin typeface="Calibri Light" panose="020F0302020204030204" pitchFamily="34" charset="0"/>
                  <a:ea typeface="Calibri" charset="0"/>
                  <a:cs typeface="Calibri Light" panose="020F0302020204030204" pitchFamily="34" charset="0"/>
                </a:rPr>
              </a:br>
              <a:r>
                <a:rPr lang="en-US" sz="1200" dirty="0">
                  <a:solidFill>
                    <a:schemeClr val="accent6"/>
                  </a:solidFill>
                  <a:latin typeface="Calibri Light" panose="020F0302020204030204" pitchFamily="34" charset="0"/>
                  <a:ea typeface="Calibri" charset="0"/>
                  <a:cs typeface="Calibri Light" panose="020F0302020204030204" pitchFamily="34" charset="0"/>
                </a:rPr>
                <a:t>charitable giving</a:t>
              </a:r>
            </a:p>
            <a:p>
              <a:pPr algn="r">
                <a:tabLst>
                  <a:tab pos="395288" algn="l"/>
                  <a:tab pos="969963" algn="l"/>
                </a:tabLst>
              </a:pPr>
              <a:r>
                <a:rPr lang="en-US" sz="1200" dirty="0">
                  <a:solidFill>
                    <a:schemeClr val="accent6"/>
                  </a:solidFill>
                  <a:cs typeface="Calibri Light" panose="020F0302020204030204" pitchFamily="34" charset="0"/>
                </a:rPr>
                <a:t>75%</a:t>
              </a:r>
            </a:p>
          </p:txBody>
        </p:sp>
        <p:sp>
          <p:nvSpPr>
            <p:cNvPr id="31" name="TextBox 30">
              <a:extLst>
                <a:ext uri="{FF2B5EF4-FFF2-40B4-BE49-F238E27FC236}">
                  <a16:creationId xmlns:a16="http://schemas.microsoft.com/office/drawing/2014/main" id="{7657B30F-393F-BD41-A1BB-BBF5E14B9803}"/>
                </a:ext>
              </a:extLst>
            </p:cNvPr>
            <p:cNvSpPr txBox="1"/>
            <p:nvPr/>
          </p:nvSpPr>
          <p:spPr>
            <a:xfrm>
              <a:off x="1663818" y="3391873"/>
              <a:ext cx="1149336" cy="600164"/>
            </a:xfrm>
            <a:prstGeom prst="rect">
              <a:avLst/>
            </a:prstGeom>
            <a:noFill/>
          </p:spPr>
          <p:txBody>
            <a:bodyPr wrap="square" lIns="0" tIns="0" rIns="0" bIns="45720" rtlCol="0">
              <a:spAutoFit/>
            </a:bodyPr>
            <a:lstStyle/>
            <a:p>
              <a:pPr>
                <a:tabLst>
                  <a:tab pos="395288" algn="l"/>
                  <a:tab pos="969963" algn="l"/>
                </a:tabLst>
              </a:pPr>
              <a:r>
                <a:rPr lang="en-US" sz="1200" dirty="0">
                  <a:solidFill>
                    <a:schemeClr val="accent6"/>
                  </a:solidFill>
                  <a:latin typeface="Calibri Light" panose="020F0302020204030204" pitchFamily="34" charset="0"/>
                  <a:ea typeface="Calibri" charset="0"/>
                  <a:cs typeface="Calibri Light" panose="020F0302020204030204" pitchFamily="34" charset="0"/>
                </a:rPr>
                <a:t>In place of some charitable giving</a:t>
              </a:r>
            </a:p>
            <a:p>
              <a:pPr>
                <a:tabLst>
                  <a:tab pos="395288" algn="l"/>
                  <a:tab pos="969963" algn="l"/>
                </a:tabLst>
              </a:pPr>
              <a:r>
                <a:rPr lang="en-US" sz="1200" dirty="0">
                  <a:solidFill>
                    <a:schemeClr val="accent6"/>
                  </a:solidFill>
                  <a:cs typeface="Calibri Light" panose="020F0302020204030204" pitchFamily="34" charset="0"/>
                </a:rPr>
                <a:t>20%</a:t>
              </a:r>
            </a:p>
          </p:txBody>
        </p:sp>
        <p:sp>
          <p:nvSpPr>
            <p:cNvPr id="33" name="TextBox 32">
              <a:extLst>
                <a:ext uri="{FF2B5EF4-FFF2-40B4-BE49-F238E27FC236}">
                  <a16:creationId xmlns:a16="http://schemas.microsoft.com/office/drawing/2014/main" id="{92F24F37-8ED9-3E4F-BDA3-545D5506B670}"/>
                </a:ext>
              </a:extLst>
            </p:cNvPr>
            <p:cNvSpPr txBox="1"/>
            <p:nvPr/>
          </p:nvSpPr>
          <p:spPr>
            <a:xfrm>
              <a:off x="4621955" y="1984547"/>
              <a:ext cx="2116585" cy="415498"/>
            </a:xfrm>
            <a:prstGeom prst="rect">
              <a:avLst/>
            </a:prstGeom>
            <a:noFill/>
          </p:spPr>
          <p:txBody>
            <a:bodyPr wrap="square" lIns="0" tIns="0" rIns="0" bIns="45720" rtlCol="0">
              <a:spAutoFit/>
            </a:bodyPr>
            <a:lstStyle/>
            <a:p>
              <a:pPr algn="r">
                <a:tabLst>
                  <a:tab pos="395288" algn="l"/>
                  <a:tab pos="969963" algn="l"/>
                </a:tabLst>
              </a:pPr>
              <a:r>
                <a:rPr lang="en-US" sz="1200" dirty="0">
                  <a:solidFill>
                    <a:schemeClr val="accent6"/>
                  </a:solidFill>
                  <a:latin typeface="Calibri Light" panose="020F0302020204030204" pitchFamily="34" charset="0"/>
                  <a:ea typeface="Calibri" charset="0"/>
                  <a:cs typeface="Calibri Light" panose="020F0302020204030204" pitchFamily="34" charset="0"/>
                </a:rPr>
                <a:t>In place of all charitable giving</a:t>
              </a:r>
            </a:p>
            <a:p>
              <a:pPr algn="r">
                <a:tabLst>
                  <a:tab pos="395288" algn="l"/>
                  <a:tab pos="969963" algn="l"/>
                </a:tabLst>
              </a:pPr>
              <a:r>
                <a:rPr lang="en-US" sz="1200" dirty="0">
                  <a:solidFill>
                    <a:schemeClr val="accent6"/>
                  </a:solidFill>
                  <a:cs typeface="Calibri Light" panose="020F0302020204030204" pitchFamily="34" charset="0"/>
                </a:rPr>
                <a:t>5%</a:t>
              </a:r>
            </a:p>
          </p:txBody>
        </p:sp>
        <p:cxnSp>
          <p:nvCxnSpPr>
            <p:cNvPr id="20" name="Straight Connector 19">
              <a:extLst>
                <a:ext uri="{FF2B5EF4-FFF2-40B4-BE49-F238E27FC236}">
                  <a16:creationId xmlns:a16="http://schemas.microsoft.com/office/drawing/2014/main" id="{1A1AA5B0-68A7-5845-909D-C036DFB1F232}"/>
                </a:ext>
              </a:extLst>
            </p:cNvPr>
            <p:cNvCxnSpPr>
              <a:cxnSpLocks/>
            </p:cNvCxnSpPr>
            <p:nvPr/>
          </p:nvCxnSpPr>
          <p:spPr>
            <a:xfrm flipH="1">
              <a:off x="1663818" y="3984749"/>
              <a:ext cx="1371600" cy="0"/>
            </a:xfrm>
            <a:prstGeom prst="line">
              <a:avLst/>
            </a:prstGeom>
            <a:ln w="3175">
              <a:solidFill>
                <a:srgbClr val="009CDE"/>
              </a:solidFill>
            </a:ln>
          </p:spPr>
          <p:style>
            <a:lnRef idx="1">
              <a:schemeClr val="accent1"/>
            </a:lnRef>
            <a:fillRef idx="0">
              <a:schemeClr val="accent1"/>
            </a:fillRef>
            <a:effectRef idx="0">
              <a:schemeClr val="accent1"/>
            </a:effectRef>
            <a:fontRef idx="minor">
              <a:schemeClr val="tx1"/>
            </a:fontRef>
          </p:style>
        </p:cxnSp>
        <p:grpSp>
          <p:nvGrpSpPr>
            <p:cNvPr id="21" name="Group 20"/>
            <p:cNvGrpSpPr/>
            <p:nvPr/>
          </p:nvGrpSpPr>
          <p:grpSpPr>
            <a:xfrm flipH="1">
              <a:off x="4264567" y="2401014"/>
              <a:ext cx="2547593" cy="154132"/>
              <a:chOff x="5721540" y="2498285"/>
              <a:chExt cx="868398" cy="126667"/>
            </a:xfrm>
          </p:grpSpPr>
          <p:cxnSp>
            <p:nvCxnSpPr>
              <p:cNvPr id="22" name="Straight Connector 21">
                <a:extLst>
                  <a:ext uri="{FF2B5EF4-FFF2-40B4-BE49-F238E27FC236}">
                    <a16:creationId xmlns:a16="http://schemas.microsoft.com/office/drawing/2014/main" id="{1A1AA5B0-68A7-5845-909D-C036DFB1F232}"/>
                  </a:ext>
                </a:extLst>
              </p:cNvPr>
              <p:cNvCxnSpPr>
                <a:cxnSpLocks/>
              </p:cNvCxnSpPr>
              <p:nvPr/>
            </p:nvCxnSpPr>
            <p:spPr>
              <a:xfrm flipH="1">
                <a:off x="5721540" y="2498285"/>
                <a:ext cx="868398"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A1AA5B0-68A7-5845-909D-C036DFB1F232}"/>
                  </a:ext>
                </a:extLst>
              </p:cNvPr>
              <p:cNvCxnSpPr>
                <a:cxnSpLocks/>
              </p:cNvCxnSpPr>
              <p:nvPr/>
            </p:nvCxnSpPr>
            <p:spPr>
              <a:xfrm flipV="1">
                <a:off x="6589938" y="2498285"/>
                <a:ext cx="0" cy="126667"/>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cxnSp>
          <p:nvCxnSpPr>
            <p:cNvPr id="24" name="Straight Connector 23">
              <a:extLst>
                <a:ext uri="{FF2B5EF4-FFF2-40B4-BE49-F238E27FC236}">
                  <a16:creationId xmlns:a16="http://schemas.microsoft.com/office/drawing/2014/main" id="{1A1AA5B0-68A7-5845-909D-C036DFB1F232}"/>
                </a:ext>
              </a:extLst>
            </p:cNvPr>
            <p:cNvCxnSpPr>
              <a:cxnSpLocks/>
            </p:cNvCxnSpPr>
            <p:nvPr/>
          </p:nvCxnSpPr>
          <p:spPr>
            <a:xfrm flipH="1">
              <a:off x="5943600" y="4560454"/>
              <a:ext cx="1676400"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5" name="TextBox 14">
            <a:extLst>
              <a:ext uri="{FF2B5EF4-FFF2-40B4-BE49-F238E27FC236}">
                <a16:creationId xmlns:a16="http://schemas.microsoft.com/office/drawing/2014/main" id="{6628BE8B-9DF5-2341-AB2F-D968C56ADE0A}"/>
              </a:ext>
            </a:extLst>
          </p:cNvPr>
          <p:cNvSpPr txBox="1"/>
          <p:nvPr/>
        </p:nvSpPr>
        <p:spPr>
          <a:xfrm>
            <a:off x="450850" y="6293174"/>
            <a:ext cx="7045640" cy="123111"/>
          </a:xfrm>
          <a:prstGeom prst="rect">
            <a:avLst/>
          </a:prstGeom>
          <a:noFill/>
        </p:spPr>
        <p:txBody>
          <a:bodyPr wrap="square" lIns="0" tIns="0" rIns="0" bIns="0" rtlCol="0">
            <a:spAutoFit/>
          </a:bodyPr>
          <a:lstStyle/>
          <a:p>
            <a:r>
              <a:rPr lang="en-US" sz="800" dirty="0">
                <a:latin typeface="Calibri Light" panose="020F0302020204030204" pitchFamily="34" charset="0"/>
                <a:cs typeface="Calibri Light" panose="020F0302020204030204" pitchFamily="34" charset="0"/>
              </a:rPr>
              <a:t>Note: The percentages in this figure are only calculated among individuals who indicated they participate in impact investing.</a:t>
            </a:r>
          </a:p>
        </p:txBody>
      </p:sp>
      <p:sp>
        <p:nvSpPr>
          <p:cNvPr id="6" name="Slide Number Placeholder 1">
            <a:extLst>
              <a:ext uri="{FF2B5EF4-FFF2-40B4-BE49-F238E27FC236}">
                <a16:creationId xmlns:a16="http://schemas.microsoft.com/office/drawing/2014/main" id="{B8BD9721-6501-59A7-58DD-42F6837098D9}"/>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28</a:t>
            </a:fld>
            <a:endParaRPr lang="en-US" dirty="0"/>
          </a:p>
        </p:txBody>
      </p:sp>
    </p:spTree>
    <p:extLst>
      <p:ext uri="{BB962C8B-B14F-4D97-AF65-F5344CB8AC3E}">
        <p14:creationId xmlns:p14="http://schemas.microsoft.com/office/powerpoint/2010/main" val="1972438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Affluent individuals’ participation in conscious consumerism</a:t>
            </a:r>
          </a:p>
        </p:txBody>
      </p:sp>
      <p:sp>
        <p:nvSpPr>
          <p:cNvPr id="17" name="Content Placeholder 2">
            <a:extLst>
              <a:ext uri="{FF2B5EF4-FFF2-40B4-BE49-F238E27FC236}">
                <a16:creationId xmlns:a16="http://schemas.microsoft.com/office/drawing/2014/main" id="{A2B5E2CF-02CE-EB46-8432-48FC680D6F8A}"/>
              </a:ext>
            </a:extLst>
          </p:cNvPr>
          <p:cNvSpPr txBox="1">
            <a:spLocks/>
          </p:cNvSpPr>
          <p:nvPr/>
        </p:nvSpPr>
        <p:spPr>
          <a:xfrm>
            <a:off x="457200" y="359491"/>
            <a:ext cx="3366655" cy="172902"/>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Affluent donors and CONSCIOUS CONSUMERISM</a:t>
            </a:r>
          </a:p>
        </p:txBody>
      </p:sp>
      <p:sp>
        <p:nvSpPr>
          <p:cNvPr id="20" name="Content Placeholder 19">
            <a:extLst>
              <a:ext uri="{FF2B5EF4-FFF2-40B4-BE49-F238E27FC236}">
                <a16:creationId xmlns:a16="http://schemas.microsoft.com/office/drawing/2014/main" id="{C86EEB99-E0E7-BE98-C37C-B9DC1F92D058}"/>
              </a:ext>
            </a:extLst>
          </p:cNvPr>
          <p:cNvSpPr>
            <a:spLocks noGrp="1"/>
          </p:cNvSpPr>
          <p:nvPr>
            <p:ph idx="1"/>
          </p:nvPr>
        </p:nvSpPr>
        <p:spPr>
          <a:xfrm>
            <a:off x="457200" y="1342209"/>
            <a:ext cx="8229600" cy="318929"/>
          </a:xfrm>
        </p:spPr>
        <p:txBody>
          <a:bodyPr/>
          <a:lstStyle/>
          <a:p>
            <a:r>
              <a:rPr lang="en-US" sz="1400" dirty="0">
                <a:latin typeface="Calibri Light" panose="020F0302020204030204" pitchFamily="34" charset="0"/>
                <a:ea typeface="Calibri" charset="0"/>
                <a:cs typeface="Calibri Light" panose="020F0302020204030204" pitchFamily="34" charset="0"/>
              </a:rPr>
              <a:t>Relationship between affluent individuals’ conscious consumerism and charitable giving</a:t>
            </a:r>
          </a:p>
          <a:p>
            <a:endParaRPr lang="en-US" dirty="0"/>
          </a:p>
        </p:txBody>
      </p:sp>
      <p:grpSp>
        <p:nvGrpSpPr>
          <p:cNvPr id="2" name="Group 1" descr="A graph showing the percentage of affluent individuals who participate in conscious consumerism, with 21% of those individuals indicating that they never engage in charitable giving; 10% of those individuals indicating that they always engage in charitable giving, and 69% of those individuals indicating that they sometimes engage in charitable giving.">
            <a:extLst>
              <a:ext uri="{FF2B5EF4-FFF2-40B4-BE49-F238E27FC236}">
                <a16:creationId xmlns:a16="http://schemas.microsoft.com/office/drawing/2014/main" id="{8CFD6719-1D6A-6780-A06C-2C2BD4E863B1}"/>
              </a:ext>
            </a:extLst>
          </p:cNvPr>
          <p:cNvGrpSpPr/>
          <p:nvPr/>
        </p:nvGrpSpPr>
        <p:grpSpPr>
          <a:xfrm>
            <a:off x="1231708" y="2007469"/>
            <a:ext cx="6698871" cy="4045345"/>
            <a:chOff x="1222564" y="2007469"/>
            <a:chExt cx="6698871" cy="4045345"/>
          </a:xfrm>
        </p:grpSpPr>
        <p:graphicFrame>
          <p:nvGraphicFramePr>
            <p:cNvPr id="5" name="Chart 4">
              <a:extLst>
                <a:ext uri="{FF2B5EF4-FFF2-40B4-BE49-F238E27FC236}">
                  <a16:creationId xmlns:a16="http://schemas.microsoft.com/office/drawing/2014/main" id="{EFB18386-8787-8AFA-B6D6-C33445BB5A7F}"/>
                </a:ext>
              </a:extLst>
            </p:cNvPr>
            <p:cNvGraphicFramePr>
              <a:graphicFrameLocks/>
            </p:cNvGraphicFramePr>
            <p:nvPr/>
          </p:nvGraphicFramePr>
          <p:xfrm>
            <a:off x="1222564" y="2137815"/>
            <a:ext cx="6698871" cy="391499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D7E3C955-B11C-1DE3-53E4-07AA7205D159}"/>
                </a:ext>
              </a:extLst>
            </p:cNvPr>
            <p:cNvSpPr txBox="1"/>
            <p:nvPr/>
          </p:nvSpPr>
          <p:spPr>
            <a:xfrm>
              <a:off x="6257507" y="4160964"/>
              <a:ext cx="1362493" cy="415498"/>
            </a:xfrm>
            <a:prstGeom prst="rect">
              <a:avLst/>
            </a:prstGeom>
            <a:noFill/>
          </p:spPr>
          <p:txBody>
            <a:bodyPr wrap="square" lIns="0" tIns="0" rIns="0" bIns="45720" rtlCol="0">
              <a:spAutoFit/>
            </a:bodyPr>
            <a:lstStyle/>
            <a:p>
              <a:pPr algn="r">
                <a:tabLst>
                  <a:tab pos="395288" algn="l"/>
                  <a:tab pos="969963" algn="l"/>
                </a:tabLst>
              </a:pPr>
              <a:r>
                <a:rPr lang="en-US" sz="1200" dirty="0">
                  <a:solidFill>
                    <a:schemeClr val="accent6"/>
                  </a:solidFill>
                  <a:latin typeface="Calibri Light" panose="020F0302020204030204" pitchFamily="34" charset="0"/>
                  <a:ea typeface="Calibri" charset="0"/>
                  <a:cs typeface="Calibri Light" panose="020F0302020204030204" pitchFamily="34" charset="0"/>
                </a:rPr>
                <a:t>Sometimes</a:t>
              </a:r>
            </a:p>
            <a:p>
              <a:pPr algn="r">
                <a:tabLst>
                  <a:tab pos="395288" algn="l"/>
                  <a:tab pos="969963" algn="l"/>
                </a:tabLst>
              </a:pPr>
              <a:r>
                <a:rPr lang="en-US" sz="1200" dirty="0">
                  <a:solidFill>
                    <a:schemeClr val="accent6"/>
                  </a:solidFill>
                  <a:cs typeface="Calibri Light" panose="020F0302020204030204" pitchFamily="34" charset="0"/>
                </a:rPr>
                <a:t>69%</a:t>
              </a:r>
            </a:p>
          </p:txBody>
        </p:sp>
        <p:sp>
          <p:nvSpPr>
            <p:cNvPr id="8" name="TextBox 7">
              <a:extLst>
                <a:ext uri="{FF2B5EF4-FFF2-40B4-BE49-F238E27FC236}">
                  <a16:creationId xmlns:a16="http://schemas.microsoft.com/office/drawing/2014/main" id="{BB38D452-6ACD-4C0B-3550-E472A5566B91}"/>
                </a:ext>
              </a:extLst>
            </p:cNvPr>
            <p:cNvSpPr txBox="1"/>
            <p:nvPr/>
          </p:nvSpPr>
          <p:spPr>
            <a:xfrm>
              <a:off x="2140527" y="2715077"/>
              <a:ext cx="1149336" cy="415498"/>
            </a:xfrm>
            <a:prstGeom prst="rect">
              <a:avLst/>
            </a:prstGeom>
            <a:noFill/>
          </p:spPr>
          <p:txBody>
            <a:bodyPr wrap="square" lIns="0" tIns="0" rIns="0" bIns="45720" rtlCol="0">
              <a:spAutoFit/>
            </a:bodyPr>
            <a:lstStyle/>
            <a:p>
              <a:pPr>
                <a:tabLst>
                  <a:tab pos="395288" algn="l"/>
                  <a:tab pos="969963" algn="l"/>
                </a:tabLst>
              </a:pPr>
              <a:r>
                <a:rPr lang="en-US" sz="1200" dirty="0">
                  <a:solidFill>
                    <a:schemeClr val="accent6"/>
                  </a:solidFill>
                  <a:latin typeface="Calibri Light" panose="020F0302020204030204" pitchFamily="34" charset="0"/>
                  <a:ea typeface="Calibri" charset="0"/>
                  <a:cs typeface="Calibri Light" panose="020F0302020204030204" pitchFamily="34" charset="0"/>
                </a:rPr>
                <a:t>Never</a:t>
              </a:r>
            </a:p>
            <a:p>
              <a:pPr>
                <a:tabLst>
                  <a:tab pos="395288" algn="l"/>
                  <a:tab pos="969963" algn="l"/>
                </a:tabLst>
              </a:pPr>
              <a:r>
                <a:rPr lang="en-US" sz="1200" dirty="0">
                  <a:solidFill>
                    <a:schemeClr val="accent6"/>
                  </a:solidFill>
                  <a:cs typeface="Calibri Light" panose="020F0302020204030204" pitchFamily="34" charset="0"/>
                </a:rPr>
                <a:t>21%</a:t>
              </a:r>
            </a:p>
          </p:txBody>
        </p:sp>
        <p:sp>
          <p:nvSpPr>
            <p:cNvPr id="9" name="TextBox 8">
              <a:extLst>
                <a:ext uri="{FF2B5EF4-FFF2-40B4-BE49-F238E27FC236}">
                  <a16:creationId xmlns:a16="http://schemas.microsoft.com/office/drawing/2014/main" id="{71FF93AF-7226-326A-6DE2-9630DB514FE7}"/>
                </a:ext>
              </a:extLst>
            </p:cNvPr>
            <p:cNvSpPr txBox="1"/>
            <p:nvPr/>
          </p:nvSpPr>
          <p:spPr>
            <a:xfrm>
              <a:off x="4695576" y="2007469"/>
              <a:ext cx="2116585" cy="415498"/>
            </a:xfrm>
            <a:prstGeom prst="rect">
              <a:avLst/>
            </a:prstGeom>
            <a:noFill/>
          </p:spPr>
          <p:txBody>
            <a:bodyPr wrap="square" lIns="0" tIns="0" rIns="0" bIns="45720" rtlCol="0">
              <a:spAutoFit/>
            </a:bodyPr>
            <a:lstStyle/>
            <a:p>
              <a:pPr algn="r">
                <a:tabLst>
                  <a:tab pos="395288" algn="l"/>
                  <a:tab pos="969963" algn="l"/>
                </a:tabLst>
              </a:pPr>
              <a:r>
                <a:rPr lang="en-US" sz="1200" dirty="0">
                  <a:solidFill>
                    <a:schemeClr val="accent6"/>
                  </a:solidFill>
                  <a:latin typeface="Calibri Light" panose="020F0302020204030204" pitchFamily="34" charset="0"/>
                  <a:ea typeface="Calibri" charset="0"/>
                  <a:cs typeface="Calibri Light" panose="020F0302020204030204" pitchFamily="34" charset="0"/>
                </a:rPr>
                <a:t>Always</a:t>
              </a:r>
            </a:p>
            <a:p>
              <a:pPr algn="r">
                <a:tabLst>
                  <a:tab pos="395288" algn="l"/>
                  <a:tab pos="969963" algn="l"/>
                </a:tabLst>
              </a:pPr>
              <a:r>
                <a:rPr lang="en-US" sz="1200" dirty="0">
                  <a:solidFill>
                    <a:schemeClr val="accent6"/>
                  </a:solidFill>
                  <a:cs typeface="Calibri Light" panose="020F0302020204030204" pitchFamily="34" charset="0"/>
                </a:rPr>
                <a:t>10%</a:t>
              </a:r>
            </a:p>
          </p:txBody>
        </p:sp>
        <p:cxnSp>
          <p:nvCxnSpPr>
            <p:cNvPr id="10" name="Straight Connector 9">
              <a:extLst>
                <a:ext uri="{FF2B5EF4-FFF2-40B4-BE49-F238E27FC236}">
                  <a16:creationId xmlns:a16="http://schemas.microsoft.com/office/drawing/2014/main" id="{65E1C548-58FD-912E-8606-8F6395AAB37B}"/>
                </a:ext>
              </a:extLst>
            </p:cNvPr>
            <p:cNvCxnSpPr>
              <a:cxnSpLocks/>
            </p:cNvCxnSpPr>
            <p:nvPr/>
          </p:nvCxnSpPr>
          <p:spPr>
            <a:xfrm flipH="1">
              <a:off x="2140527" y="3130575"/>
              <a:ext cx="1104478"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0884AB2-A635-2921-0CAC-A2DC2440748A}"/>
                </a:ext>
              </a:extLst>
            </p:cNvPr>
            <p:cNvCxnSpPr>
              <a:cxnSpLocks/>
            </p:cNvCxnSpPr>
            <p:nvPr/>
          </p:nvCxnSpPr>
          <p:spPr>
            <a:xfrm>
              <a:off x="4990171" y="2423936"/>
              <a:ext cx="1821990"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7177544-0F10-8BAD-4E21-7CB93E379D46}"/>
                </a:ext>
              </a:extLst>
            </p:cNvPr>
            <p:cNvCxnSpPr>
              <a:cxnSpLocks/>
            </p:cNvCxnSpPr>
            <p:nvPr/>
          </p:nvCxnSpPr>
          <p:spPr>
            <a:xfrm flipH="1">
              <a:off x="5943600" y="4583376"/>
              <a:ext cx="1676400" cy="0"/>
            </a:xfrm>
            <a:prstGeom prst="line">
              <a:avLst/>
            </a:prstGeom>
            <a:ln w="3175">
              <a:solidFill>
                <a:srgbClr val="009CDE"/>
              </a:solidFill>
            </a:ln>
          </p:spPr>
          <p:style>
            <a:lnRef idx="1">
              <a:schemeClr val="accent1"/>
            </a:lnRef>
            <a:fillRef idx="0">
              <a:schemeClr val="accent1"/>
            </a:fillRef>
            <a:effectRef idx="0">
              <a:schemeClr val="accent1"/>
            </a:effectRef>
            <a:fontRef idx="minor">
              <a:schemeClr val="tx1"/>
            </a:fontRef>
          </p:style>
        </p:cxnSp>
      </p:grpSp>
      <p:sp>
        <p:nvSpPr>
          <p:cNvPr id="15" name="TextBox 14">
            <a:extLst>
              <a:ext uri="{FF2B5EF4-FFF2-40B4-BE49-F238E27FC236}">
                <a16:creationId xmlns:a16="http://schemas.microsoft.com/office/drawing/2014/main" id="{6628BE8B-9DF5-2341-AB2F-D968C56ADE0A}"/>
              </a:ext>
            </a:extLst>
          </p:cNvPr>
          <p:cNvSpPr txBox="1"/>
          <p:nvPr/>
        </p:nvSpPr>
        <p:spPr>
          <a:xfrm>
            <a:off x="450850" y="6293174"/>
            <a:ext cx="7045640" cy="123111"/>
          </a:xfrm>
          <a:prstGeom prst="rect">
            <a:avLst/>
          </a:prstGeom>
          <a:noFill/>
        </p:spPr>
        <p:txBody>
          <a:bodyPr wrap="square" lIns="0" tIns="0" rIns="0" bIns="0" rtlCol="0">
            <a:spAutoFit/>
          </a:bodyPr>
          <a:lstStyle/>
          <a:p>
            <a:r>
              <a:rPr lang="en-US" sz="800" dirty="0">
                <a:latin typeface="Calibri Light" panose="020F0302020204030204" pitchFamily="34" charset="0"/>
                <a:cs typeface="Calibri Light" panose="020F0302020204030204" pitchFamily="34" charset="0"/>
              </a:rPr>
              <a:t>Note: The percentages in this figure are only calculated among individuals who indicated they participate in conscious consumerism.</a:t>
            </a:r>
          </a:p>
        </p:txBody>
      </p:sp>
      <p:sp>
        <p:nvSpPr>
          <p:cNvPr id="6" name="Slide Number Placeholder 1">
            <a:extLst>
              <a:ext uri="{FF2B5EF4-FFF2-40B4-BE49-F238E27FC236}">
                <a16:creationId xmlns:a16="http://schemas.microsoft.com/office/drawing/2014/main" id="{0CCFFA17-758C-C05E-AA31-BC1017DB1129}"/>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29</a:t>
            </a:fld>
            <a:endParaRPr lang="en-US" dirty="0"/>
          </a:p>
        </p:txBody>
      </p:sp>
    </p:spTree>
    <p:extLst>
      <p:ext uri="{BB962C8B-B14F-4D97-AF65-F5344CB8AC3E}">
        <p14:creationId xmlns:p14="http://schemas.microsoft.com/office/powerpoint/2010/main" val="2603855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Methodology</a:t>
            </a:r>
          </a:p>
        </p:txBody>
      </p:sp>
      <p:sp>
        <p:nvSpPr>
          <p:cNvPr id="13" name="Content Placeholder 2">
            <a:extLst>
              <a:ext uri="{FF2B5EF4-FFF2-40B4-BE49-F238E27FC236}">
                <a16:creationId xmlns:a16="http://schemas.microsoft.com/office/drawing/2014/main" id="{88E6A9F9-539B-3848-B34F-B152649847CB}"/>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Survey overview and methodology</a:t>
            </a:r>
          </a:p>
        </p:txBody>
      </p:sp>
      <p:cxnSp>
        <p:nvCxnSpPr>
          <p:cNvPr id="11" name="Straight Connector 10">
            <a:extLst>
              <a:ext uri="{FF2B5EF4-FFF2-40B4-BE49-F238E27FC236}">
                <a16:creationId xmlns:a16="http://schemas.microsoft.com/office/drawing/2014/main" id="{245BE81F-230A-4D4D-9556-DE04800A085E}"/>
              </a:ext>
              <a:ext uri="{C183D7F6-B498-43B3-948B-1728B52AA6E4}">
                <adec:decorative xmlns:adec="http://schemas.microsoft.com/office/drawing/2017/decorative" val="1"/>
              </a:ext>
            </a:extLst>
          </p:cNvPr>
          <p:cNvCxnSpPr>
            <a:cxnSpLocks/>
          </p:cNvCxnSpPr>
          <p:nvPr/>
        </p:nvCxnSpPr>
        <p:spPr>
          <a:xfrm>
            <a:off x="6400800" y="1674976"/>
            <a:ext cx="0" cy="36100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06D6338-4FCF-5C40-836A-D8A5E541B8F0}"/>
              </a:ext>
            </a:extLst>
          </p:cNvPr>
          <p:cNvSpPr txBox="1"/>
          <p:nvPr/>
        </p:nvSpPr>
        <p:spPr>
          <a:xfrm>
            <a:off x="764493" y="2029480"/>
            <a:ext cx="5097922" cy="738664"/>
          </a:xfrm>
          <a:prstGeom prst="rect">
            <a:avLst/>
          </a:prstGeom>
          <a:noFill/>
        </p:spPr>
        <p:txBody>
          <a:bodyPr wrap="square" rtlCol="0">
            <a:spAutoFit/>
          </a:bodyPr>
          <a:lstStyle/>
          <a:p>
            <a:r>
              <a:rPr lang="en-US" sz="1400" spc="-20" dirty="0">
                <a:latin typeface="Calibri Light" panose="020F0302020204030204" pitchFamily="34" charset="0"/>
                <a:ea typeface="Calibri" charset="0"/>
                <a:cs typeface="Calibri Light" panose="020F0302020204030204" pitchFamily="34" charset="0"/>
              </a:rPr>
              <a:t>The study is based on a nationally representative random sample of affluent donors and includes in-depth analysis based on age, gender, race and sexual identity.</a:t>
            </a:r>
          </a:p>
        </p:txBody>
      </p:sp>
      <p:sp>
        <p:nvSpPr>
          <p:cNvPr id="8" name="TextBox 7">
            <a:extLst>
              <a:ext uri="{FF2B5EF4-FFF2-40B4-BE49-F238E27FC236}">
                <a16:creationId xmlns:a16="http://schemas.microsoft.com/office/drawing/2014/main" id="{5ED34585-B221-E74B-A99D-3794D0FB84BE}"/>
              </a:ext>
            </a:extLst>
          </p:cNvPr>
          <p:cNvSpPr txBox="1"/>
          <p:nvPr/>
        </p:nvSpPr>
        <p:spPr>
          <a:xfrm>
            <a:off x="764492" y="2961381"/>
            <a:ext cx="5129784" cy="954107"/>
          </a:xfrm>
          <a:prstGeom prst="rect">
            <a:avLst/>
          </a:prstGeom>
          <a:noFill/>
        </p:spPr>
        <p:txBody>
          <a:bodyPr wrap="square" rtlCol="0">
            <a:spAutoFit/>
          </a:bodyPr>
          <a:lstStyle/>
          <a:p>
            <a:r>
              <a:rPr lang="en-US" sz="1400" spc="-20" dirty="0">
                <a:latin typeface="Calibri Light" panose="020F0302020204030204" pitchFamily="34" charset="0"/>
                <a:ea typeface="Calibri" charset="0"/>
                <a:cs typeface="Calibri Light" panose="020F0302020204030204" pitchFamily="34" charset="0"/>
              </a:rPr>
              <a:t>Households with an annual income of more than $200,000 and/or </a:t>
            </a:r>
            <a:br>
              <a:rPr lang="en-US" sz="1400" spc="-20" dirty="0">
                <a:latin typeface="Calibri Light" panose="020F0302020204030204" pitchFamily="34" charset="0"/>
                <a:ea typeface="Calibri" charset="0"/>
                <a:cs typeface="Calibri Light" panose="020F0302020204030204" pitchFamily="34" charset="0"/>
              </a:rPr>
            </a:br>
            <a:r>
              <a:rPr lang="en-US" sz="1400" spc="-20" dirty="0">
                <a:latin typeface="Calibri Light" panose="020F0302020204030204" pitchFamily="34" charset="0"/>
                <a:ea typeface="Calibri" charset="0"/>
                <a:cs typeface="Calibri Light" panose="020F0302020204030204" pitchFamily="34" charset="0"/>
              </a:rPr>
              <a:t>net worth of more than $1 million (excluding the value of their primary residence) were eligible for inclusion in the study. This is the standard definition for our series.</a:t>
            </a:r>
          </a:p>
        </p:txBody>
      </p:sp>
      <p:sp>
        <p:nvSpPr>
          <p:cNvPr id="7" name="TextBox 6">
            <a:extLst>
              <a:ext uri="{FF2B5EF4-FFF2-40B4-BE49-F238E27FC236}">
                <a16:creationId xmlns:a16="http://schemas.microsoft.com/office/drawing/2014/main" id="{A9A4289C-5760-F64F-A339-A4D12FEA1A1F}"/>
              </a:ext>
            </a:extLst>
          </p:cNvPr>
          <p:cNvSpPr txBox="1"/>
          <p:nvPr/>
        </p:nvSpPr>
        <p:spPr>
          <a:xfrm>
            <a:off x="6547377" y="2274048"/>
            <a:ext cx="2236807" cy="3046988"/>
          </a:xfrm>
          <a:prstGeom prst="rect">
            <a:avLst/>
          </a:prstGeom>
          <a:noFill/>
        </p:spPr>
        <p:txBody>
          <a:bodyPr wrap="square" rtlCol="0">
            <a:spAutoFit/>
          </a:bodyPr>
          <a:lstStyle/>
          <a:p>
            <a:pPr algn="ctr"/>
            <a:r>
              <a:rPr lang="en-US" sz="3600" spc="-20" dirty="0">
                <a:solidFill>
                  <a:srgbClr val="012169"/>
                </a:solidFill>
                <a:latin typeface="Calibri Light" panose="020F0302020204030204" pitchFamily="34" charset="0"/>
                <a:ea typeface="Calibri" charset="0"/>
                <a:cs typeface="Calibri Light" panose="020F0302020204030204" pitchFamily="34" charset="0"/>
              </a:rPr>
              <a:t>$523,472 </a:t>
            </a:r>
          </a:p>
          <a:p>
            <a:pPr algn="ctr"/>
            <a:r>
              <a:rPr lang="en-US" sz="1400" spc="-20" dirty="0">
                <a:latin typeface="Calibri Light" panose="020F0302020204030204" pitchFamily="34" charset="0"/>
                <a:ea typeface="Calibri" charset="0"/>
                <a:cs typeface="Calibri Light" panose="020F0302020204030204" pitchFamily="34" charset="0"/>
              </a:rPr>
              <a:t>Average annual household </a:t>
            </a:r>
            <a:br>
              <a:rPr lang="en-US" sz="1400" spc="-20" dirty="0">
                <a:latin typeface="Calibri Light" panose="020F0302020204030204" pitchFamily="34" charset="0"/>
                <a:ea typeface="Calibri" charset="0"/>
                <a:cs typeface="Calibri Light" panose="020F0302020204030204" pitchFamily="34" charset="0"/>
              </a:rPr>
            </a:br>
            <a:r>
              <a:rPr lang="en-US" sz="1400" spc="-20" dirty="0">
                <a:latin typeface="Calibri Light" panose="020F0302020204030204" pitchFamily="34" charset="0"/>
                <a:ea typeface="Calibri" charset="0"/>
                <a:cs typeface="Calibri Light" panose="020F0302020204030204" pitchFamily="34" charset="0"/>
              </a:rPr>
              <a:t>income of respondents.</a:t>
            </a:r>
          </a:p>
          <a:p>
            <a:pPr algn="ctr"/>
            <a:endParaRPr lang="en-US" sz="1400" spc="-20" dirty="0">
              <a:latin typeface="Calibri Light" panose="020F0302020204030204" pitchFamily="34" charset="0"/>
              <a:ea typeface="Times New Roman" charset="0"/>
              <a:cs typeface="Calibri Light" panose="020F0302020204030204" pitchFamily="34" charset="0"/>
            </a:endParaRPr>
          </a:p>
          <a:p>
            <a:pPr algn="ctr"/>
            <a:r>
              <a:rPr lang="en-US" sz="3600" spc="-20" dirty="0">
                <a:solidFill>
                  <a:srgbClr val="012169"/>
                </a:solidFill>
                <a:latin typeface="Calibri Light" panose="020F0302020204030204" pitchFamily="34" charset="0"/>
                <a:ea typeface="Calibri" charset="0"/>
                <a:cs typeface="Calibri Light" panose="020F0302020204030204" pitchFamily="34" charset="0"/>
              </a:rPr>
              <a:t>$31</a:t>
            </a:r>
          </a:p>
          <a:p>
            <a:pPr algn="ctr"/>
            <a:r>
              <a:rPr lang="en-US" sz="3600" spc="-20" dirty="0">
                <a:solidFill>
                  <a:srgbClr val="012169"/>
                </a:solidFill>
                <a:latin typeface="Calibri Light" panose="020F0302020204030204" pitchFamily="34" charset="0"/>
                <a:ea typeface="Calibri" charset="0"/>
                <a:cs typeface="Calibri Light" panose="020F0302020204030204" pitchFamily="34" charset="0"/>
              </a:rPr>
              <a:t>million</a:t>
            </a:r>
          </a:p>
          <a:p>
            <a:pPr algn="ctr"/>
            <a:r>
              <a:rPr lang="en-US" sz="1400" spc="-20" dirty="0">
                <a:latin typeface="Calibri Light" panose="020F0302020204030204" pitchFamily="34" charset="0"/>
                <a:ea typeface="Calibri" charset="0"/>
                <a:cs typeface="Calibri Light" panose="020F0302020204030204" pitchFamily="34" charset="0"/>
              </a:rPr>
              <a:t>Average net worth of respondents in this study.</a:t>
            </a:r>
          </a:p>
          <a:p>
            <a:pPr algn="ctr"/>
            <a:endParaRPr lang="en-US" sz="1400" spc="-20" dirty="0">
              <a:latin typeface="Calibri Light" panose="020F0302020204030204" pitchFamily="34" charset="0"/>
              <a:ea typeface="Times New Roman" charset="0"/>
              <a:cs typeface="Calibri Light" panose="020F0302020204030204" pitchFamily="34" charset="0"/>
            </a:endParaRPr>
          </a:p>
        </p:txBody>
      </p:sp>
      <p:pic>
        <p:nvPicPr>
          <p:cNvPr id="14" name="Picture 13">
            <a:extLst>
              <a:ext uri="{FF2B5EF4-FFF2-40B4-BE49-F238E27FC236}">
                <a16:creationId xmlns:a16="http://schemas.microsoft.com/office/drawing/2014/main" id="{534004FA-6471-A44B-B8A2-B65D290899F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459847" y="1811544"/>
            <a:ext cx="457200" cy="457200"/>
          </a:xfrm>
          <a:prstGeom prst="rect">
            <a:avLst/>
          </a:prstGeom>
        </p:spPr>
      </p:pic>
      <p:sp>
        <p:nvSpPr>
          <p:cNvPr id="2" name="TextBox 1">
            <a:extLst>
              <a:ext uri="{FF2B5EF4-FFF2-40B4-BE49-F238E27FC236}">
                <a16:creationId xmlns:a16="http://schemas.microsoft.com/office/drawing/2014/main" id="{38528399-DA67-DF48-9F23-1B10DA27C1BF}"/>
              </a:ext>
            </a:extLst>
          </p:cNvPr>
          <p:cNvSpPr txBox="1"/>
          <p:nvPr/>
        </p:nvSpPr>
        <p:spPr>
          <a:xfrm>
            <a:off x="450849" y="6293174"/>
            <a:ext cx="8250693" cy="246221"/>
          </a:xfrm>
          <a:prstGeom prst="rect">
            <a:avLst/>
          </a:prstGeom>
          <a:noFill/>
        </p:spPr>
        <p:txBody>
          <a:bodyPr wrap="square" lIns="0" tIns="0" rIns="0" bIns="0" rtlCol="0">
            <a:spAutoFit/>
          </a:bodyPr>
          <a:lstStyle/>
          <a:p>
            <a:r>
              <a:rPr lang="en-US" sz="800" dirty="0">
                <a:latin typeface="Calibri Light" panose="020F0302020204030204" pitchFamily="34" charset="0"/>
                <a:cs typeface="Calibri Light" panose="020F0302020204030204" pitchFamily="34" charset="0"/>
              </a:rPr>
              <a:t>Note: This qualifying definition of wealth is used to better enable comparison with third-party data, including that of the IRS. In addition, all respondents had to have their primary residence in the </a:t>
            </a:r>
            <a:br>
              <a:rPr lang="en-US" sz="800" dirty="0">
                <a:latin typeface="Calibri Light" panose="020F0302020204030204" pitchFamily="34" charset="0"/>
                <a:cs typeface="Calibri Light" panose="020F0302020204030204" pitchFamily="34" charset="0"/>
              </a:rPr>
            </a:br>
            <a:r>
              <a:rPr lang="en-US" sz="800" dirty="0">
                <a:latin typeface="Calibri Light" panose="020F0302020204030204" pitchFamily="34" charset="0"/>
                <a:cs typeface="Calibri Light" panose="020F0302020204030204" pitchFamily="34" charset="0"/>
              </a:rPr>
              <a:t>United States.</a:t>
            </a:r>
          </a:p>
        </p:txBody>
      </p:sp>
      <p:pic>
        <p:nvPicPr>
          <p:cNvPr id="5" name="Picture 4">
            <a:extLst>
              <a:ext uri="{FF2B5EF4-FFF2-40B4-BE49-F238E27FC236}">
                <a16:creationId xmlns:a16="http://schemas.microsoft.com/office/drawing/2014/main" id="{DFD4F81B-D99F-8315-ECF6-ED311063C924}"/>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57200" y="1986187"/>
            <a:ext cx="304799" cy="304799"/>
          </a:xfrm>
          <a:prstGeom prst="rect">
            <a:avLst/>
          </a:prstGeom>
        </p:spPr>
      </p:pic>
      <p:pic>
        <p:nvPicPr>
          <p:cNvPr id="9" name="Picture 8">
            <a:extLst>
              <a:ext uri="{FF2B5EF4-FFF2-40B4-BE49-F238E27FC236}">
                <a16:creationId xmlns:a16="http://schemas.microsoft.com/office/drawing/2014/main" id="{EE9922B3-27D4-9F07-E8C4-4102D46F8F9E}"/>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57200" y="2918875"/>
            <a:ext cx="304799" cy="304799"/>
          </a:xfrm>
          <a:prstGeom prst="rect">
            <a:avLst/>
          </a:prstGeom>
        </p:spPr>
      </p:pic>
      <p:sp>
        <p:nvSpPr>
          <p:cNvPr id="10" name="Slide Number Placeholder 1">
            <a:extLst>
              <a:ext uri="{FF2B5EF4-FFF2-40B4-BE49-F238E27FC236}">
                <a16:creationId xmlns:a16="http://schemas.microsoft.com/office/drawing/2014/main" id="{5DB0E640-6939-1541-3F34-1E201B2629D2}"/>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3</a:t>
            </a:fld>
            <a:endParaRPr lang="en-US" dirty="0"/>
          </a:p>
        </p:txBody>
      </p:sp>
    </p:spTree>
    <p:extLst>
      <p:ext uri="{BB962C8B-B14F-4D97-AF65-F5344CB8AC3E}">
        <p14:creationId xmlns:p14="http://schemas.microsoft.com/office/powerpoint/2010/main" val="18792650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Intersection conscious consumerism and charitable giving </a:t>
            </a:r>
          </a:p>
        </p:txBody>
      </p:sp>
      <p:sp>
        <p:nvSpPr>
          <p:cNvPr id="13" name="Content Placeholder 2">
            <a:extLst>
              <a:ext uri="{FF2B5EF4-FFF2-40B4-BE49-F238E27FC236}">
                <a16:creationId xmlns:a16="http://schemas.microsoft.com/office/drawing/2014/main" id="{1B8C2604-FA7E-834F-A1A2-FA702D3C9E57}"/>
              </a:ext>
            </a:extLst>
          </p:cNvPr>
          <p:cNvSpPr txBox="1">
            <a:spLocks/>
          </p:cNvSpPr>
          <p:nvPr/>
        </p:nvSpPr>
        <p:spPr>
          <a:xfrm>
            <a:off x="457199" y="359490"/>
            <a:ext cx="8229600" cy="212010"/>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Affluent donors and CONSCIOUS CONSUMERISM</a:t>
            </a:r>
          </a:p>
        </p:txBody>
      </p:sp>
      <p:sp>
        <p:nvSpPr>
          <p:cNvPr id="7" name="Content Placeholder 6">
            <a:extLst>
              <a:ext uri="{FF2B5EF4-FFF2-40B4-BE49-F238E27FC236}">
                <a16:creationId xmlns:a16="http://schemas.microsoft.com/office/drawing/2014/main" id="{9CD25A9C-00A9-C283-ED17-04EF9BF76C57}"/>
              </a:ext>
            </a:extLst>
          </p:cNvPr>
          <p:cNvSpPr>
            <a:spLocks noGrp="1"/>
          </p:cNvSpPr>
          <p:nvPr>
            <p:ph idx="1"/>
          </p:nvPr>
        </p:nvSpPr>
        <p:spPr>
          <a:xfrm>
            <a:off x="457200" y="1342209"/>
            <a:ext cx="8229600" cy="504700"/>
          </a:xfrm>
        </p:spPr>
        <p:txBody>
          <a:bodyPr/>
          <a:lstStyle/>
          <a:p>
            <a:r>
              <a:rPr lang="en-US" sz="1400" dirty="0">
                <a:latin typeface="Calibri Light" panose="020F0302020204030204" pitchFamily="34" charset="0"/>
                <a:ea typeface="Calibri" charset="0"/>
                <a:cs typeface="Calibri Light" panose="020F0302020204030204" pitchFamily="34" charset="0"/>
              </a:rPr>
              <a:t>Relationship between affluent individuals’ conscious consumerism and charitable giving when donors align their purchasing decisions with their values </a:t>
            </a:r>
          </a:p>
          <a:p>
            <a:endParaRPr lang="en-US" dirty="0"/>
          </a:p>
        </p:txBody>
      </p:sp>
      <p:grpSp>
        <p:nvGrpSpPr>
          <p:cNvPr id="2" name="Group 1" descr="A graph showing the relationship between affluent individuals' conscious consumerism and charitable giving when donors align their purchasing decisions with their values. 73% of those individuals indicate that conscious consumerism is additive to their charitable giving; 22% say that they use conscious consumerism in place of some of their charitable giving; and 5% use conscious consumerism as all of their charitable giving.">
            <a:extLst>
              <a:ext uri="{FF2B5EF4-FFF2-40B4-BE49-F238E27FC236}">
                <a16:creationId xmlns:a16="http://schemas.microsoft.com/office/drawing/2014/main" id="{22CCD2FA-E972-8FBB-CB27-F39CF1AF2143}"/>
              </a:ext>
            </a:extLst>
          </p:cNvPr>
          <p:cNvGrpSpPr/>
          <p:nvPr/>
        </p:nvGrpSpPr>
        <p:grpSpPr>
          <a:xfrm>
            <a:off x="1057195" y="2095546"/>
            <a:ext cx="6920965" cy="4060665"/>
            <a:chOff x="903986" y="1992837"/>
            <a:chExt cx="6920965" cy="4060665"/>
          </a:xfrm>
        </p:grpSpPr>
        <p:graphicFrame>
          <p:nvGraphicFramePr>
            <p:cNvPr id="5" name="Chart 4">
              <a:extLst>
                <a:ext uri="{FF2B5EF4-FFF2-40B4-BE49-F238E27FC236}">
                  <a16:creationId xmlns:a16="http://schemas.microsoft.com/office/drawing/2014/main" id="{F3FCB237-3D5F-EA0D-BA6B-C91044C9040A}"/>
                </a:ext>
              </a:extLst>
            </p:cNvPr>
            <p:cNvGraphicFramePr/>
            <p:nvPr/>
          </p:nvGraphicFramePr>
          <p:xfrm>
            <a:off x="1925223" y="2430047"/>
            <a:ext cx="5293552" cy="3623455"/>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7750121E-2E05-EED2-D347-78C693504AD3}"/>
                </a:ext>
              </a:extLst>
            </p:cNvPr>
            <p:cNvSpPr txBox="1"/>
            <p:nvPr/>
          </p:nvSpPr>
          <p:spPr>
            <a:xfrm>
              <a:off x="6033858" y="3436682"/>
              <a:ext cx="1791093" cy="600164"/>
            </a:xfrm>
            <a:prstGeom prst="rect">
              <a:avLst/>
            </a:prstGeom>
            <a:noFill/>
          </p:spPr>
          <p:txBody>
            <a:bodyPr wrap="square" lIns="0" tIns="0" rIns="0" bIns="45720" rtlCol="0">
              <a:spAutoFit/>
            </a:bodyPr>
            <a:lstStyle/>
            <a:p>
              <a:pPr algn="r">
                <a:tabLst>
                  <a:tab pos="1023938" algn="l"/>
                  <a:tab pos="1998663" algn="l"/>
                  <a:tab pos="3309938" algn="l"/>
                  <a:tab pos="5422900" algn="l"/>
                </a:tabLst>
              </a:pPr>
              <a:r>
                <a:rPr lang="en-US" sz="1200" spc="-20" dirty="0">
                  <a:solidFill>
                    <a:schemeClr val="accent6"/>
                  </a:solidFill>
                  <a:latin typeface="Calibri Light" panose="020F0302020204030204" pitchFamily="34" charset="0"/>
                  <a:ea typeface="Calibri" charset="0"/>
                  <a:cs typeface="Calibri Light" panose="020F0302020204030204" pitchFamily="34" charset="0"/>
                </a:rPr>
                <a:t>Additive to my existing</a:t>
              </a:r>
              <a:br>
                <a:rPr lang="en-US" sz="1200" spc="-20" dirty="0">
                  <a:solidFill>
                    <a:schemeClr val="accent6"/>
                  </a:solidFill>
                  <a:latin typeface="Calibri Light" panose="020F0302020204030204" pitchFamily="34" charset="0"/>
                  <a:ea typeface="Calibri" charset="0"/>
                  <a:cs typeface="Calibri Light" panose="020F0302020204030204" pitchFamily="34" charset="0"/>
                </a:rPr>
              </a:br>
              <a:r>
                <a:rPr lang="en-US" sz="1200" spc="-20" dirty="0">
                  <a:solidFill>
                    <a:schemeClr val="accent6"/>
                  </a:solidFill>
                  <a:latin typeface="Calibri Light" panose="020F0302020204030204" pitchFamily="34" charset="0"/>
                  <a:ea typeface="Calibri" charset="0"/>
                  <a:cs typeface="Calibri Light" panose="020F0302020204030204" pitchFamily="34" charset="0"/>
                </a:rPr>
                <a:t>charitable giving</a:t>
              </a:r>
            </a:p>
            <a:p>
              <a:pPr algn="r">
                <a:tabLst>
                  <a:tab pos="1023938" algn="l"/>
                  <a:tab pos="1998663" algn="l"/>
                  <a:tab pos="3309938" algn="l"/>
                  <a:tab pos="5422900" algn="l"/>
                </a:tabLst>
              </a:pPr>
              <a:r>
                <a:rPr lang="en-US" sz="1200" spc="-20" dirty="0">
                  <a:solidFill>
                    <a:schemeClr val="accent6"/>
                  </a:solidFill>
                  <a:cs typeface="Calibri Light" panose="020F0302020204030204" pitchFamily="34" charset="0"/>
                </a:rPr>
                <a:t>73%</a:t>
              </a:r>
            </a:p>
          </p:txBody>
        </p:sp>
        <p:cxnSp>
          <p:nvCxnSpPr>
            <p:cNvPr id="10" name="Straight Connector 9">
              <a:extLst>
                <a:ext uri="{FF2B5EF4-FFF2-40B4-BE49-F238E27FC236}">
                  <a16:creationId xmlns:a16="http://schemas.microsoft.com/office/drawing/2014/main" id="{F6B3F48A-F394-ADFD-AB0E-EBDB1FC53C8B}"/>
                </a:ext>
                <a:ext uri="{C183D7F6-B498-43B3-948B-1728B52AA6E4}">
                  <adec:decorative xmlns:adec="http://schemas.microsoft.com/office/drawing/2017/decorative" val="1"/>
                </a:ext>
              </a:extLst>
            </p:cNvPr>
            <p:cNvCxnSpPr>
              <a:cxnSpLocks/>
            </p:cNvCxnSpPr>
            <p:nvPr/>
          </p:nvCxnSpPr>
          <p:spPr>
            <a:xfrm flipH="1">
              <a:off x="5996151" y="4092535"/>
              <a:ext cx="1828800"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6483ED80-E05F-2489-EE60-E7ECA27E1AA4}"/>
                </a:ext>
              </a:extLst>
            </p:cNvPr>
            <p:cNvSpPr txBox="1"/>
            <p:nvPr/>
          </p:nvSpPr>
          <p:spPr>
            <a:xfrm>
              <a:off x="4386790" y="1992837"/>
              <a:ext cx="2417068" cy="415498"/>
            </a:xfrm>
            <a:prstGeom prst="rect">
              <a:avLst/>
            </a:prstGeom>
            <a:noFill/>
          </p:spPr>
          <p:txBody>
            <a:bodyPr wrap="square" lIns="0" tIns="0" rIns="0" bIns="45720" rtlCol="0">
              <a:spAutoFit/>
            </a:bodyPr>
            <a:lstStyle/>
            <a:p>
              <a:pPr algn="r">
                <a:tabLst>
                  <a:tab pos="395288" algn="l"/>
                  <a:tab pos="969963" algn="l"/>
                </a:tabLst>
              </a:pPr>
              <a:r>
                <a:rPr lang="en-US" sz="1200" spc="-20" dirty="0">
                  <a:solidFill>
                    <a:schemeClr val="accent6"/>
                  </a:solidFill>
                  <a:latin typeface="Calibri Light" panose="020F0302020204030204" pitchFamily="34" charset="0"/>
                  <a:ea typeface="Calibri" charset="0"/>
                  <a:cs typeface="Calibri Light" panose="020F0302020204030204" pitchFamily="34" charset="0"/>
                </a:rPr>
                <a:t>In place of all of my charitable giving</a:t>
              </a:r>
            </a:p>
            <a:p>
              <a:pPr algn="r">
                <a:tabLst>
                  <a:tab pos="395288" algn="l"/>
                  <a:tab pos="969963" algn="l"/>
                </a:tabLst>
              </a:pPr>
              <a:r>
                <a:rPr lang="en-US" sz="1200" spc="-20" dirty="0">
                  <a:solidFill>
                    <a:schemeClr val="accent6"/>
                  </a:solidFill>
                  <a:cs typeface="Calibri Light" panose="020F0302020204030204" pitchFamily="34" charset="0"/>
                </a:rPr>
                <a:t>5%</a:t>
              </a:r>
              <a:endParaRPr lang="en-US" sz="1200" dirty="0">
                <a:solidFill>
                  <a:schemeClr val="accent6"/>
                </a:solidFill>
                <a:cs typeface="Calibri Light" panose="020F0302020204030204" pitchFamily="34" charset="0"/>
              </a:endParaRPr>
            </a:p>
          </p:txBody>
        </p:sp>
        <p:grpSp>
          <p:nvGrpSpPr>
            <p:cNvPr id="14" name="Group 13">
              <a:extLst>
                <a:ext uri="{FF2B5EF4-FFF2-40B4-BE49-F238E27FC236}">
                  <a16:creationId xmlns:a16="http://schemas.microsoft.com/office/drawing/2014/main" id="{4B6C17FD-24BE-5384-BD98-7B974AC0C822}"/>
                </a:ext>
                <a:ext uri="{C183D7F6-B498-43B3-948B-1728B52AA6E4}">
                  <adec:decorative xmlns:adec="http://schemas.microsoft.com/office/drawing/2017/decorative" val="1"/>
                </a:ext>
              </a:extLst>
            </p:cNvPr>
            <p:cNvGrpSpPr/>
            <p:nvPr/>
          </p:nvGrpSpPr>
          <p:grpSpPr>
            <a:xfrm flipH="1">
              <a:off x="4386791" y="2438869"/>
              <a:ext cx="2417067" cy="154132"/>
              <a:chOff x="5059626" y="2498285"/>
              <a:chExt cx="1530312" cy="126667"/>
            </a:xfrm>
          </p:grpSpPr>
          <p:cxnSp>
            <p:nvCxnSpPr>
              <p:cNvPr id="26" name="Straight Connector 25">
                <a:extLst>
                  <a:ext uri="{FF2B5EF4-FFF2-40B4-BE49-F238E27FC236}">
                    <a16:creationId xmlns:a16="http://schemas.microsoft.com/office/drawing/2014/main" id="{B45446C4-AD5C-3799-4004-3340940A0D18}"/>
                  </a:ext>
                </a:extLst>
              </p:cNvPr>
              <p:cNvCxnSpPr>
                <a:cxnSpLocks/>
              </p:cNvCxnSpPr>
              <p:nvPr/>
            </p:nvCxnSpPr>
            <p:spPr>
              <a:xfrm flipH="1">
                <a:off x="5059626" y="2498285"/>
                <a:ext cx="1530312"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7A47A57E-705E-0BAB-C9C8-34E1B95D9E42}"/>
                  </a:ext>
                </a:extLst>
              </p:cNvPr>
              <p:cNvCxnSpPr>
                <a:cxnSpLocks/>
              </p:cNvCxnSpPr>
              <p:nvPr/>
            </p:nvCxnSpPr>
            <p:spPr>
              <a:xfrm flipV="1">
                <a:off x="6589938" y="2498285"/>
                <a:ext cx="0" cy="126667"/>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2" name="TextBox 21">
              <a:extLst>
                <a:ext uri="{FF2B5EF4-FFF2-40B4-BE49-F238E27FC236}">
                  <a16:creationId xmlns:a16="http://schemas.microsoft.com/office/drawing/2014/main" id="{C7EBBEBD-E3DF-4326-DCCD-9D081E8B8181}"/>
                </a:ext>
              </a:extLst>
            </p:cNvPr>
            <p:cNvSpPr txBox="1"/>
            <p:nvPr/>
          </p:nvSpPr>
          <p:spPr>
            <a:xfrm>
              <a:off x="903987" y="2867534"/>
              <a:ext cx="2198290" cy="600164"/>
            </a:xfrm>
            <a:prstGeom prst="rect">
              <a:avLst/>
            </a:prstGeom>
            <a:noFill/>
          </p:spPr>
          <p:txBody>
            <a:bodyPr wrap="square" lIns="0" tIns="0" rIns="0" bIns="45720" rtlCol="0">
              <a:spAutoFit/>
            </a:bodyPr>
            <a:lstStyle/>
            <a:p>
              <a:pPr>
                <a:tabLst>
                  <a:tab pos="395288" algn="l"/>
                  <a:tab pos="969963" algn="l"/>
                </a:tabLst>
              </a:pPr>
              <a:r>
                <a:rPr lang="en-US" sz="1200" spc="-20" dirty="0">
                  <a:solidFill>
                    <a:schemeClr val="accent6"/>
                  </a:solidFill>
                  <a:latin typeface="Calibri Light" panose="020F0302020204030204" pitchFamily="34" charset="0"/>
                  <a:ea typeface="Calibri" charset="0"/>
                  <a:cs typeface="Calibri Light" panose="020F0302020204030204" pitchFamily="34" charset="0"/>
                </a:rPr>
                <a:t>In place of some of </a:t>
              </a:r>
              <a:br>
                <a:rPr lang="en-US" sz="1200" spc="-20" dirty="0">
                  <a:solidFill>
                    <a:schemeClr val="accent6"/>
                  </a:solidFill>
                  <a:latin typeface="Calibri Light" panose="020F0302020204030204" pitchFamily="34" charset="0"/>
                  <a:ea typeface="Calibri" charset="0"/>
                  <a:cs typeface="Calibri Light" panose="020F0302020204030204" pitchFamily="34" charset="0"/>
                </a:rPr>
              </a:br>
              <a:r>
                <a:rPr lang="en-US" sz="1200" spc="-20" dirty="0">
                  <a:solidFill>
                    <a:schemeClr val="accent6"/>
                  </a:solidFill>
                  <a:latin typeface="Calibri Light" panose="020F0302020204030204" pitchFamily="34" charset="0"/>
                  <a:ea typeface="Calibri" charset="0"/>
                  <a:cs typeface="Calibri Light" panose="020F0302020204030204" pitchFamily="34" charset="0"/>
                </a:rPr>
                <a:t>my charitable giving</a:t>
              </a:r>
            </a:p>
            <a:p>
              <a:pPr>
                <a:tabLst>
                  <a:tab pos="395288" algn="l"/>
                  <a:tab pos="969963" algn="l"/>
                </a:tabLst>
              </a:pPr>
              <a:r>
                <a:rPr lang="en-US" sz="1200" spc="-20" dirty="0">
                  <a:solidFill>
                    <a:schemeClr val="accent6"/>
                  </a:solidFill>
                  <a:cs typeface="Calibri Light" panose="020F0302020204030204" pitchFamily="34" charset="0"/>
                </a:rPr>
                <a:t>22%</a:t>
              </a:r>
              <a:endParaRPr lang="en-US" sz="1200" dirty="0">
                <a:solidFill>
                  <a:schemeClr val="accent6"/>
                </a:solidFill>
                <a:cs typeface="Calibri Light" panose="020F0302020204030204" pitchFamily="34" charset="0"/>
              </a:endParaRPr>
            </a:p>
          </p:txBody>
        </p:sp>
        <p:cxnSp>
          <p:nvCxnSpPr>
            <p:cNvPr id="25" name="Straight Connector 24">
              <a:extLst>
                <a:ext uri="{FF2B5EF4-FFF2-40B4-BE49-F238E27FC236}">
                  <a16:creationId xmlns:a16="http://schemas.microsoft.com/office/drawing/2014/main" id="{568065E1-833D-3DA2-A7EF-ED9F22827607}"/>
                </a:ext>
                <a:ext uri="{C183D7F6-B498-43B3-948B-1728B52AA6E4}">
                  <adec:decorative xmlns:adec="http://schemas.microsoft.com/office/drawing/2017/decorative" val="1"/>
                </a:ext>
              </a:extLst>
            </p:cNvPr>
            <p:cNvCxnSpPr>
              <a:cxnSpLocks/>
            </p:cNvCxnSpPr>
            <p:nvPr/>
          </p:nvCxnSpPr>
          <p:spPr>
            <a:xfrm flipH="1">
              <a:off x="903986" y="3467698"/>
              <a:ext cx="2206157" cy="0"/>
            </a:xfrm>
            <a:prstGeom prst="line">
              <a:avLst/>
            </a:prstGeom>
            <a:ln w="3175">
              <a:solidFill>
                <a:srgbClr val="009CDE"/>
              </a:solidFill>
            </a:ln>
          </p:spPr>
          <p:style>
            <a:lnRef idx="1">
              <a:schemeClr val="accent1"/>
            </a:lnRef>
            <a:fillRef idx="0">
              <a:schemeClr val="accent1"/>
            </a:fillRef>
            <a:effectRef idx="0">
              <a:schemeClr val="accent1"/>
            </a:effectRef>
            <a:fontRef idx="minor">
              <a:schemeClr val="tx1"/>
            </a:fontRef>
          </p:style>
        </p:cxnSp>
      </p:grpSp>
      <p:sp>
        <p:nvSpPr>
          <p:cNvPr id="6" name="Slide Number Placeholder 1">
            <a:extLst>
              <a:ext uri="{FF2B5EF4-FFF2-40B4-BE49-F238E27FC236}">
                <a16:creationId xmlns:a16="http://schemas.microsoft.com/office/drawing/2014/main" id="{5258F253-959E-11D2-7B65-24EE48D4525D}"/>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30</a:t>
            </a:fld>
            <a:endParaRPr lang="en-US" dirty="0"/>
          </a:p>
        </p:txBody>
      </p:sp>
    </p:spTree>
    <p:extLst>
      <p:ext uri="{BB962C8B-B14F-4D97-AF65-F5344CB8AC3E}">
        <p14:creationId xmlns:p14="http://schemas.microsoft.com/office/powerpoint/2010/main" val="38909768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a:xfrm>
            <a:off x="457200" y="532392"/>
            <a:ext cx="7306056" cy="307777"/>
          </a:xfrm>
        </p:spPr>
        <p:txBody>
          <a:bodyPr/>
          <a:lstStyle/>
          <a:p>
            <a:r>
              <a:rPr lang="en-US" dirty="0"/>
              <a:t>Contributing to political candidates, campaigns and committees </a:t>
            </a:r>
          </a:p>
        </p:txBody>
      </p:sp>
      <p:sp>
        <p:nvSpPr>
          <p:cNvPr id="12" name="Content Placeholder 2">
            <a:extLst>
              <a:ext uri="{FF2B5EF4-FFF2-40B4-BE49-F238E27FC236}">
                <a16:creationId xmlns:a16="http://schemas.microsoft.com/office/drawing/2014/main" id="{55469337-856E-8242-8DFC-C4DB3053A1F2}"/>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Policies and issues influencing giving</a:t>
            </a:r>
          </a:p>
        </p:txBody>
      </p:sp>
      <p:sp>
        <p:nvSpPr>
          <p:cNvPr id="10" name="Content Placeholder 9">
            <a:extLst>
              <a:ext uri="{FF2B5EF4-FFF2-40B4-BE49-F238E27FC236}">
                <a16:creationId xmlns:a16="http://schemas.microsoft.com/office/drawing/2014/main" id="{B3714918-B58A-FE46-40AD-150891D8F815}"/>
              </a:ext>
            </a:extLst>
          </p:cNvPr>
          <p:cNvSpPr>
            <a:spLocks noGrp="1"/>
          </p:cNvSpPr>
          <p:nvPr>
            <p:ph idx="1"/>
          </p:nvPr>
        </p:nvSpPr>
        <p:spPr>
          <a:xfrm>
            <a:off x="457200" y="1342209"/>
            <a:ext cx="8229600" cy="257991"/>
          </a:xfrm>
        </p:spPr>
        <p:txBody>
          <a:bodyPr/>
          <a:lstStyle/>
          <a:p>
            <a:r>
              <a:rPr lang="en-US" sz="1400" dirty="0">
                <a:latin typeface="Calibri Light" panose="020F0302020204030204" pitchFamily="34" charset="0"/>
                <a:ea typeface="Calibri" charset="0"/>
                <a:cs typeface="Calibri Light" panose="020F0302020204030204" pitchFamily="34" charset="0"/>
              </a:rPr>
              <a:t>Percentage of affluent households who give politically</a:t>
            </a:r>
          </a:p>
          <a:p>
            <a:endParaRPr lang="en-US" dirty="0"/>
          </a:p>
        </p:txBody>
      </p:sp>
      <p:grpSp>
        <p:nvGrpSpPr>
          <p:cNvPr id="6" name="Group 5" descr="A graphic showing that 79% of affluent households did not give financially to a political candidate, campaign or committee during the 2022 election season and 21% did. ">
            <a:extLst>
              <a:ext uri="{FF2B5EF4-FFF2-40B4-BE49-F238E27FC236}">
                <a16:creationId xmlns:a16="http://schemas.microsoft.com/office/drawing/2014/main" id="{CF438392-53F1-1B0D-40ED-63B781391C9B}"/>
              </a:ext>
            </a:extLst>
          </p:cNvPr>
          <p:cNvGrpSpPr/>
          <p:nvPr/>
        </p:nvGrpSpPr>
        <p:grpSpPr>
          <a:xfrm>
            <a:off x="2080656" y="2089991"/>
            <a:ext cx="4982688" cy="3248193"/>
            <a:chOff x="2080656" y="2089991"/>
            <a:chExt cx="4982688" cy="3248193"/>
          </a:xfrm>
        </p:grpSpPr>
        <p:cxnSp>
          <p:nvCxnSpPr>
            <p:cNvPr id="8" name="Straight Connector 7">
              <a:extLst>
                <a:ext uri="{FF2B5EF4-FFF2-40B4-BE49-F238E27FC236}">
                  <a16:creationId xmlns:a16="http://schemas.microsoft.com/office/drawing/2014/main" id="{1A1AA5B0-68A7-5845-909D-C036DFB1F232}"/>
                </a:ext>
              </a:extLst>
            </p:cNvPr>
            <p:cNvCxnSpPr>
              <a:cxnSpLocks/>
            </p:cNvCxnSpPr>
            <p:nvPr/>
          </p:nvCxnSpPr>
          <p:spPr>
            <a:xfrm flipH="1">
              <a:off x="2286000" y="3657600"/>
              <a:ext cx="822960" cy="0"/>
            </a:xfrm>
            <a:prstGeom prst="line">
              <a:avLst/>
            </a:prstGeom>
            <a:ln w="31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A1AA5B0-68A7-5845-909D-C036DFB1F232}"/>
                </a:ext>
              </a:extLst>
            </p:cNvPr>
            <p:cNvCxnSpPr>
              <a:cxnSpLocks/>
            </p:cNvCxnSpPr>
            <p:nvPr/>
          </p:nvCxnSpPr>
          <p:spPr>
            <a:xfrm flipH="1">
              <a:off x="5715000" y="2819400"/>
              <a:ext cx="822960"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0F31265-D8F6-989A-48C9-AC5E475046D5}"/>
                </a:ext>
              </a:extLst>
            </p:cNvPr>
            <p:cNvSpPr txBox="1"/>
            <p:nvPr/>
          </p:nvSpPr>
          <p:spPr>
            <a:xfrm>
              <a:off x="6126480" y="2360188"/>
              <a:ext cx="533400" cy="461665"/>
            </a:xfrm>
            <a:prstGeom prst="rect">
              <a:avLst/>
            </a:prstGeom>
            <a:noFill/>
          </p:spPr>
          <p:txBody>
            <a:bodyPr wrap="square" rtlCol="0">
              <a:spAutoFit/>
            </a:bodyPr>
            <a:lstStyle/>
            <a:p>
              <a:r>
                <a:rPr lang="en-US" sz="1200" dirty="0">
                  <a:solidFill>
                    <a:schemeClr val="accent6"/>
                  </a:solidFill>
                  <a:latin typeface="Calibri Light" panose="020F0302020204030204" pitchFamily="34" charset="0"/>
                  <a:cs typeface="Calibri Light" panose="020F0302020204030204" pitchFamily="34" charset="0"/>
                </a:rPr>
                <a:t>Yes</a:t>
              </a:r>
            </a:p>
            <a:p>
              <a:r>
                <a:rPr lang="en-US" sz="1200" dirty="0">
                  <a:solidFill>
                    <a:schemeClr val="accent6"/>
                  </a:solidFill>
                  <a:cs typeface="Calibri Light" panose="020F0302020204030204" pitchFamily="34" charset="0"/>
                </a:rPr>
                <a:t>21%</a:t>
              </a:r>
            </a:p>
          </p:txBody>
        </p:sp>
        <p:sp>
          <p:nvSpPr>
            <p:cNvPr id="9" name="TextBox 8">
              <a:extLst>
                <a:ext uri="{FF2B5EF4-FFF2-40B4-BE49-F238E27FC236}">
                  <a16:creationId xmlns:a16="http://schemas.microsoft.com/office/drawing/2014/main" id="{729E41B3-C66F-C34A-0177-E5712206DD46}"/>
                </a:ext>
              </a:extLst>
            </p:cNvPr>
            <p:cNvSpPr txBox="1"/>
            <p:nvPr/>
          </p:nvSpPr>
          <p:spPr>
            <a:xfrm>
              <a:off x="2286000" y="3185678"/>
              <a:ext cx="533400" cy="461665"/>
            </a:xfrm>
            <a:prstGeom prst="rect">
              <a:avLst/>
            </a:prstGeom>
            <a:noFill/>
          </p:spPr>
          <p:txBody>
            <a:bodyPr wrap="square" rtlCol="0">
              <a:spAutoFit/>
            </a:bodyPr>
            <a:lstStyle/>
            <a:p>
              <a:r>
                <a:rPr lang="en-US" sz="1200" dirty="0">
                  <a:solidFill>
                    <a:schemeClr val="accent6"/>
                  </a:solidFill>
                  <a:latin typeface="Calibri Light" panose="020F0302020204030204" pitchFamily="34" charset="0"/>
                  <a:cs typeface="Calibri Light" panose="020F0302020204030204" pitchFamily="34" charset="0"/>
                </a:rPr>
                <a:t>No</a:t>
              </a:r>
            </a:p>
            <a:p>
              <a:r>
                <a:rPr lang="en-US" sz="1200" dirty="0">
                  <a:solidFill>
                    <a:schemeClr val="accent6"/>
                  </a:solidFill>
                  <a:cs typeface="Calibri Light" panose="020F0302020204030204" pitchFamily="34" charset="0"/>
                </a:rPr>
                <a:t>79%</a:t>
              </a:r>
            </a:p>
          </p:txBody>
        </p:sp>
        <p:graphicFrame>
          <p:nvGraphicFramePr>
            <p:cNvPr id="2" name="Chart 1">
              <a:extLst>
                <a:ext uri="{FF2B5EF4-FFF2-40B4-BE49-F238E27FC236}">
                  <a16:creationId xmlns:a16="http://schemas.microsoft.com/office/drawing/2014/main" id="{AC6C0AF8-B32F-BA96-0437-FF2469BDBB39}"/>
                </a:ext>
              </a:extLst>
            </p:cNvPr>
            <p:cNvGraphicFramePr>
              <a:graphicFrameLocks/>
            </p:cNvGraphicFramePr>
            <p:nvPr/>
          </p:nvGraphicFramePr>
          <p:xfrm>
            <a:off x="2080656" y="2089991"/>
            <a:ext cx="4982688" cy="3248193"/>
          </p:xfrm>
          <a:graphic>
            <a:graphicData uri="http://schemas.openxmlformats.org/drawingml/2006/chart">
              <c:chart xmlns:c="http://schemas.openxmlformats.org/drawingml/2006/chart" xmlns:r="http://schemas.openxmlformats.org/officeDocument/2006/relationships" r:id="rId3"/>
            </a:graphicData>
          </a:graphic>
        </p:graphicFrame>
      </p:grpSp>
      <p:sp>
        <p:nvSpPr>
          <p:cNvPr id="11" name="Slide Number Placeholder 1">
            <a:extLst>
              <a:ext uri="{FF2B5EF4-FFF2-40B4-BE49-F238E27FC236}">
                <a16:creationId xmlns:a16="http://schemas.microsoft.com/office/drawing/2014/main" id="{3A84209B-2B14-156B-CC8E-0250D4BC1C4C}"/>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31</a:t>
            </a:fld>
            <a:endParaRPr lang="en-US" dirty="0"/>
          </a:p>
        </p:txBody>
      </p:sp>
    </p:spTree>
    <p:extLst>
      <p:ext uri="{BB962C8B-B14F-4D97-AF65-F5344CB8AC3E}">
        <p14:creationId xmlns:p14="http://schemas.microsoft.com/office/powerpoint/2010/main" val="16076524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Leaving wealth to family versus charities and other heirs</a:t>
            </a:r>
          </a:p>
        </p:txBody>
      </p:sp>
      <p:sp>
        <p:nvSpPr>
          <p:cNvPr id="13" name="Content Placeholder 2">
            <a:extLst>
              <a:ext uri="{FF2B5EF4-FFF2-40B4-BE49-F238E27FC236}">
                <a16:creationId xmlns:a16="http://schemas.microsoft.com/office/drawing/2014/main" id="{1B8C2604-FA7E-834F-A1A2-FA702D3C9E57}"/>
              </a:ext>
            </a:extLst>
          </p:cNvPr>
          <p:cNvSpPr txBox="1">
            <a:spLocks/>
          </p:cNvSpPr>
          <p:nvPr/>
        </p:nvSpPr>
        <p:spPr>
          <a:xfrm>
            <a:off x="457199" y="359490"/>
            <a:ext cx="10243752" cy="212010"/>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Charitable giving and the family</a:t>
            </a:r>
          </a:p>
        </p:txBody>
      </p:sp>
      <p:sp>
        <p:nvSpPr>
          <p:cNvPr id="7" name="Content Placeholder 6">
            <a:extLst>
              <a:ext uri="{FF2B5EF4-FFF2-40B4-BE49-F238E27FC236}">
                <a16:creationId xmlns:a16="http://schemas.microsoft.com/office/drawing/2014/main" id="{9CD25A9C-00A9-C283-ED17-04EF9BF76C57}"/>
              </a:ext>
            </a:extLst>
          </p:cNvPr>
          <p:cNvSpPr>
            <a:spLocks noGrp="1"/>
          </p:cNvSpPr>
          <p:nvPr>
            <p:ph idx="1"/>
          </p:nvPr>
        </p:nvSpPr>
        <p:spPr>
          <a:xfrm>
            <a:off x="457200" y="1342209"/>
            <a:ext cx="8229600" cy="504700"/>
          </a:xfrm>
        </p:spPr>
        <p:txBody>
          <a:bodyPr/>
          <a:lstStyle/>
          <a:p>
            <a:r>
              <a:rPr lang="en-US" sz="1400" dirty="0">
                <a:latin typeface="Calibri Light" panose="020F0302020204030204" pitchFamily="34" charset="0"/>
                <a:ea typeface="Calibri" charset="0"/>
                <a:cs typeface="Calibri Light" panose="020F0302020204030204" pitchFamily="34" charset="0"/>
              </a:rPr>
              <a:t>Average percentage of wealth that households plan to leave to family, not including spouse, compared to charities and other heirs</a:t>
            </a:r>
          </a:p>
          <a:p>
            <a:endParaRPr lang="en-US" dirty="0"/>
          </a:p>
        </p:txBody>
      </p:sp>
      <p:grpSp>
        <p:nvGrpSpPr>
          <p:cNvPr id="5" name="Group 4" descr="A graph showing the average percentage of wealth that households plan to leave to family, charities, and other heirs, with 76% of wealth going to children and grandchildren; 12% of wealth going to other, non-spousal heirs; 8% of wealth going to secular charities; and 4% of wealth going to religious charities. ">
            <a:extLst>
              <a:ext uri="{FF2B5EF4-FFF2-40B4-BE49-F238E27FC236}">
                <a16:creationId xmlns:a16="http://schemas.microsoft.com/office/drawing/2014/main" id="{B083416E-89C0-A5C7-3AAA-D655B3E5ABE6}"/>
              </a:ext>
            </a:extLst>
          </p:cNvPr>
          <p:cNvGrpSpPr/>
          <p:nvPr/>
        </p:nvGrpSpPr>
        <p:grpSpPr>
          <a:xfrm>
            <a:off x="1253067" y="2001042"/>
            <a:ext cx="6130987" cy="4068177"/>
            <a:chOff x="1253067" y="2001042"/>
            <a:chExt cx="6130987" cy="4068177"/>
          </a:xfrm>
        </p:grpSpPr>
        <p:sp>
          <p:nvSpPr>
            <p:cNvPr id="14" name="TextBox 13">
              <a:extLst>
                <a:ext uri="{FF2B5EF4-FFF2-40B4-BE49-F238E27FC236}">
                  <a16:creationId xmlns:a16="http://schemas.microsoft.com/office/drawing/2014/main" id="{AD60A7F9-FD88-0549-9B5B-889C1F197C8F}"/>
                </a:ext>
              </a:extLst>
            </p:cNvPr>
            <p:cNvSpPr txBox="1"/>
            <p:nvPr/>
          </p:nvSpPr>
          <p:spPr>
            <a:xfrm>
              <a:off x="6059181" y="3123039"/>
              <a:ext cx="831462" cy="415498"/>
            </a:xfrm>
            <a:prstGeom prst="rect">
              <a:avLst/>
            </a:prstGeom>
            <a:noFill/>
          </p:spPr>
          <p:txBody>
            <a:bodyPr wrap="square" lIns="0" tIns="0" rIns="0" bIns="45720" rtlCol="0">
              <a:spAutoFit/>
            </a:bodyPr>
            <a:lstStyle/>
            <a:p>
              <a:pPr algn="r">
                <a:tabLst>
                  <a:tab pos="395288" algn="l"/>
                  <a:tab pos="969963" algn="l"/>
                </a:tabLst>
              </a:pPr>
              <a:r>
                <a:rPr lang="en-US" sz="1200" spc="-20" dirty="0">
                  <a:solidFill>
                    <a:schemeClr val="accent6"/>
                  </a:solidFill>
                  <a:latin typeface="Calibri Light" panose="020F0302020204030204" pitchFamily="34" charset="0"/>
                  <a:ea typeface="Calibri" charset="0"/>
                  <a:cs typeface="Calibri Light" panose="020F0302020204030204" pitchFamily="34" charset="0"/>
                </a:rPr>
                <a:t>Other heirs </a:t>
              </a:r>
            </a:p>
            <a:p>
              <a:pPr algn="r">
                <a:tabLst>
                  <a:tab pos="395288" algn="l"/>
                  <a:tab pos="969963" algn="l"/>
                </a:tabLst>
              </a:pPr>
              <a:r>
                <a:rPr lang="en-US" sz="1200" spc="-20" dirty="0">
                  <a:solidFill>
                    <a:schemeClr val="accent6"/>
                  </a:solidFill>
                  <a:cs typeface="Calibri Light" panose="020F0302020204030204" pitchFamily="34" charset="0"/>
                </a:rPr>
                <a:t>12%</a:t>
              </a:r>
              <a:endParaRPr lang="en-US" sz="1200" dirty="0">
                <a:solidFill>
                  <a:schemeClr val="accent6"/>
                </a:solidFill>
                <a:cs typeface="Calibri Light" panose="020F0302020204030204" pitchFamily="34" charset="0"/>
              </a:endParaRPr>
            </a:p>
          </p:txBody>
        </p:sp>
        <p:sp>
          <p:nvSpPr>
            <p:cNvPr id="15" name="TextBox 14">
              <a:extLst>
                <a:ext uri="{FF2B5EF4-FFF2-40B4-BE49-F238E27FC236}">
                  <a16:creationId xmlns:a16="http://schemas.microsoft.com/office/drawing/2014/main" id="{7657B30F-393F-BD41-A1BB-BBF5E14B9803}"/>
                </a:ext>
              </a:extLst>
            </p:cNvPr>
            <p:cNvSpPr txBox="1"/>
            <p:nvPr/>
          </p:nvSpPr>
          <p:spPr>
            <a:xfrm>
              <a:off x="1253067" y="4712231"/>
              <a:ext cx="1791093" cy="415498"/>
            </a:xfrm>
            <a:prstGeom prst="rect">
              <a:avLst/>
            </a:prstGeom>
            <a:noFill/>
          </p:spPr>
          <p:txBody>
            <a:bodyPr wrap="square" lIns="0" tIns="0" rIns="0" bIns="45720" rtlCol="0">
              <a:spAutoFit/>
            </a:bodyPr>
            <a:lstStyle/>
            <a:p>
              <a:pPr>
                <a:tabLst>
                  <a:tab pos="1023938" algn="l"/>
                  <a:tab pos="1998663" algn="l"/>
                  <a:tab pos="3309938" algn="l"/>
                  <a:tab pos="5422900" algn="l"/>
                </a:tabLst>
              </a:pPr>
              <a:r>
                <a:rPr lang="en-US" sz="1200" spc="-20" dirty="0">
                  <a:solidFill>
                    <a:schemeClr val="accent6"/>
                  </a:solidFill>
                  <a:latin typeface="Calibri Light" panose="020F0302020204030204" pitchFamily="34" charset="0"/>
                  <a:ea typeface="Calibri" charset="0"/>
                  <a:cs typeface="Calibri Light" panose="020F0302020204030204" pitchFamily="34" charset="0"/>
                </a:rPr>
                <a:t>Children and grandchildren</a:t>
              </a:r>
            </a:p>
            <a:p>
              <a:pPr>
                <a:tabLst>
                  <a:tab pos="1023938" algn="l"/>
                  <a:tab pos="1998663" algn="l"/>
                  <a:tab pos="3309938" algn="l"/>
                  <a:tab pos="5422900" algn="l"/>
                </a:tabLst>
              </a:pPr>
              <a:r>
                <a:rPr lang="en-US" sz="1200" spc="-20" dirty="0">
                  <a:solidFill>
                    <a:schemeClr val="accent6"/>
                  </a:solidFill>
                  <a:cs typeface="Calibri Light" panose="020F0302020204030204" pitchFamily="34" charset="0"/>
                </a:rPr>
                <a:t>76%</a:t>
              </a:r>
            </a:p>
          </p:txBody>
        </p:sp>
        <p:sp>
          <p:nvSpPr>
            <p:cNvPr id="16" name="TextBox 15">
              <a:extLst>
                <a:ext uri="{FF2B5EF4-FFF2-40B4-BE49-F238E27FC236}">
                  <a16:creationId xmlns:a16="http://schemas.microsoft.com/office/drawing/2014/main" id="{92F24F37-8ED9-3E4F-BDA3-545D5506B670}"/>
                </a:ext>
              </a:extLst>
            </p:cNvPr>
            <p:cNvSpPr txBox="1"/>
            <p:nvPr/>
          </p:nvSpPr>
          <p:spPr>
            <a:xfrm>
              <a:off x="4955796" y="2001042"/>
              <a:ext cx="1110106" cy="415498"/>
            </a:xfrm>
            <a:prstGeom prst="rect">
              <a:avLst/>
            </a:prstGeom>
            <a:noFill/>
          </p:spPr>
          <p:txBody>
            <a:bodyPr wrap="square" lIns="0" tIns="0" rIns="0" bIns="45720" rtlCol="0">
              <a:spAutoFit/>
            </a:bodyPr>
            <a:lstStyle/>
            <a:p>
              <a:pPr algn="r">
                <a:tabLst>
                  <a:tab pos="395288" algn="l"/>
                  <a:tab pos="969963" algn="l"/>
                </a:tabLst>
              </a:pPr>
              <a:r>
                <a:rPr lang="en-US" sz="1200" spc="-20" dirty="0">
                  <a:solidFill>
                    <a:schemeClr val="accent6"/>
                  </a:solidFill>
                  <a:latin typeface="Calibri Light" panose="020F0302020204030204" pitchFamily="34" charset="0"/>
                  <a:ea typeface="Calibri" charset="0"/>
                  <a:cs typeface="Calibri Light" panose="020F0302020204030204" pitchFamily="34" charset="0"/>
                </a:rPr>
                <a:t>Religious charities</a:t>
              </a:r>
            </a:p>
            <a:p>
              <a:pPr algn="r">
                <a:tabLst>
                  <a:tab pos="395288" algn="l"/>
                  <a:tab pos="969963" algn="l"/>
                </a:tabLst>
              </a:pPr>
              <a:r>
                <a:rPr lang="en-US" sz="1200" spc="-20" dirty="0">
                  <a:solidFill>
                    <a:schemeClr val="accent6"/>
                  </a:solidFill>
                  <a:cs typeface="Calibri Light" panose="020F0302020204030204" pitchFamily="34" charset="0"/>
                </a:rPr>
                <a:t>4%</a:t>
              </a:r>
              <a:endParaRPr lang="en-US" sz="1200" dirty="0">
                <a:solidFill>
                  <a:schemeClr val="accent6"/>
                </a:solidFill>
                <a:cs typeface="Calibri Light" panose="020F0302020204030204" pitchFamily="34" charset="0"/>
              </a:endParaRPr>
            </a:p>
          </p:txBody>
        </p:sp>
        <p:cxnSp>
          <p:nvCxnSpPr>
            <p:cNvPr id="17" name="Straight Connector 16">
              <a:extLst>
                <a:ext uri="{FF2B5EF4-FFF2-40B4-BE49-F238E27FC236}">
                  <a16:creationId xmlns:a16="http://schemas.microsoft.com/office/drawing/2014/main" id="{1A1AA5B0-68A7-5845-909D-C036DFB1F232}"/>
                </a:ext>
              </a:extLst>
            </p:cNvPr>
            <p:cNvCxnSpPr>
              <a:cxnSpLocks/>
            </p:cNvCxnSpPr>
            <p:nvPr/>
          </p:nvCxnSpPr>
          <p:spPr>
            <a:xfrm flipH="1">
              <a:off x="1253067" y="5127729"/>
              <a:ext cx="2318178" cy="0"/>
            </a:xfrm>
            <a:prstGeom prst="line">
              <a:avLst/>
            </a:prstGeom>
            <a:ln w="31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8" name="Group 17"/>
            <p:cNvGrpSpPr/>
            <p:nvPr/>
          </p:nvGrpSpPr>
          <p:grpSpPr>
            <a:xfrm flipH="1">
              <a:off x="4687581" y="2408748"/>
              <a:ext cx="1371600" cy="154132"/>
              <a:chOff x="5721540" y="2498285"/>
              <a:chExt cx="868398" cy="126667"/>
            </a:xfrm>
          </p:grpSpPr>
          <p:cxnSp>
            <p:nvCxnSpPr>
              <p:cNvPr id="19" name="Straight Connector 18">
                <a:extLst>
                  <a:ext uri="{FF2B5EF4-FFF2-40B4-BE49-F238E27FC236}">
                    <a16:creationId xmlns:a16="http://schemas.microsoft.com/office/drawing/2014/main" id="{1A1AA5B0-68A7-5845-909D-C036DFB1F232}"/>
                  </a:ext>
                </a:extLst>
              </p:cNvPr>
              <p:cNvCxnSpPr>
                <a:cxnSpLocks/>
              </p:cNvCxnSpPr>
              <p:nvPr/>
            </p:nvCxnSpPr>
            <p:spPr>
              <a:xfrm flipH="1">
                <a:off x="5721540" y="2498285"/>
                <a:ext cx="868398"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A1AA5B0-68A7-5845-909D-C036DFB1F232}"/>
                  </a:ext>
                </a:extLst>
              </p:cNvPr>
              <p:cNvCxnSpPr>
                <a:cxnSpLocks/>
              </p:cNvCxnSpPr>
              <p:nvPr/>
            </p:nvCxnSpPr>
            <p:spPr>
              <a:xfrm flipV="1">
                <a:off x="6589938" y="2498285"/>
                <a:ext cx="0" cy="126667"/>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21" name="Straight Connector 20">
              <a:extLst>
                <a:ext uri="{FF2B5EF4-FFF2-40B4-BE49-F238E27FC236}">
                  <a16:creationId xmlns:a16="http://schemas.microsoft.com/office/drawing/2014/main" id="{1A1AA5B0-68A7-5845-909D-C036DFB1F232}"/>
                </a:ext>
              </a:extLst>
            </p:cNvPr>
            <p:cNvCxnSpPr>
              <a:cxnSpLocks/>
            </p:cNvCxnSpPr>
            <p:nvPr/>
          </p:nvCxnSpPr>
          <p:spPr>
            <a:xfrm flipH="1">
              <a:off x="5996151" y="3535591"/>
              <a:ext cx="894491"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60A7F9-FD88-0549-9B5B-889C1F197C8F}"/>
                </a:ext>
              </a:extLst>
            </p:cNvPr>
            <p:cNvSpPr txBox="1"/>
            <p:nvPr/>
          </p:nvSpPr>
          <p:spPr>
            <a:xfrm>
              <a:off x="5856628" y="2539334"/>
              <a:ext cx="1026147" cy="415498"/>
            </a:xfrm>
            <a:prstGeom prst="rect">
              <a:avLst/>
            </a:prstGeom>
            <a:noFill/>
          </p:spPr>
          <p:txBody>
            <a:bodyPr wrap="square" lIns="0" tIns="0" rIns="0" bIns="45720" rtlCol="0">
              <a:spAutoFit/>
            </a:bodyPr>
            <a:lstStyle/>
            <a:p>
              <a:pPr algn="r">
                <a:tabLst>
                  <a:tab pos="395288" algn="l"/>
                  <a:tab pos="969963" algn="l"/>
                </a:tabLst>
              </a:pPr>
              <a:r>
                <a:rPr lang="en-US" sz="1200" spc="-20" dirty="0">
                  <a:solidFill>
                    <a:schemeClr val="accent6"/>
                  </a:solidFill>
                  <a:latin typeface="Calibri Light" panose="020F0302020204030204" pitchFamily="34" charset="0"/>
                  <a:ea typeface="Calibri" charset="0"/>
                  <a:cs typeface="Calibri Light" panose="020F0302020204030204" pitchFamily="34" charset="0"/>
                </a:rPr>
                <a:t>Secular charities</a:t>
              </a:r>
            </a:p>
            <a:p>
              <a:pPr algn="r">
                <a:tabLst>
                  <a:tab pos="395288" algn="l"/>
                  <a:tab pos="969963" algn="l"/>
                </a:tabLst>
              </a:pPr>
              <a:r>
                <a:rPr lang="en-US" sz="1200" spc="-20" dirty="0">
                  <a:solidFill>
                    <a:schemeClr val="accent6"/>
                  </a:solidFill>
                  <a:cs typeface="Calibri Light" panose="020F0302020204030204" pitchFamily="34" charset="0"/>
                </a:rPr>
                <a:t>8%</a:t>
              </a:r>
              <a:endParaRPr lang="en-US" sz="1200" dirty="0">
                <a:solidFill>
                  <a:schemeClr val="accent6"/>
                </a:solidFill>
                <a:cs typeface="Calibri Light" panose="020F0302020204030204" pitchFamily="34" charset="0"/>
              </a:endParaRPr>
            </a:p>
          </p:txBody>
        </p:sp>
        <p:cxnSp>
          <p:nvCxnSpPr>
            <p:cNvPr id="24" name="Straight Connector 23">
              <a:extLst>
                <a:ext uri="{FF2B5EF4-FFF2-40B4-BE49-F238E27FC236}">
                  <a16:creationId xmlns:a16="http://schemas.microsoft.com/office/drawing/2014/main" id="{1A1AA5B0-68A7-5845-909D-C036DFB1F232}"/>
                </a:ext>
              </a:extLst>
            </p:cNvPr>
            <p:cNvCxnSpPr>
              <a:cxnSpLocks/>
            </p:cNvCxnSpPr>
            <p:nvPr/>
          </p:nvCxnSpPr>
          <p:spPr>
            <a:xfrm flipH="1">
              <a:off x="5519042" y="2954548"/>
              <a:ext cx="1371600" cy="0"/>
            </a:xfrm>
            <a:prstGeom prst="line">
              <a:avLst/>
            </a:prstGeom>
            <a:ln w="3175">
              <a:solidFill>
                <a:srgbClr val="009CDE"/>
              </a:solidFill>
            </a:ln>
          </p:spPr>
          <p:style>
            <a:lnRef idx="1">
              <a:schemeClr val="accent1"/>
            </a:lnRef>
            <a:fillRef idx="0">
              <a:schemeClr val="accent1"/>
            </a:fillRef>
            <a:effectRef idx="0">
              <a:schemeClr val="accent1"/>
            </a:effectRef>
            <a:fontRef idx="minor">
              <a:schemeClr val="tx1"/>
            </a:fontRef>
          </p:style>
        </p:cxnSp>
        <p:graphicFrame>
          <p:nvGraphicFramePr>
            <p:cNvPr id="2" name="Chart 1">
              <a:extLst>
                <a:ext uri="{FF2B5EF4-FFF2-40B4-BE49-F238E27FC236}">
                  <a16:creationId xmlns:a16="http://schemas.microsoft.com/office/drawing/2014/main" id="{AA093667-81FC-F6B4-A769-D16B6FF28B05}"/>
                </a:ext>
              </a:extLst>
            </p:cNvPr>
            <p:cNvGraphicFramePr>
              <a:graphicFrameLocks/>
            </p:cNvGraphicFramePr>
            <p:nvPr/>
          </p:nvGraphicFramePr>
          <p:xfrm>
            <a:off x="1759945" y="2408748"/>
            <a:ext cx="5624109" cy="3660471"/>
          </p:xfrm>
          <a:graphic>
            <a:graphicData uri="http://schemas.openxmlformats.org/drawingml/2006/chart">
              <c:chart xmlns:c="http://schemas.openxmlformats.org/drawingml/2006/chart" xmlns:r="http://schemas.openxmlformats.org/officeDocument/2006/relationships" r:id="rId3"/>
            </a:graphicData>
          </a:graphic>
        </p:graphicFrame>
      </p:grpSp>
      <p:sp>
        <p:nvSpPr>
          <p:cNvPr id="6" name="Slide Number Placeholder 1">
            <a:extLst>
              <a:ext uri="{FF2B5EF4-FFF2-40B4-BE49-F238E27FC236}">
                <a16:creationId xmlns:a16="http://schemas.microsoft.com/office/drawing/2014/main" id="{5258F253-959E-11D2-7B65-24EE48D4525D}"/>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32</a:t>
            </a:fld>
            <a:endParaRPr lang="en-US" dirty="0"/>
          </a:p>
        </p:txBody>
      </p:sp>
    </p:spTree>
    <p:extLst>
      <p:ext uri="{BB962C8B-B14F-4D97-AF65-F5344CB8AC3E}">
        <p14:creationId xmlns:p14="http://schemas.microsoft.com/office/powerpoint/2010/main" val="32538409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Percentage who volunteered</a:t>
            </a:r>
          </a:p>
        </p:txBody>
      </p:sp>
      <p:sp>
        <p:nvSpPr>
          <p:cNvPr id="39" name="Content Placeholder 2">
            <a:extLst>
              <a:ext uri="{FF2B5EF4-FFF2-40B4-BE49-F238E27FC236}">
                <a16:creationId xmlns:a16="http://schemas.microsoft.com/office/drawing/2014/main" id="{C25AA6C9-23E7-AD47-A2CD-4E20812D19C6}"/>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Volunteering patterns of affluent donors</a:t>
            </a:r>
          </a:p>
        </p:txBody>
      </p:sp>
      <p:grpSp>
        <p:nvGrpSpPr>
          <p:cNvPr id="10" name="Group 9" descr="A graphic showing that 42% of women volunteered in 2022 compared to 33% of men.">
            <a:extLst>
              <a:ext uri="{FF2B5EF4-FFF2-40B4-BE49-F238E27FC236}">
                <a16:creationId xmlns:a16="http://schemas.microsoft.com/office/drawing/2014/main" id="{ECD72566-4485-C945-845F-17BCA09AFDD8}"/>
              </a:ext>
            </a:extLst>
          </p:cNvPr>
          <p:cNvGrpSpPr/>
          <p:nvPr/>
        </p:nvGrpSpPr>
        <p:grpSpPr>
          <a:xfrm>
            <a:off x="743119" y="1618553"/>
            <a:ext cx="4840083" cy="846807"/>
            <a:chOff x="743119" y="1618553"/>
            <a:chExt cx="4840083" cy="846807"/>
          </a:xfrm>
        </p:grpSpPr>
        <p:sp>
          <p:nvSpPr>
            <p:cNvPr id="16" name="TextBox 15">
              <a:extLst>
                <a:ext uri="{FF2B5EF4-FFF2-40B4-BE49-F238E27FC236}">
                  <a16:creationId xmlns:a16="http://schemas.microsoft.com/office/drawing/2014/main" id="{126EDEA6-9F7D-1F44-A3C1-FB4B68F0D9C2}"/>
                </a:ext>
              </a:extLst>
            </p:cNvPr>
            <p:cNvSpPr txBox="1"/>
            <p:nvPr/>
          </p:nvSpPr>
          <p:spPr>
            <a:xfrm>
              <a:off x="5052608" y="1618553"/>
              <a:ext cx="530594" cy="415498"/>
            </a:xfrm>
            <a:prstGeom prst="rect">
              <a:avLst/>
            </a:prstGeom>
            <a:noFill/>
          </p:spPr>
          <p:txBody>
            <a:bodyPr wrap="none" lIns="0" rIns="0" bIns="0" rtlCol="0">
              <a:spAutoFit/>
            </a:bodyPr>
            <a:lstStyle/>
            <a:p>
              <a:r>
                <a:rPr lang="en-US" sz="2400" dirty="0">
                  <a:solidFill>
                    <a:schemeClr val="accent1"/>
                  </a:solidFill>
                  <a:latin typeface="Calibri Light" panose="020F0302020204030204" pitchFamily="34" charset="0"/>
                </a:rPr>
                <a:t>42%</a:t>
              </a:r>
            </a:p>
          </p:txBody>
        </p:sp>
        <p:sp>
          <p:nvSpPr>
            <p:cNvPr id="17" name="TextBox 16">
              <a:extLst>
                <a:ext uri="{FF2B5EF4-FFF2-40B4-BE49-F238E27FC236}">
                  <a16:creationId xmlns:a16="http://schemas.microsoft.com/office/drawing/2014/main" id="{4106B926-BF19-8C44-9F13-764D6A625004}"/>
                </a:ext>
              </a:extLst>
            </p:cNvPr>
            <p:cNvSpPr txBox="1"/>
            <p:nvPr/>
          </p:nvSpPr>
          <p:spPr>
            <a:xfrm>
              <a:off x="743119" y="1741088"/>
              <a:ext cx="758989" cy="307777"/>
            </a:xfrm>
            <a:prstGeom prst="rect">
              <a:avLst/>
            </a:prstGeom>
            <a:noFill/>
          </p:spPr>
          <p:txBody>
            <a:bodyPr wrap="none" rtlCol="0">
              <a:spAutoFit/>
            </a:bodyPr>
            <a:lstStyle/>
            <a:p>
              <a:r>
                <a:rPr lang="en-US" sz="1400" dirty="0">
                  <a:solidFill>
                    <a:srgbClr val="012169"/>
                  </a:solidFill>
                  <a:latin typeface="Calibri Light" panose="020F0302020204030204" pitchFamily="34" charset="0"/>
                </a:rPr>
                <a:t>Women</a:t>
              </a:r>
            </a:p>
          </p:txBody>
        </p:sp>
        <p:sp>
          <p:nvSpPr>
            <p:cNvPr id="18" name="TextBox 17">
              <a:extLst>
                <a:ext uri="{FF2B5EF4-FFF2-40B4-BE49-F238E27FC236}">
                  <a16:creationId xmlns:a16="http://schemas.microsoft.com/office/drawing/2014/main" id="{BD2FC896-3C10-9A4B-8FBB-702CC1D05A27}"/>
                </a:ext>
              </a:extLst>
            </p:cNvPr>
            <p:cNvSpPr txBox="1"/>
            <p:nvPr/>
          </p:nvSpPr>
          <p:spPr>
            <a:xfrm>
              <a:off x="5052608" y="2040753"/>
              <a:ext cx="530594" cy="415498"/>
            </a:xfrm>
            <a:prstGeom prst="rect">
              <a:avLst/>
            </a:prstGeom>
            <a:noFill/>
          </p:spPr>
          <p:txBody>
            <a:bodyPr wrap="none" lIns="0" rIns="0" bIns="0" rtlCol="0">
              <a:spAutoFit/>
            </a:bodyPr>
            <a:lstStyle/>
            <a:p>
              <a:r>
                <a:rPr lang="en-US" sz="2400" dirty="0">
                  <a:solidFill>
                    <a:schemeClr val="accent1"/>
                  </a:solidFill>
                  <a:latin typeface="Calibri Light" panose="020F0302020204030204" pitchFamily="34" charset="0"/>
                </a:rPr>
                <a:t>33%</a:t>
              </a:r>
            </a:p>
          </p:txBody>
        </p:sp>
        <p:sp>
          <p:nvSpPr>
            <p:cNvPr id="20" name="TextBox 19">
              <a:extLst>
                <a:ext uri="{FF2B5EF4-FFF2-40B4-BE49-F238E27FC236}">
                  <a16:creationId xmlns:a16="http://schemas.microsoft.com/office/drawing/2014/main" id="{BFDB4540-8CFF-2847-9CF0-F0DD7900301C}"/>
                </a:ext>
              </a:extLst>
            </p:cNvPr>
            <p:cNvSpPr txBox="1"/>
            <p:nvPr/>
          </p:nvSpPr>
          <p:spPr>
            <a:xfrm>
              <a:off x="774946" y="2157583"/>
              <a:ext cx="522900" cy="307777"/>
            </a:xfrm>
            <a:prstGeom prst="rect">
              <a:avLst/>
            </a:prstGeom>
            <a:noFill/>
          </p:spPr>
          <p:txBody>
            <a:bodyPr wrap="none" rtlCol="0">
              <a:spAutoFit/>
            </a:bodyPr>
            <a:lstStyle/>
            <a:p>
              <a:r>
                <a:rPr lang="en-US" sz="1400" dirty="0">
                  <a:solidFill>
                    <a:srgbClr val="012169"/>
                  </a:solidFill>
                  <a:latin typeface="Calibri Light" panose="020F0302020204030204" pitchFamily="34" charset="0"/>
                </a:rPr>
                <a:t>Men</a:t>
              </a:r>
            </a:p>
          </p:txBody>
        </p:sp>
        <p:grpSp>
          <p:nvGrpSpPr>
            <p:cNvPr id="21" name="Group 20">
              <a:extLst>
                <a:ext uri="{FF2B5EF4-FFF2-40B4-BE49-F238E27FC236}">
                  <a16:creationId xmlns:a16="http://schemas.microsoft.com/office/drawing/2014/main" id="{B02BAEE2-0C9A-424A-95F9-633F93975EE4}"/>
                </a:ext>
              </a:extLst>
            </p:cNvPr>
            <p:cNvGrpSpPr/>
            <p:nvPr/>
          </p:nvGrpSpPr>
          <p:grpSpPr>
            <a:xfrm>
              <a:off x="1531272" y="1651634"/>
              <a:ext cx="3385491" cy="320040"/>
              <a:chOff x="1017109" y="1621513"/>
              <a:chExt cx="3385491" cy="320040"/>
            </a:xfrm>
          </p:grpSpPr>
          <p:pic>
            <p:nvPicPr>
              <p:cNvPr id="22" name="Picture 21">
                <a:extLst>
                  <a:ext uri="{FF2B5EF4-FFF2-40B4-BE49-F238E27FC236}">
                    <a16:creationId xmlns:a16="http://schemas.microsoft.com/office/drawing/2014/main" id="{054802C3-1B9E-9D44-9235-AE9D7AF6BF70}"/>
                  </a:ext>
                </a:extLst>
              </p:cNvPr>
              <p:cNvPicPr>
                <a:picLocks noChangeAspect="1"/>
              </p:cNvPicPr>
              <p:nvPr/>
            </p:nvPicPr>
            <p:blipFill>
              <a:blip r:embed="rId3"/>
              <a:stretch>
                <a:fillRect/>
              </a:stretch>
            </p:blipFill>
            <p:spPr>
              <a:xfrm>
                <a:off x="1017109" y="1621513"/>
                <a:ext cx="320040" cy="320040"/>
              </a:xfrm>
              <a:prstGeom prst="rect">
                <a:avLst/>
              </a:prstGeom>
            </p:spPr>
          </p:pic>
          <p:pic>
            <p:nvPicPr>
              <p:cNvPr id="23" name="Picture 22">
                <a:extLst>
                  <a:ext uri="{FF2B5EF4-FFF2-40B4-BE49-F238E27FC236}">
                    <a16:creationId xmlns:a16="http://schemas.microsoft.com/office/drawing/2014/main" id="{DF8CFB1C-293B-BF4A-8E0E-87397209EDBE}"/>
                  </a:ext>
                </a:extLst>
              </p:cNvPr>
              <p:cNvPicPr>
                <a:picLocks noChangeAspect="1"/>
              </p:cNvPicPr>
              <p:nvPr/>
            </p:nvPicPr>
            <p:blipFill>
              <a:blip r:embed="rId3"/>
              <a:stretch>
                <a:fillRect/>
              </a:stretch>
            </p:blipFill>
            <p:spPr>
              <a:xfrm>
                <a:off x="1356920" y="1621513"/>
                <a:ext cx="320040" cy="320040"/>
              </a:xfrm>
              <a:prstGeom prst="rect">
                <a:avLst/>
              </a:prstGeom>
            </p:spPr>
          </p:pic>
          <p:pic>
            <p:nvPicPr>
              <p:cNvPr id="24" name="Picture 23">
                <a:extLst>
                  <a:ext uri="{FF2B5EF4-FFF2-40B4-BE49-F238E27FC236}">
                    <a16:creationId xmlns:a16="http://schemas.microsoft.com/office/drawing/2014/main" id="{960EDE1D-1DA9-B949-9377-E96DE6396274}"/>
                  </a:ext>
                </a:extLst>
              </p:cNvPr>
              <p:cNvPicPr>
                <a:picLocks noChangeAspect="1"/>
              </p:cNvPicPr>
              <p:nvPr/>
            </p:nvPicPr>
            <p:blipFill>
              <a:blip r:embed="rId3"/>
              <a:stretch>
                <a:fillRect/>
              </a:stretch>
            </p:blipFill>
            <p:spPr>
              <a:xfrm>
                <a:off x="1696731" y="1621513"/>
                <a:ext cx="320040" cy="320040"/>
              </a:xfrm>
              <a:prstGeom prst="rect">
                <a:avLst/>
              </a:prstGeom>
            </p:spPr>
          </p:pic>
          <p:grpSp>
            <p:nvGrpSpPr>
              <p:cNvPr id="31" name="Group 30">
                <a:extLst>
                  <a:ext uri="{FF2B5EF4-FFF2-40B4-BE49-F238E27FC236}">
                    <a16:creationId xmlns:a16="http://schemas.microsoft.com/office/drawing/2014/main" id="{E01EB7C5-669B-D44E-93D6-214759F5E3A6}"/>
                  </a:ext>
                </a:extLst>
              </p:cNvPr>
              <p:cNvGrpSpPr/>
              <p:nvPr/>
            </p:nvGrpSpPr>
            <p:grpSpPr>
              <a:xfrm>
                <a:off x="2356103" y="1621513"/>
                <a:ext cx="2046497" cy="320040"/>
                <a:chOff x="3703706" y="1621513"/>
                <a:chExt cx="2046497" cy="320040"/>
              </a:xfrm>
            </p:grpSpPr>
            <p:pic>
              <p:nvPicPr>
                <p:cNvPr id="33" name="Picture 32">
                  <a:extLst>
                    <a:ext uri="{FF2B5EF4-FFF2-40B4-BE49-F238E27FC236}">
                      <a16:creationId xmlns:a16="http://schemas.microsoft.com/office/drawing/2014/main" id="{09E62B3F-A5B6-D74E-BC8E-C5484C0B5CAA}"/>
                    </a:ext>
                  </a:extLst>
                </p:cNvPr>
                <p:cNvPicPr>
                  <a:picLocks noChangeAspect="1"/>
                </p:cNvPicPr>
                <p:nvPr/>
              </p:nvPicPr>
              <p:blipFill rotWithShape="1">
                <a:blip r:embed="rId4" cstate="print">
                  <a:duotone>
                    <a:schemeClr val="bg2">
                      <a:shade val="45000"/>
                      <a:satMod val="135000"/>
                    </a:schemeClr>
                    <a:prstClr val="white"/>
                  </a:duotone>
                  <a:extLst>
                    <a:ext uri="{28A0092B-C50C-407E-A947-70E740481C1C}">
                      <a14:useLocalDpi xmlns:a14="http://schemas.microsoft.com/office/drawing/2010/main"/>
                    </a:ext>
                  </a:extLst>
                </a:blip>
                <a:srcRect l="-7724"/>
                <a:stretch/>
              </p:blipFill>
              <p:spPr>
                <a:xfrm>
                  <a:off x="5405441" y="1621513"/>
                  <a:ext cx="344762" cy="320040"/>
                </a:xfrm>
                <a:prstGeom prst="rect">
                  <a:avLst/>
                </a:prstGeom>
              </p:spPr>
            </p:pic>
            <p:pic>
              <p:nvPicPr>
                <p:cNvPr id="62" name="Picture 61">
                  <a:extLst>
                    <a:ext uri="{FF2B5EF4-FFF2-40B4-BE49-F238E27FC236}">
                      <a16:creationId xmlns:a16="http://schemas.microsoft.com/office/drawing/2014/main" id="{9B1B614D-BDFA-1A49-80A2-E2DB4CA0996E}"/>
                    </a:ext>
                  </a:extLst>
                </p:cNvPr>
                <p:cNvPicPr>
                  <a:picLocks noChangeAspect="1"/>
                </p:cNvPicPr>
                <p:nvPr/>
              </p:nvPicPr>
              <p:blipFill rotWithShape="1">
                <a:blip r:embed="rId4" cstate="print">
                  <a:duotone>
                    <a:schemeClr val="bg2">
                      <a:shade val="45000"/>
                      <a:satMod val="135000"/>
                    </a:schemeClr>
                    <a:prstClr val="white"/>
                  </a:duotone>
                  <a:extLst>
                    <a:ext uri="{28A0092B-C50C-407E-A947-70E740481C1C}">
                      <a14:useLocalDpi xmlns:a14="http://schemas.microsoft.com/office/drawing/2010/main"/>
                    </a:ext>
                  </a:extLst>
                </a:blip>
                <a:srcRect l="-7724"/>
                <a:stretch/>
              </p:blipFill>
              <p:spPr>
                <a:xfrm>
                  <a:off x="5065094" y="1621513"/>
                  <a:ext cx="344762" cy="320040"/>
                </a:xfrm>
                <a:prstGeom prst="rect">
                  <a:avLst/>
                </a:prstGeom>
              </p:spPr>
            </p:pic>
            <p:pic>
              <p:nvPicPr>
                <p:cNvPr id="63" name="Picture 62">
                  <a:extLst>
                    <a:ext uri="{FF2B5EF4-FFF2-40B4-BE49-F238E27FC236}">
                      <a16:creationId xmlns:a16="http://schemas.microsoft.com/office/drawing/2014/main" id="{92C71DC8-36C6-2F49-9519-4CA357F45F25}"/>
                    </a:ext>
                  </a:extLst>
                </p:cNvPr>
                <p:cNvPicPr>
                  <a:picLocks noChangeAspect="1"/>
                </p:cNvPicPr>
                <p:nvPr/>
              </p:nvPicPr>
              <p:blipFill rotWithShape="1">
                <a:blip r:embed="rId4" cstate="print">
                  <a:duotone>
                    <a:schemeClr val="bg2">
                      <a:shade val="45000"/>
                      <a:satMod val="135000"/>
                    </a:schemeClr>
                    <a:prstClr val="white"/>
                  </a:duotone>
                  <a:extLst>
                    <a:ext uri="{28A0092B-C50C-407E-A947-70E740481C1C}">
                      <a14:useLocalDpi xmlns:a14="http://schemas.microsoft.com/office/drawing/2010/main"/>
                    </a:ext>
                  </a:extLst>
                </a:blip>
                <a:srcRect l="-7724"/>
                <a:stretch/>
              </p:blipFill>
              <p:spPr>
                <a:xfrm>
                  <a:off x="4724747" y="1621513"/>
                  <a:ext cx="344762" cy="320040"/>
                </a:xfrm>
                <a:prstGeom prst="rect">
                  <a:avLst/>
                </a:prstGeom>
              </p:spPr>
            </p:pic>
            <p:pic>
              <p:nvPicPr>
                <p:cNvPr id="64" name="Picture 63">
                  <a:extLst>
                    <a:ext uri="{FF2B5EF4-FFF2-40B4-BE49-F238E27FC236}">
                      <a16:creationId xmlns:a16="http://schemas.microsoft.com/office/drawing/2014/main" id="{1E47F45A-7716-9649-BF07-16EE43BE22A5}"/>
                    </a:ext>
                  </a:extLst>
                </p:cNvPr>
                <p:cNvPicPr>
                  <a:picLocks noChangeAspect="1"/>
                </p:cNvPicPr>
                <p:nvPr/>
              </p:nvPicPr>
              <p:blipFill rotWithShape="1">
                <a:blip r:embed="rId4" cstate="print">
                  <a:duotone>
                    <a:schemeClr val="bg2">
                      <a:shade val="45000"/>
                      <a:satMod val="135000"/>
                    </a:schemeClr>
                    <a:prstClr val="white"/>
                  </a:duotone>
                  <a:extLst>
                    <a:ext uri="{28A0092B-C50C-407E-A947-70E740481C1C}">
                      <a14:useLocalDpi xmlns:a14="http://schemas.microsoft.com/office/drawing/2010/main"/>
                    </a:ext>
                  </a:extLst>
                </a:blip>
                <a:srcRect l="-7724"/>
                <a:stretch/>
              </p:blipFill>
              <p:spPr>
                <a:xfrm>
                  <a:off x="4384400" y="1621513"/>
                  <a:ext cx="344762" cy="320040"/>
                </a:xfrm>
                <a:prstGeom prst="rect">
                  <a:avLst/>
                </a:prstGeom>
              </p:spPr>
            </p:pic>
            <p:pic>
              <p:nvPicPr>
                <p:cNvPr id="65" name="Picture 64">
                  <a:extLst>
                    <a:ext uri="{FF2B5EF4-FFF2-40B4-BE49-F238E27FC236}">
                      <a16:creationId xmlns:a16="http://schemas.microsoft.com/office/drawing/2014/main" id="{4B1A1663-E131-2249-AF67-BDF3B39FBEC2}"/>
                    </a:ext>
                  </a:extLst>
                </p:cNvPr>
                <p:cNvPicPr>
                  <a:picLocks noChangeAspect="1"/>
                </p:cNvPicPr>
                <p:nvPr/>
              </p:nvPicPr>
              <p:blipFill rotWithShape="1">
                <a:blip r:embed="rId4" cstate="print">
                  <a:duotone>
                    <a:schemeClr val="bg2">
                      <a:shade val="45000"/>
                      <a:satMod val="135000"/>
                    </a:schemeClr>
                    <a:prstClr val="white"/>
                  </a:duotone>
                  <a:extLst>
                    <a:ext uri="{28A0092B-C50C-407E-A947-70E740481C1C}">
                      <a14:useLocalDpi xmlns:a14="http://schemas.microsoft.com/office/drawing/2010/main"/>
                    </a:ext>
                  </a:extLst>
                </a:blip>
                <a:srcRect l="-7724"/>
                <a:stretch/>
              </p:blipFill>
              <p:spPr>
                <a:xfrm>
                  <a:off x="4044053" y="1621513"/>
                  <a:ext cx="344762" cy="320040"/>
                </a:xfrm>
                <a:prstGeom prst="rect">
                  <a:avLst/>
                </a:prstGeom>
              </p:spPr>
            </p:pic>
            <p:pic>
              <p:nvPicPr>
                <p:cNvPr id="66" name="Picture 65">
                  <a:extLst>
                    <a:ext uri="{FF2B5EF4-FFF2-40B4-BE49-F238E27FC236}">
                      <a16:creationId xmlns:a16="http://schemas.microsoft.com/office/drawing/2014/main" id="{F9BDCB15-FC73-B046-B621-9CCE74E8E81F}"/>
                    </a:ext>
                  </a:extLst>
                </p:cNvPr>
                <p:cNvPicPr>
                  <a:picLocks noChangeAspect="1"/>
                </p:cNvPicPr>
                <p:nvPr/>
              </p:nvPicPr>
              <p:blipFill rotWithShape="1">
                <a:blip r:embed="rId4" cstate="print">
                  <a:duotone>
                    <a:schemeClr val="bg2">
                      <a:shade val="45000"/>
                      <a:satMod val="135000"/>
                    </a:schemeClr>
                    <a:prstClr val="white"/>
                  </a:duotone>
                  <a:extLst>
                    <a:ext uri="{28A0092B-C50C-407E-A947-70E740481C1C}">
                      <a14:useLocalDpi xmlns:a14="http://schemas.microsoft.com/office/drawing/2010/main"/>
                    </a:ext>
                  </a:extLst>
                </a:blip>
                <a:srcRect l="-7724"/>
                <a:stretch/>
              </p:blipFill>
              <p:spPr>
                <a:xfrm>
                  <a:off x="3703706" y="1621513"/>
                  <a:ext cx="344762" cy="320040"/>
                </a:xfrm>
                <a:prstGeom prst="rect">
                  <a:avLst/>
                </a:prstGeom>
              </p:spPr>
            </p:pic>
          </p:grpSp>
        </p:grpSp>
        <p:grpSp>
          <p:nvGrpSpPr>
            <p:cNvPr id="34" name="Group 33">
              <a:extLst>
                <a:ext uri="{FF2B5EF4-FFF2-40B4-BE49-F238E27FC236}">
                  <a16:creationId xmlns:a16="http://schemas.microsoft.com/office/drawing/2014/main" id="{B6451DA8-8515-FD40-AD1A-CD4CF5418D80}"/>
                </a:ext>
              </a:extLst>
            </p:cNvPr>
            <p:cNvGrpSpPr/>
            <p:nvPr/>
          </p:nvGrpSpPr>
          <p:grpSpPr>
            <a:xfrm>
              <a:off x="1521123" y="2070017"/>
              <a:ext cx="3396644" cy="320040"/>
              <a:chOff x="1005955" y="2025821"/>
              <a:chExt cx="3396644" cy="320040"/>
            </a:xfrm>
          </p:grpSpPr>
          <p:pic>
            <p:nvPicPr>
              <p:cNvPr id="35" name="Picture 34">
                <a:extLst>
                  <a:ext uri="{FF2B5EF4-FFF2-40B4-BE49-F238E27FC236}">
                    <a16:creationId xmlns:a16="http://schemas.microsoft.com/office/drawing/2014/main" id="{BC0615D0-64A6-6344-8B24-7B4657CF012A}"/>
                  </a:ext>
                </a:extLst>
              </p:cNvPr>
              <p:cNvPicPr>
                <a:picLocks noChangeAspect="1"/>
              </p:cNvPicPr>
              <p:nvPr/>
            </p:nvPicPr>
            <p:blipFill>
              <a:blip r:embed="rId5"/>
              <a:stretch>
                <a:fillRect/>
              </a:stretch>
            </p:blipFill>
            <p:spPr>
              <a:xfrm>
                <a:off x="1005955" y="2025821"/>
                <a:ext cx="320040" cy="320040"/>
              </a:xfrm>
              <a:prstGeom prst="rect">
                <a:avLst/>
              </a:prstGeom>
            </p:spPr>
          </p:pic>
          <p:pic>
            <p:nvPicPr>
              <p:cNvPr id="36" name="Picture 35">
                <a:extLst>
                  <a:ext uri="{FF2B5EF4-FFF2-40B4-BE49-F238E27FC236}">
                    <a16:creationId xmlns:a16="http://schemas.microsoft.com/office/drawing/2014/main" id="{8806CFD8-57B2-694B-801D-28428301D2A5}"/>
                  </a:ext>
                </a:extLst>
              </p:cNvPr>
              <p:cNvPicPr>
                <a:picLocks noChangeAspect="1"/>
              </p:cNvPicPr>
              <p:nvPr/>
            </p:nvPicPr>
            <p:blipFill>
              <a:blip r:embed="rId5"/>
              <a:stretch>
                <a:fillRect/>
              </a:stretch>
            </p:blipFill>
            <p:spPr>
              <a:xfrm>
                <a:off x="1348001" y="2025821"/>
                <a:ext cx="320040" cy="320040"/>
              </a:xfrm>
              <a:prstGeom prst="rect">
                <a:avLst/>
              </a:prstGeom>
            </p:spPr>
          </p:pic>
          <p:pic>
            <p:nvPicPr>
              <p:cNvPr id="51" name="Picture 50">
                <a:extLst>
                  <a:ext uri="{FF2B5EF4-FFF2-40B4-BE49-F238E27FC236}">
                    <a16:creationId xmlns:a16="http://schemas.microsoft.com/office/drawing/2014/main" id="{EA13058A-093B-BB44-AB2A-963AE7C7FA16}"/>
                  </a:ext>
                </a:extLst>
              </p:cNvPr>
              <p:cNvPicPr>
                <a:picLocks noChangeAspect="1"/>
              </p:cNvPicPr>
              <p:nvPr/>
            </p:nvPicPr>
            <p:blipFill>
              <a:blip r:embed="rId5">
                <a:duotone>
                  <a:schemeClr val="bg2">
                    <a:shade val="45000"/>
                    <a:satMod val="135000"/>
                  </a:schemeClr>
                  <a:prstClr val="white"/>
                </a:duotone>
              </a:blip>
              <a:stretch>
                <a:fillRect/>
              </a:stretch>
            </p:blipFill>
            <p:spPr>
              <a:xfrm>
                <a:off x="4082559" y="2025821"/>
                <a:ext cx="320040" cy="320040"/>
              </a:xfrm>
              <a:prstGeom prst="rect">
                <a:avLst/>
              </a:prstGeom>
            </p:spPr>
          </p:pic>
          <p:pic>
            <p:nvPicPr>
              <p:cNvPr id="45" name="Picture 44">
                <a:extLst>
                  <a:ext uri="{FF2B5EF4-FFF2-40B4-BE49-F238E27FC236}">
                    <a16:creationId xmlns:a16="http://schemas.microsoft.com/office/drawing/2014/main" id="{1D93A12D-28B0-3043-8C43-CB2C9549B3FC}"/>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l="57245"/>
              <a:stretch/>
            </p:blipFill>
            <p:spPr>
              <a:xfrm>
                <a:off x="1916164" y="2025821"/>
                <a:ext cx="136832" cy="320040"/>
              </a:xfrm>
              <a:prstGeom prst="rect">
                <a:avLst/>
              </a:prstGeom>
            </p:spPr>
          </p:pic>
          <p:pic>
            <p:nvPicPr>
              <p:cNvPr id="43" name="Picture 42">
                <a:extLst>
                  <a:ext uri="{FF2B5EF4-FFF2-40B4-BE49-F238E27FC236}">
                    <a16:creationId xmlns:a16="http://schemas.microsoft.com/office/drawing/2014/main" id="{C6B59BF6-BCED-F14B-A3FD-3A7531098459}"/>
                  </a:ext>
                </a:extLst>
              </p:cNvPr>
              <p:cNvPicPr>
                <a:picLocks noChangeAspect="1"/>
              </p:cNvPicPr>
              <p:nvPr/>
            </p:nvPicPr>
            <p:blipFill>
              <a:blip r:embed="rId5">
                <a:duotone>
                  <a:schemeClr val="bg2">
                    <a:shade val="45000"/>
                    <a:satMod val="135000"/>
                  </a:schemeClr>
                  <a:prstClr val="white"/>
                </a:duotone>
              </a:blip>
              <a:stretch>
                <a:fillRect/>
              </a:stretch>
            </p:blipFill>
            <p:spPr>
              <a:xfrm>
                <a:off x="2075632" y="2025821"/>
                <a:ext cx="320040" cy="320040"/>
              </a:xfrm>
              <a:prstGeom prst="rect">
                <a:avLst/>
              </a:prstGeom>
            </p:spPr>
          </p:pic>
          <p:pic>
            <p:nvPicPr>
              <p:cNvPr id="46" name="Picture 45">
                <a:extLst>
                  <a:ext uri="{FF2B5EF4-FFF2-40B4-BE49-F238E27FC236}">
                    <a16:creationId xmlns:a16="http://schemas.microsoft.com/office/drawing/2014/main" id="{C0DF35EE-E48A-A849-AF77-2CB3249BADCB}"/>
                  </a:ext>
                </a:extLst>
              </p:cNvPr>
              <p:cNvPicPr>
                <a:picLocks noChangeAspect="1"/>
              </p:cNvPicPr>
              <p:nvPr/>
            </p:nvPicPr>
            <p:blipFill>
              <a:blip r:embed="rId5">
                <a:duotone>
                  <a:schemeClr val="bg2">
                    <a:shade val="45000"/>
                    <a:satMod val="135000"/>
                  </a:schemeClr>
                  <a:prstClr val="white"/>
                </a:duotone>
              </a:blip>
              <a:stretch>
                <a:fillRect/>
              </a:stretch>
            </p:blipFill>
            <p:spPr>
              <a:xfrm>
                <a:off x="2410120" y="2025821"/>
                <a:ext cx="320040" cy="320040"/>
              </a:xfrm>
              <a:prstGeom prst="rect">
                <a:avLst/>
              </a:prstGeom>
            </p:spPr>
          </p:pic>
          <p:pic>
            <p:nvPicPr>
              <p:cNvPr id="48" name="Picture 47">
                <a:extLst>
                  <a:ext uri="{FF2B5EF4-FFF2-40B4-BE49-F238E27FC236}">
                    <a16:creationId xmlns:a16="http://schemas.microsoft.com/office/drawing/2014/main" id="{60469DF9-08DC-1D47-AD02-E1F950C5DA16}"/>
                  </a:ext>
                </a:extLst>
              </p:cNvPr>
              <p:cNvPicPr>
                <a:picLocks noChangeAspect="1"/>
              </p:cNvPicPr>
              <p:nvPr/>
            </p:nvPicPr>
            <p:blipFill>
              <a:blip r:embed="rId5">
                <a:duotone>
                  <a:schemeClr val="bg2">
                    <a:shade val="45000"/>
                    <a:satMod val="135000"/>
                  </a:schemeClr>
                  <a:prstClr val="white"/>
                </a:duotone>
              </a:blip>
              <a:stretch>
                <a:fillRect/>
              </a:stretch>
            </p:blipFill>
            <p:spPr>
              <a:xfrm>
                <a:off x="2744608" y="2025821"/>
                <a:ext cx="320040" cy="320040"/>
              </a:xfrm>
              <a:prstGeom prst="rect">
                <a:avLst/>
              </a:prstGeom>
            </p:spPr>
          </p:pic>
          <p:pic>
            <p:nvPicPr>
              <p:cNvPr id="50" name="Picture 49">
                <a:extLst>
                  <a:ext uri="{FF2B5EF4-FFF2-40B4-BE49-F238E27FC236}">
                    <a16:creationId xmlns:a16="http://schemas.microsoft.com/office/drawing/2014/main" id="{8C8DB111-3249-0E49-983E-04E55FADC9F7}"/>
                  </a:ext>
                </a:extLst>
              </p:cNvPr>
              <p:cNvPicPr>
                <a:picLocks noChangeAspect="1"/>
              </p:cNvPicPr>
              <p:nvPr/>
            </p:nvPicPr>
            <p:blipFill>
              <a:blip r:embed="rId5">
                <a:duotone>
                  <a:schemeClr val="bg2">
                    <a:shade val="45000"/>
                    <a:satMod val="135000"/>
                  </a:schemeClr>
                  <a:prstClr val="white"/>
                </a:duotone>
              </a:blip>
              <a:stretch>
                <a:fillRect/>
              </a:stretch>
            </p:blipFill>
            <p:spPr>
              <a:xfrm>
                <a:off x="3079096" y="2025821"/>
                <a:ext cx="320040" cy="320040"/>
              </a:xfrm>
              <a:prstGeom prst="rect">
                <a:avLst/>
              </a:prstGeom>
            </p:spPr>
          </p:pic>
          <p:pic>
            <p:nvPicPr>
              <p:cNvPr id="56" name="Picture 55">
                <a:extLst>
                  <a:ext uri="{FF2B5EF4-FFF2-40B4-BE49-F238E27FC236}">
                    <a16:creationId xmlns:a16="http://schemas.microsoft.com/office/drawing/2014/main" id="{31A9FC74-7F71-2341-A7ED-2446084B49C0}"/>
                  </a:ext>
                </a:extLst>
              </p:cNvPr>
              <p:cNvPicPr>
                <a:picLocks noChangeAspect="1"/>
              </p:cNvPicPr>
              <p:nvPr/>
            </p:nvPicPr>
            <p:blipFill>
              <a:blip r:embed="rId5">
                <a:duotone>
                  <a:schemeClr val="bg2">
                    <a:shade val="45000"/>
                    <a:satMod val="135000"/>
                  </a:schemeClr>
                  <a:prstClr val="white"/>
                </a:duotone>
              </a:blip>
              <a:stretch>
                <a:fillRect/>
              </a:stretch>
            </p:blipFill>
            <p:spPr>
              <a:xfrm>
                <a:off x="3413584" y="2025821"/>
                <a:ext cx="320040" cy="320040"/>
              </a:xfrm>
              <a:prstGeom prst="rect">
                <a:avLst/>
              </a:prstGeom>
            </p:spPr>
          </p:pic>
          <p:pic>
            <p:nvPicPr>
              <p:cNvPr id="57" name="Picture 56">
                <a:extLst>
                  <a:ext uri="{FF2B5EF4-FFF2-40B4-BE49-F238E27FC236}">
                    <a16:creationId xmlns:a16="http://schemas.microsoft.com/office/drawing/2014/main" id="{3A676C3C-EB44-C640-AC19-4D257A7A814F}"/>
                  </a:ext>
                </a:extLst>
              </p:cNvPr>
              <p:cNvPicPr>
                <a:picLocks noChangeAspect="1"/>
              </p:cNvPicPr>
              <p:nvPr/>
            </p:nvPicPr>
            <p:blipFill>
              <a:blip r:embed="rId5">
                <a:duotone>
                  <a:schemeClr val="bg2">
                    <a:shade val="45000"/>
                    <a:satMod val="135000"/>
                  </a:schemeClr>
                  <a:prstClr val="white"/>
                </a:duotone>
              </a:blip>
              <a:stretch>
                <a:fillRect/>
              </a:stretch>
            </p:blipFill>
            <p:spPr>
              <a:xfrm>
                <a:off x="3748072" y="2025821"/>
                <a:ext cx="320040" cy="320040"/>
              </a:xfrm>
              <a:prstGeom prst="rect">
                <a:avLst/>
              </a:prstGeom>
            </p:spPr>
          </p:pic>
          <p:pic>
            <p:nvPicPr>
              <p:cNvPr id="58" name="Picture 57">
                <a:extLst>
                  <a:ext uri="{FF2B5EF4-FFF2-40B4-BE49-F238E27FC236}">
                    <a16:creationId xmlns:a16="http://schemas.microsoft.com/office/drawing/2014/main" id="{32BD7EC5-C77A-D746-BB64-5C90E1EDCA23}"/>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r="26351" b="918"/>
              <a:stretch/>
            </p:blipFill>
            <p:spPr>
              <a:xfrm>
                <a:off x="1726528" y="2025821"/>
                <a:ext cx="246323" cy="320040"/>
              </a:xfrm>
              <a:prstGeom prst="rect">
                <a:avLst/>
              </a:prstGeom>
            </p:spPr>
          </p:pic>
        </p:grpSp>
        <p:pic>
          <p:nvPicPr>
            <p:cNvPr id="5" name="Picture 4">
              <a:extLst>
                <a:ext uri="{FF2B5EF4-FFF2-40B4-BE49-F238E27FC236}">
                  <a16:creationId xmlns:a16="http://schemas.microsoft.com/office/drawing/2014/main" id="{271ECE89-BB01-5C25-87BD-7276DF501C9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554641" y="1651634"/>
              <a:ext cx="320040" cy="320040"/>
            </a:xfrm>
            <a:prstGeom prst="rect">
              <a:avLst/>
            </a:prstGeom>
          </p:spPr>
        </p:pic>
        <p:pic>
          <p:nvPicPr>
            <p:cNvPr id="6" name="Picture 5">
              <a:extLst>
                <a:ext uri="{FF2B5EF4-FFF2-40B4-BE49-F238E27FC236}">
                  <a16:creationId xmlns:a16="http://schemas.microsoft.com/office/drawing/2014/main" id="{A273B9FA-98B2-912C-05C9-B265F8D20508}"/>
                </a:ext>
                <a:ext uri="{C183D7F6-B498-43B3-948B-1728B52AA6E4}">
                  <adec:decorative xmlns:adec="http://schemas.microsoft.com/office/drawing/2017/decorative" val="1"/>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r="61840"/>
            <a:stretch/>
          </p:blipFill>
          <p:spPr>
            <a:xfrm>
              <a:off x="2592536" y="2069158"/>
              <a:ext cx="122125" cy="320040"/>
            </a:xfrm>
            <a:prstGeom prst="rect">
              <a:avLst/>
            </a:prstGeom>
          </p:spPr>
        </p:pic>
        <p:pic>
          <p:nvPicPr>
            <p:cNvPr id="8" name="Picture 7">
              <a:extLst>
                <a:ext uri="{FF2B5EF4-FFF2-40B4-BE49-F238E27FC236}">
                  <a16:creationId xmlns:a16="http://schemas.microsoft.com/office/drawing/2014/main" id="{B2444B7D-53AC-D321-39F7-92BD3DF477D9}"/>
                </a:ex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r="78147"/>
            <a:stretch/>
          </p:blipFill>
          <p:spPr>
            <a:xfrm>
              <a:off x="2898388" y="1651634"/>
              <a:ext cx="69937" cy="320040"/>
            </a:xfrm>
            <a:prstGeom prst="rect">
              <a:avLst/>
            </a:prstGeom>
          </p:spPr>
        </p:pic>
      </p:grpSp>
      <p:cxnSp>
        <p:nvCxnSpPr>
          <p:cNvPr id="55" name="Straight Connector 54">
            <a:extLst>
              <a:ext uri="{FF2B5EF4-FFF2-40B4-BE49-F238E27FC236}">
                <a16:creationId xmlns:a16="http://schemas.microsoft.com/office/drawing/2014/main" id="{AA6798BB-4F8E-E44D-B3B2-369D0DE4A15F}"/>
              </a:ext>
              <a:ext uri="{C183D7F6-B498-43B3-948B-1728B52AA6E4}">
                <adec:decorative xmlns:adec="http://schemas.microsoft.com/office/drawing/2017/decorative" val="1"/>
              </a:ext>
            </a:extLst>
          </p:cNvPr>
          <p:cNvCxnSpPr>
            <a:cxnSpLocks/>
          </p:cNvCxnSpPr>
          <p:nvPr/>
        </p:nvCxnSpPr>
        <p:spPr>
          <a:xfrm>
            <a:off x="838200" y="2892436"/>
            <a:ext cx="7391400" cy="0"/>
          </a:xfrm>
          <a:prstGeom prst="line">
            <a:avLst/>
          </a:prstGeom>
          <a:ln w="3175">
            <a:solidFill>
              <a:schemeClr val="accent3"/>
            </a:solidFill>
          </a:ln>
        </p:spPr>
        <p:style>
          <a:lnRef idx="1">
            <a:schemeClr val="accent2"/>
          </a:lnRef>
          <a:fillRef idx="0">
            <a:schemeClr val="accent2"/>
          </a:fillRef>
          <a:effectRef idx="0">
            <a:schemeClr val="accent2"/>
          </a:effectRef>
          <a:fontRef idx="minor">
            <a:schemeClr val="tx1"/>
          </a:fontRef>
        </p:style>
      </p:cxnSp>
      <p:graphicFrame>
        <p:nvGraphicFramePr>
          <p:cNvPr id="9" name="Chart 8" descr="A graph showing the demographic breakdown percentages of those who spent time volunteering in 2022. 46% are Black/African American, 37% are Hispanic/Latino, 27% are Asian American and 38% are Caucasian/White. 39% are older than Millennials and 31% are Millennials and younger. 33% identify as LGBTQ+ and 37% do not identify as LGBTQ+. ">
            <a:extLst>
              <a:ext uri="{FF2B5EF4-FFF2-40B4-BE49-F238E27FC236}">
                <a16:creationId xmlns:a16="http://schemas.microsoft.com/office/drawing/2014/main" id="{70437AAE-1EA3-64AB-CFFF-19EB40FE8834}"/>
              </a:ext>
            </a:extLst>
          </p:cNvPr>
          <p:cNvGraphicFramePr>
            <a:graphicFrameLocks/>
          </p:cNvGraphicFramePr>
          <p:nvPr/>
        </p:nvGraphicFramePr>
        <p:xfrm>
          <a:off x="413340" y="3170029"/>
          <a:ext cx="8122248" cy="3152643"/>
        </p:xfrm>
        <a:graphic>
          <a:graphicData uri="http://schemas.openxmlformats.org/drawingml/2006/chart">
            <c:chart xmlns:c="http://schemas.openxmlformats.org/drawingml/2006/chart" xmlns:r="http://schemas.openxmlformats.org/officeDocument/2006/relationships" r:id="rId6"/>
          </a:graphicData>
        </a:graphic>
      </p:graphicFrame>
      <p:sp>
        <p:nvSpPr>
          <p:cNvPr id="2" name="Slide Number Placeholder 1">
            <a:extLst>
              <a:ext uri="{FF2B5EF4-FFF2-40B4-BE49-F238E27FC236}">
                <a16:creationId xmlns:a16="http://schemas.microsoft.com/office/drawing/2014/main" id="{CDEBF087-C731-DFB7-FFFE-92FCD2C5BF91}"/>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33</a:t>
            </a:fld>
            <a:endParaRPr lang="en-US" dirty="0"/>
          </a:p>
        </p:txBody>
      </p:sp>
    </p:spTree>
    <p:extLst>
      <p:ext uri="{BB962C8B-B14F-4D97-AF65-F5344CB8AC3E}">
        <p14:creationId xmlns:p14="http://schemas.microsoft.com/office/powerpoint/2010/main" val="28089207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a:xfrm>
            <a:off x="457199" y="532392"/>
            <a:ext cx="7216219" cy="307777"/>
          </a:xfrm>
        </p:spPr>
        <p:txBody>
          <a:bodyPr/>
          <a:lstStyle/>
          <a:p>
            <a:r>
              <a:rPr lang="en-US" dirty="0"/>
              <a:t>Percentage of affluent individuals who volunteer by type of activity</a:t>
            </a:r>
          </a:p>
        </p:txBody>
      </p:sp>
      <p:sp>
        <p:nvSpPr>
          <p:cNvPr id="35" name="Content Placeholder 2">
            <a:extLst>
              <a:ext uri="{FF2B5EF4-FFF2-40B4-BE49-F238E27FC236}">
                <a16:creationId xmlns:a16="http://schemas.microsoft.com/office/drawing/2014/main" id="{61AD3BF3-1EDC-FA4C-A60A-AA8A19DDC638}"/>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Volunteering patterns of affluent donors</a:t>
            </a:r>
          </a:p>
        </p:txBody>
      </p:sp>
      <p:sp>
        <p:nvSpPr>
          <p:cNvPr id="2" name="Content Placeholder 1">
            <a:extLst>
              <a:ext uri="{FF2B5EF4-FFF2-40B4-BE49-F238E27FC236}">
                <a16:creationId xmlns:a16="http://schemas.microsoft.com/office/drawing/2014/main" id="{7B21D408-467D-A407-B006-F05293FAF11E}"/>
              </a:ext>
            </a:extLst>
          </p:cNvPr>
          <p:cNvSpPr>
            <a:spLocks noGrp="1"/>
          </p:cNvSpPr>
          <p:nvPr>
            <p:ph idx="1"/>
          </p:nvPr>
        </p:nvSpPr>
        <p:spPr>
          <a:xfrm>
            <a:off x="457200" y="1342209"/>
            <a:ext cx="8229600" cy="257991"/>
          </a:xfrm>
        </p:spPr>
        <p:txBody>
          <a:bodyPr/>
          <a:lstStyle/>
          <a:p>
            <a:r>
              <a:rPr lang="en-US" sz="1400" dirty="0">
                <a:latin typeface="Calibri Light" panose="020F0302020204030204" pitchFamily="34" charset="0"/>
                <a:ea typeface="Calibri" charset="0"/>
                <a:cs typeface="Calibri Light" panose="020F0302020204030204" pitchFamily="34" charset="0"/>
              </a:rPr>
              <a:t>Affluent individuals volunteering in 2022, by type of activity</a:t>
            </a:r>
          </a:p>
          <a:p>
            <a:endParaRPr lang="en-US" dirty="0"/>
          </a:p>
        </p:txBody>
      </p:sp>
      <p:graphicFrame>
        <p:nvGraphicFramePr>
          <p:cNvPr id="5" name="Chart 4" descr="A graph showing the breakdown of the volunteer activities performed by affluent individuals in 2022. 35% volunteered for a religious organization or ushered; 31% collected and/or distributed food, clothing or other basic need items; 23% served on a board for a charitable organization; 22% engaged in fundraising; 21% taught, tutored or mentored; 20% selected &quot;other;&quot; 16% served in an office or other administrative support role; 15% provided pro bono professional services; 12% volunteered virtually; 10% coached, refereed or supervised a sports team; 9% engaged in advocacy or activism; and 7% provided emergency relief support.">
            <a:extLst>
              <a:ext uri="{FF2B5EF4-FFF2-40B4-BE49-F238E27FC236}">
                <a16:creationId xmlns:a16="http://schemas.microsoft.com/office/drawing/2014/main" id="{9560AAA4-C75A-2838-FFD6-96168941D56D}"/>
              </a:ext>
            </a:extLst>
          </p:cNvPr>
          <p:cNvGraphicFramePr>
            <a:graphicFrameLocks/>
          </p:cNvGraphicFramePr>
          <p:nvPr/>
        </p:nvGraphicFramePr>
        <p:xfrm>
          <a:off x="450850" y="1846854"/>
          <a:ext cx="8235950" cy="425857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1A73B3B0-BDFB-9C48-B2D7-FD654A08DE1F}"/>
              </a:ext>
            </a:extLst>
          </p:cNvPr>
          <p:cNvSpPr txBox="1"/>
          <p:nvPr/>
        </p:nvSpPr>
        <p:spPr>
          <a:xfrm>
            <a:off x="450850" y="6293517"/>
            <a:ext cx="7391400" cy="123111"/>
          </a:xfrm>
          <a:prstGeom prst="rect">
            <a:avLst/>
          </a:prstGeom>
          <a:noFill/>
        </p:spPr>
        <p:txBody>
          <a:bodyPr wrap="square" lIns="0" tIns="0" rIns="0" bIns="0" rtlCol="0">
            <a:spAutoFit/>
          </a:bodyPr>
          <a:lstStyle/>
          <a:p>
            <a:r>
              <a:rPr lang="en-US" sz="800" dirty="0">
                <a:latin typeface="Calibri Light" panose="020F0302020204030204" pitchFamily="34" charset="0"/>
                <a:cs typeface="Calibri Light" panose="020F0302020204030204" pitchFamily="34" charset="0"/>
              </a:rPr>
              <a:t>Note: The percentages in this graph were calculated only among households that volunteered in 2022.</a:t>
            </a:r>
          </a:p>
        </p:txBody>
      </p:sp>
      <p:sp>
        <p:nvSpPr>
          <p:cNvPr id="6" name="Slide Number Placeholder 1">
            <a:extLst>
              <a:ext uri="{FF2B5EF4-FFF2-40B4-BE49-F238E27FC236}">
                <a16:creationId xmlns:a16="http://schemas.microsoft.com/office/drawing/2014/main" id="{A66D3747-FAA2-C342-C102-079E98BEED78}"/>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34</a:t>
            </a:fld>
            <a:endParaRPr lang="en-US" dirty="0"/>
          </a:p>
        </p:txBody>
      </p:sp>
    </p:spTree>
    <p:extLst>
      <p:ext uri="{BB962C8B-B14F-4D97-AF65-F5344CB8AC3E}">
        <p14:creationId xmlns:p14="http://schemas.microsoft.com/office/powerpoint/2010/main" val="22159812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Board service</a:t>
            </a:r>
          </a:p>
        </p:txBody>
      </p:sp>
      <p:sp>
        <p:nvSpPr>
          <p:cNvPr id="35" name="Content Placeholder 2">
            <a:extLst>
              <a:ext uri="{FF2B5EF4-FFF2-40B4-BE49-F238E27FC236}">
                <a16:creationId xmlns:a16="http://schemas.microsoft.com/office/drawing/2014/main" id="{C3F48EE0-6829-5441-9F02-7C3B99319003}"/>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Volunteering patterns of affluent donors</a:t>
            </a:r>
          </a:p>
        </p:txBody>
      </p:sp>
      <p:sp>
        <p:nvSpPr>
          <p:cNvPr id="2" name="Content Placeholder 1">
            <a:extLst>
              <a:ext uri="{FF2B5EF4-FFF2-40B4-BE49-F238E27FC236}">
                <a16:creationId xmlns:a16="http://schemas.microsoft.com/office/drawing/2014/main" id="{0D39C8F1-1DC7-4CF7-8A8D-4B1CE4BF9E62}"/>
              </a:ext>
            </a:extLst>
          </p:cNvPr>
          <p:cNvSpPr>
            <a:spLocks noGrp="1"/>
          </p:cNvSpPr>
          <p:nvPr>
            <p:ph idx="1"/>
          </p:nvPr>
        </p:nvSpPr>
        <p:spPr>
          <a:xfrm>
            <a:off x="457200" y="1342209"/>
            <a:ext cx="8229600" cy="358988"/>
          </a:xfrm>
        </p:spPr>
        <p:txBody>
          <a:bodyPr/>
          <a:lstStyle/>
          <a:p>
            <a:r>
              <a:rPr lang="en-US" sz="1400" dirty="0">
                <a:latin typeface="Calibri Light" panose="020F0302020204030204" pitchFamily="34" charset="0"/>
                <a:ea typeface="Calibri" charset="0"/>
                <a:cs typeface="Calibri Light" panose="020F0302020204030204" pitchFamily="34" charset="0"/>
              </a:rPr>
              <a:t>Percentage of affluent individuals who serve on a nonprofit board (among those who volunteer) </a:t>
            </a:r>
          </a:p>
          <a:p>
            <a:endParaRPr lang="en-US" dirty="0"/>
          </a:p>
        </p:txBody>
      </p:sp>
      <p:pic>
        <p:nvPicPr>
          <p:cNvPr id="7" name="Picture 6">
            <a:extLst>
              <a:ext uri="{FF2B5EF4-FFF2-40B4-BE49-F238E27FC236}">
                <a16:creationId xmlns:a16="http://schemas.microsoft.com/office/drawing/2014/main" id="{6C122A50-1727-A5E4-2CA0-358B2A33A21A}"/>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250681" y="2778415"/>
            <a:ext cx="710808" cy="710808"/>
          </a:xfrm>
          <a:prstGeom prst="rect">
            <a:avLst/>
          </a:prstGeom>
        </p:spPr>
      </p:pic>
      <p:sp>
        <p:nvSpPr>
          <p:cNvPr id="148" name="TextBox 147">
            <a:extLst>
              <a:ext uri="{FF2B5EF4-FFF2-40B4-BE49-F238E27FC236}">
                <a16:creationId xmlns:a16="http://schemas.microsoft.com/office/drawing/2014/main" id="{A53B0D9F-42D3-F449-975E-3BFAD9ECCE3E}"/>
              </a:ext>
            </a:extLst>
          </p:cNvPr>
          <p:cNvSpPr txBox="1"/>
          <p:nvPr/>
        </p:nvSpPr>
        <p:spPr>
          <a:xfrm>
            <a:off x="487682" y="3489223"/>
            <a:ext cx="2236807" cy="1077218"/>
          </a:xfrm>
          <a:prstGeom prst="rect">
            <a:avLst/>
          </a:prstGeom>
          <a:noFill/>
        </p:spPr>
        <p:txBody>
          <a:bodyPr wrap="square" rtlCol="0">
            <a:spAutoFit/>
          </a:bodyPr>
          <a:lstStyle/>
          <a:p>
            <a:pPr algn="ctr"/>
            <a:r>
              <a:rPr lang="en-US" sz="3600" spc="-20" dirty="0">
                <a:solidFill>
                  <a:srgbClr val="012169"/>
                </a:solidFill>
                <a:latin typeface="Calibri Light" panose="020F0302020204030204" pitchFamily="34" charset="0"/>
                <a:ea typeface="Calibri" charset="0"/>
                <a:cs typeface="Calibri Light" panose="020F0302020204030204" pitchFamily="34" charset="0"/>
              </a:rPr>
              <a:t>23%</a:t>
            </a:r>
          </a:p>
          <a:p>
            <a:pPr algn="ctr"/>
            <a:r>
              <a:rPr lang="en-US" sz="1400" spc="-20" dirty="0">
                <a:latin typeface="Calibri Light" panose="020F0302020204030204" pitchFamily="34" charset="0"/>
                <a:ea typeface="Calibri" charset="0"/>
                <a:cs typeface="Calibri Light" panose="020F0302020204030204" pitchFamily="34" charset="0"/>
              </a:rPr>
              <a:t>Affluent individuals who serve on a nonprofit board.</a:t>
            </a:r>
            <a:endParaRPr lang="en-US" sz="1400" spc="-20" dirty="0">
              <a:latin typeface="Calibri Light" panose="020F0302020204030204" pitchFamily="34" charset="0"/>
              <a:ea typeface="Times New Roman" charset="0"/>
              <a:cs typeface="Calibri Light" panose="020F0302020204030204" pitchFamily="34" charset="0"/>
            </a:endParaRPr>
          </a:p>
        </p:txBody>
      </p:sp>
      <p:cxnSp>
        <p:nvCxnSpPr>
          <p:cNvPr id="150" name="Straight Connector 149">
            <a:extLst>
              <a:ext uri="{FF2B5EF4-FFF2-40B4-BE49-F238E27FC236}">
                <a16:creationId xmlns:a16="http://schemas.microsoft.com/office/drawing/2014/main" id="{681D579D-B895-1E42-87CB-A21A8CFCE5F1}"/>
              </a:ext>
              <a:ext uri="{C183D7F6-B498-43B3-948B-1728B52AA6E4}">
                <adec:decorative xmlns:adec="http://schemas.microsoft.com/office/drawing/2017/decorative" val="1"/>
              </a:ext>
            </a:extLst>
          </p:cNvPr>
          <p:cNvCxnSpPr>
            <a:cxnSpLocks/>
          </p:cNvCxnSpPr>
          <p:nvPr/>
        </p:nvCxnSpPr>
        <p:spPr>
          <a:xfrm>
            <a:off x="2867556" y="2186332"/>
            <a:ext cx="0" cy="36830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Chart 4" descr="A graph showing the percentage of affluent individuals who serve on a nonprofit board among those who volunteer. 25% are older than Millennials and 17% are Millennials and younger. 22% are Black/African American, 17% are Hispanic/Latino, 20% are Asian American and 24% are Caucasian/White. 39% identify as LGBTQ+ individuals and 22% do not. 30% are men and 16% are women. ">
            <a:extLst>
              <a:ext uri="{FF2B5EF4-FFF2-40B4-BE49-F238E27FC236}">
                <a16:creationId xmlns:a16="http://schemas.microsoft.com/office/drawing/2014/main" id="{01EC5E0A-CC7D-BEC0-1180-5695C40367B5}"/>
              </a:ext>
            </a:extLst>
          </p:cNvPr>
          <p:cNvGraphicFramePr>
            <a:graphicFrameLocks/>
          </p:cNvGraphicFramePr>
          <p:nvPr/>
        </p:nvGraphicFramePr>
        <p:xfrm>
          <a:off x="3206593" y="2186332"/>
          <a:ext cx="5449725" cy="368300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a:extLst>
              <a:ext uri="{FF2B5EF4-FFF2-40B4-BE49-F238E27FC236}">
                <a16:creationId xmlns:a16="http://schemas.microsoft.com/office/drawing/2014/main" id="{C0DA5B30-B0F1-A2E6-3559-0D08F7F22031}"/>
              </a:ext>
            </a:extLst>
          </p:cNvPr>
          <p:cNvSpPr txBox="1"/>
          <p:nvPr/>
        </p:nvSpPr>
        <p:spPr>
          <a:xfrm>
            <a:off x="8404870" y="4413504"/>
            <a:ext cx="609601" cy="261610"/>
          </a:xfrm>
          <a:prstGeom prst="rect">
            <a:avLst/>
          </a:prstGeom>
          <a:noFill/>
        </p:spPr>
        <p:txBody>
          <a:bodyPr wrap="square" rtlCol="0">
            <a:spAutoFit/>
          </a:bodyPr>
          <a:lstStyle/>
          <a:p>
            <a:r>
              <a:rPr lang="en-US" sz="1100" dirty="0">
                <a:solidFill>
                  <a:schemeClr val="accent6"/>
                </a:solidFill>
                <a:cs typeface="Calibri Light" panose="020F0302020204030204" pitchFamily="34" charset="0"/>
              </a:rPr>
              <a:t>39%</a:t>
            </a:r>
          </a:p>
        </p:txBody>
      </p:sp>
      <p:sp>
        <p:nvSpPr>
          <p:cNvPr id="8" name="Slide Number Placeholder 1">
            <a:extLst>
              <a:ext uri="{FF2B5EF4-FFF2-40B4-BE49-F238E27FC236}">
                <a16:creationId xmlns:a16="http://schemas.microsoft.com/office/drawing/2014/main" id="{B5753A6C-0B99-40E8-4E33-ED6AB26DEAC6}"/>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35</a:t>
            </a:fld>
            <a:endParaRPr lang="en-US" dirty="0"/>
          </a:p>
        </p:txBody>
      </p:sp>
    </p:spTree>
    <p:extLst>
      <p:ext uri="{BB962C8B-B14F-4D97-AF65-F5344CB8AC3E}">
        <p14:creationId xmlns:p14="http://schemas.microsoft.com/office/powerpoint/2010/main" val="34295243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Affluent donors’ motivations for volunteering</a:t>
            </a:r>
          </a:p>
        </p:txBody>
      </p:sp>
      <p:sp>
        <p:nvSpPr>
          <p:cNvPr id="27" name="Content Placeholder 2">
            <a:extLst>
              <a:ext uri="{FF2B5EF4-FFF2-40B4-BE49-F238E27FC236}">
                <a16:creationId xmlns:a16="http://schemas.microsoft.com/office/drawing/2014/main" id="{45B4C6AE-41BA-7642-886F-67F1F4921509}"/>
              </a:ext>
            </a:extLst>
          </p:cNvPr>
          <p:cNvSpPr txBox="1">
            <a:spLocks/>
          </p:cNvSpPr>
          <p:nvPr/>
        </p:nvSpPr>
        <p:spPr>
          <a:xfrm>
            <a:off x="457200" y="359490"/>
            <a:ext cx="6686120" cy="183649"/>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Charitable motivations and criteria for giving decisions</a:t>
            </a:r>
          </a:p>
        </p:txBody>
      </p:sp>
      <p:sp>
        <p:nvSpPr>
          <p:cNvPr id="2" name="Content Placeholder 1">
            <a:extLst>
              <a:ext uri="{FF2B5EF4-FFF2-40B4-BE49-F238E27FC236}">
                <a16:creationId xmlns:a16="http://schemas.microsoft.com/office/drawing/2014/main" id="{6B6F4638-ECA7-04E9-85B7-26D4EB56FD00}"/>
              </a:ext>
            </a:extLst>
          </p:cNvPr>
          <p:cNvSpPr>
            <a:spLocks noGrp="1"/>
          </p:cNvSpPr>
          <p:nvPr>
            <p:ph idx="1"/>
          </p:nvPr>
        </p:nvSpPr>
        <p:spPr>
          <a:xfrm>
            <a:off x="457200" y="1342209"/>
            <a:ext cx="8229600" cy="418160"/>
          </a:xfrm>
        </p:spPr>
        <p:txBody>
          <a:bodyPr/>
          <a:lstStyle/>
          <a:p>
            <a:r>
              <a:rPr lang="en-US" sz="1400" dirty="0">
                <a:latin typeface="Calibri Light" panose="020F0302020204030204" pitchFamily="34" charset="0"/>
                <a:ea typeface="Calibri" charset="0"/>
                <a:cs typeface="Calibri Light" panose="020F0302020204030204" pitchFamily="34" charset="0"/>
              </a:rPr>
              <a:t>Affluent donors volunteering based on motivation type</a:t>
            </a:r>
          </a:p>
          <a:p>
            <a:endParaRPr lang="en-US" dirty="0"/>
          </a:p>
        </p:txBody>
      </p:sp>
      <p:graphicFrame>
        <p:nvGraphicFramePr>
          <p:cNvPr id="5" name="Chart 4" descr="A graph showing affluent donors' motivations for volunteering. 64% respond to a need. 57% believe they can make a difference. 53% for personal values or beliefs, such as religious, political, or philosophical beliefs. 49% being concerned about a particular cause or particular group you serve. 42% being asked by other, such as friend, family member, co-worker, employer, or non-profit organization. 40% being concerned about those less fortunate than them. 33% setting an example for future generations. 6% to support racial justice causes. ">
            <a:extLst>
              <a:ext uri="{FF2B5EF4-FFF2-40B4-BE49-F238E27FC236}">
                <a16:creationId xmlns:a16="http://schemas.microsoft.com/office/drawing/2014/main" id="{105EFB00-C4D5-A076-296F-4A01158119BC}"/>
              </a:ext>
            </a:extLst>
          </p:cNvPr>
          <p:cNvGraphicFramePr>
            <a:graphicFrameLocks/>
          </p:cNvGraphicFramePr>
          <p:nvPr>
            <p:extLst>
              <p:ext uri="{D42A27DB-BD31-4B8C-83A1-F6EECF244321}">
                <p14:modId xmlns:p14="http://schemas.microsoft.com/office/powerpoint/2010/main" val="1241825550"/>
              </p:ext>
            </p:extLst>
          </p:nvPr>
        </p:nvGraphicFramePr>
        <p:xfrm>
          <a:off x="379562" y="1922781"/>
          <a:ext cx="8307238" cy="44577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E6C30759-6A83-719D-B6E0-4FAC503EF0CA}"/>
              </a:ext>
              <a:ext uri="{C183D7F6-B498-43B3-948B-1728B52AA6E4}">
                <adec:decorative xmlns:adec="http://schemas.microsoft.com/office/drawing/2017/decorative" val="1"/>
              </a:ext>
            </a:extLst>
          </p:cNvPr>
          <p:cNvSpPr txBox="1"/>
          <p:nvPr/>
        </p:nvSpPr>
        <p:spPr>
          <a:xfrm>
            <a:off x="1372139" y="2203603"/>
            <a:ext cx="2964658"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Responding to a need</a:t>
            </a:r>
          </a:p>
        </p:txBody>
      </p:sp>
      <p:sp>
        <p:nvSpPr>
          <p:cNvPr id="8" name="TextBox 7">
            <a:extLst>
              <a:ext uri="{FF2B5EF4-FFF2-40B4-BE49-F238E27FC236}">
                <a16:creationId xmlns:a16="http://schemas.microsoft.com/office/drawing/2014/main" id="{1466214C-452D-7722-121B-13C1582F26FB}"/>
              </a:ext>
              <a:ext uri="{C183D7F6-B498-43B3-948B-1728B52AA6E4}">
                <adec:decorative xmlns:adec="http://schemas.microsoft.com/office/drawing/2017/decorative" val="1"/>
              </a:ext>
            </a:extLst>
          </p:cNvPr>
          <p:cNvSpPr txBox="1"/>
          <p:nvPr/>
        </p:nvSpPr>
        <p:spPr>
          <a:xfrm>
            <a:off x="1372139" y="2692547"/>
            <a:ext cx="2964658"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Believing you can make a difference</a:t>
            </a:r>
          </a:p>
        </p:txBody>
      </p:sp>
      <p:sp>
        <p:nvSpPr>
          <p:cNvPr id="9" name="TextBox 8">
            <a:extLst>
              <a:ext uri="{FF2B5EF4-FFF2-40B4-BE49-F238E27FC236}">
                <a16:creationId xmlns:a16="http://schemas.microsoft.com/office/drawing/2014/main" id="{7858AB3F-CF46-9FC3-A1F8-AFA05314C419}"/>
              </a:ext>
              <a:ext uri="{C183D7F6-B498-43B3-948B-1728B52AA6E4}">
                <adec:decorative xmlns:adec="http://schemas.microsoft.com/office/drawing/2017/decorative" val="1"/>
              </a:ext>
            </a:extLst>
          </p:cNvPr>
          <p:cNvSpPr txBox="1"/>
          <p:nvPr/>
        </p:nvSpPr>
        <p:spPr>
          <a:xfrm>
            <a:off x="1372139" y="3091275"/>
            <a:ext cx="2964658"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Your personal values or beliefs, such as religious, political or philosophical beliefs</a:t>
            </a:r>
          </a:p>
        </p:txBody>
      </p:sp>
      <p:sp>
        <p:nvSpPr>
          <p:cNvPr id="10" name="TextBox 9">
            <a:extLst>
              <a:ext uri="{FF2B5EF4-FFF2-40B4-BE49-F238E27FC236}">
                <a16:creationId xmlns:a16="http://schemas.microsoft.com/office/drawing/2014/main" id="{F1DA218F-5D77-A5EF-CEBF-C6534288EE12}"/>
              </a:ext>
              <a:ext uri="{C183D7F6-B498-43B3-948B-1728B52AA6E4}">
                <adec:decorative xmlns:adec="http://schemas.microsoft.com/office/drawing/2017/decorative" val="1"/>
              </a:ext>
            </a:extLst>
          </p:cNvPr>
          <p:cNvSpPr txBox="1"/>
          <p:nvPr/>
        </p:nvSpPr>
        <p:spPr>
          <a:xfrm>
            <a:off x="379562" y="3693836"/>
            <a:ext cx="3957235"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Being concerned about a particular cause or a particular group you serve</a:t>
            </a:r>
          </a:p>
        </p:txBody>
      </p:sp>
      <p:sp>
        <p:nvSpPr>
          <p:cNvPr id="11" name="TextBox 10">
            <a:extLst>
              <a:ext uri="{FF2B5EF4-FFF2-40B4-BE49-F238E27FC236}">
                <a16:creationId xmlns:a16="http://schemas.microsoft.com/office/drawing/2014/main" id="{DC34F923-88BC-AAA6-2BFD-1A1E031CB1CB}"/>
              </a:ext>
              <a:ext uri="{C183D7F6-B498-43B3-948B-1728B52AA6E4}">
                <adec:decorative xmlns:adec="http://schemas.microsoft.com/office/drawing/2017/decorative" val="1"/>
              </a:ext>
            </a:extLst>
          </p:cNvPr>
          <p:cNvSpPr txBox="1"/>
          <p:nvPr/>
        </p:nvSpPr>
        <p:spPr>
          <a:xfrm>
            <a:off x="1168924" y="4138675"/>
            <a:ext cx="3167873" cy="400110"/>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Being asked by others, such a s a friend, family member, co-worker, employer or non-profit organization</a:t>
            </a:r>
          </a:p>
        </p:txBody>
      </p:sp>
      <p:sp>
        <p:nvSpPr>
          <p:cNvPr id="12" name="TextBox 11">
            <a:extLst>
              <a:ext uri="{FF2B5EF4-FFF2-40B4-BE49-F238E27FC236}">
                <a16:creationId xmlns:a16="http://schemas.microsoft.com/office/drawing/2014/main" id="{6520912A-132D-070B-42E5-DB71F4A68F5B}"/>
              </a:ext>
              <a:ext uri="{C183D7F6-B498-43B3-948B-1728B52AA6E4}">
                <adec:decorative xmlns:adec="http://schemas.microsoft.com/office/drawing/2017/decorative" val="1"/>
              </a:ext>
            </a:extLst>
          </p:cNvPr>
          <p:cNvSpPr txBox="1"/>
          <p:nvPr/>
        </p:nvSpPr>
        <p:spPr>
          <a:xfrm>
            <a:off x="1168924" y="4700719"/>
            <a:ext cx="3167873"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Being concerned about those less fortunate than myself</a:t>
            </a:r>
          </a:p>
        </p:txBody>
      </p:sp>
      <p:sp>
        <p:nvSpPr>
          <p:cNvPr id="13" name="TextBox 12">
            <a:extLst>
              <a:ext uri="{FF2B5EF4-FFF2-40B4-BE49-F238E27FC236}">
                <a16:creationId xmlns:a16="http://schemas.microsoft.com/office/drawing/2014/main" id="{AEB99812-F09C-C9A0-EDC8-222F1A399871}"/>
              </a:ext>
              <a:ext uri="{C183D7F6-B498-43B3-948B-1728B52AA6E4}">
                <adec:decorative xmlns:adec="http://schemas.microsoft.com/office/drawing/2017/decorative" val="1"/>
              </a:ext>
            </a:extLst>
          </p:cNvPr>
          <p:cNvSpPr txBox="1"/>
          <p:nvPr/>
        </p:nvSpPr>
        <p:spPr>
          <a:xfrm>
            <a:off x="1168924" y="5197743"/>
            <a:ext cx="3167873"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Setting an example for future generations</a:t>
            </a:r>
          </a:p>
        </p:txBody>
      </p:sp>
      <p:sp>
        <p:nvSpPr>
          <p:cNvPr id="15" name="TextBox 14">
            <a:extLst>
              <a:ext uri="{FF2B5EF4-FFF2-40B4-BE49-F238E27FC236}">
                <a16:creationId xmlns:a16="http://schemas.microsoft.com/office/drawing/2014/main" id="{84DAB4F8-7360-DB39-ACDC-97333313AD59}"/>
              </a:ext>
              <a:ext uri="{C183D7F6-B498-43B3-948B-1728B52AA6E4}">
                <adec:decorative xmlns:adec="http://schemas.microsoft.com/office/drawing/2017/decorative" val="1"/>
              </a:ext>
            </a:extLst>
          </p:cNvPr>
          <p:cNvSpPr txBox="1"/>
          <p:nvPr/>
        </p:nvSpPr>
        <p:spPr>
          <a:xfrm>
            <a:off x="1168924" y="5694767"/>
            <a:ext cx="3167873" cy="246221"/>
          </a:xfrm>
          <a:prstGeom prst="rect">
            <a:avLst/>
          </a:prstGeom>
          <a:noFill/>
        </p:spPr>
        <p:txBody>
          <a:bodyPr wrap="square" rtlCol="0">
            <a:spAutoFit/>
          </a:bodyPr>
          <a:lstStyle/>
          <a:p>
            <a:pPr algn="r">
              <a:spcAft>
                <a:spcPts val="1100"/>
              </a:spcAft>
            </a:pPr>
            <a:r>
              <a:rPr lang="en-US" sz="1000" dirty="0">
                <a:solidFill>
                  <a:schemeClr val="accent6"/>
                </a:solidFill>
                <a:latin typeface="Calibri Light" panose="020F0302020204030204" pitchFamily="34" charset="0"/>
                <a:cs typeface="Calibri Light" panose="020F0302020204030204" pitchFamily="34" charset="0"/>
              </a:rPr>
              <a:t>Support racial justice causes</a:t>
            </a:r>
          </a:p>
        </p:txBody>
      </p:sp>
      <p:sp>
        <p:nvSpPr>
          <p:cNvPr id="6" name="Slide Number Placeholder 1">
            <a:extLst>
              <a:ext uri="{FF2B5EF4-FFF2-40B4-BE49-F238E27FC236}">
                <a16:creationId xmlns:a16="http://schemas.microsoft.com/office/drawing/2014/main" id="{321E25D3-BC35-1D7C-25CA-4F6212C0EFD0}"/>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36</a:t>
            </a:fld>
            <a:endParaRPr lang="en-US" dirty="0"/>
          </a:p>
        </p:txBody>
      </p:sp>
    </p:spTree>
    <p:extLst>
      <p:ext uri="{BB962C8B-B14F-4D97-AF65-F5344CB8AC3E}">
        <p14:creationId xmlns:p14="http://schemas.microsoft.com/office/powerpoint/2010/main" val="33601963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Average giving by volunteer status</a:t>
            </a:r>
          </a:p>
        </p:txBody>
      </p:sp>
      <p:sp>
        <p:nvSpPr>
          <p:cNvPr id="11" name="Content Placeholder 2">
            <a:extLst>
              <a:ext uri="{FF2B5EF4-FFF2-40B4-BE49-F238E27FC236}">
                <a16:creationId xmlns:a16="http://schemas.microsoft.com/office/drawing/2014/main" id="{2013EE50-9BD4-C043-98C2-436EB5E0253E}"/>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Volunteering patterns of affluent donors</a:t>
            </a:r>
          </a:p>
        </p:txBody>
      </p:sp>
      <p:sp>
        <p:nvSpPr>
          <p:cNvPr id="5" name="Content Placeholder 4">
            <a:extLst>
              <a:ext uri="{FF2B5EF4-FFF2-40B4-BE49-F238E27FC236}">
                <a16:creationId xmlns:a16="http://schemas.microsoft.com/office/drawing/2014/main" id="{F3EB99DB-BDF0-EBE8-F741-CAAB757590B4}"/>
              </a:ext>
            </a:extLst>
          </p:cNvPr>
          <p:cNvSpPr>
            <a:spLocks noGrp="1"/>
          </p:cNvSpPr>
          <p:nvPr>
            <p:ph idx="1"/>
          </p:nvPr>
        </p:nvSpPr>
        <p:spPr>
          <a:xfrm>
            <a:off x="457200" y="1342209"/>
            <a:ext cx="8229600" cy="433081"/>
          </a:xfrm>
        </p:spPr>
        <p:txBody>
          <a:bodyPr/>
          <a:lstStyle/>
          <a:p>
            <a:r>
              <a:rPr lang="en-US" sz="1400" dirty="0">
                <a:latin typeface="Calibri Light" panose="020F0302020204030204" pitchFamily="34" charset="0"/>
                <a:ea typeface="Calibri" charset="0"/>
                <a:cs typeface="Calibri Light" panose="020F0302020204030204" pitchFamily="34" charset="0"/>
              </a:rPr>
              <a:t>Average giving by affluent donors in 2022, based on whether they volunteer</a:t>
            </a:r>
          </a:p>
        </p:txBody>
      </p:sp>
      <p:graphicFrame>
        <p:nvGraphicFramePr>
          <p:cNvPr id="7" name="Chart 6" descr="A graph showing that in 2022, affluent individuals who volunteered gave on average $18,411 compared to $5,267 of non-volunteers.">
            <a:extLst>
              <a:ext uri="{FF2B5EF4-FFF2-40B4-BE49-F238E27FC236}">
                <a16:creationId xmlns:a16="http://schemas.microsoft.com/office/drawing/2014/main" id="{ADBFBB51-9478-10D2-544B-DAE1849576BC}"/>
              </a:ext>
            </a:extLst>
          </p:cNvPr>
          <p:cNvGraphicFramePr>
            <a:graphicFrameLocks/>
          </p:cNvGraphicFramePr>
          <p:nvPr/>
        </p:nvGraphicFramePr>
        <p:xfrm>
          <a:off x="1018031" y="2106168"/>
          <a:ext cx="6767867" cy="3685032"/>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8261AA63-65A3-8B46-AE22-893FE3B256C8}"/>
              </a:ext>
            </a:extLst>
          </p:cNvPr>
          <p:cNvSpPr txBox="1"/>
          <p:nvPr/>
        </p:nvSpPr>
        <p:spPr>
          <a:xfrm>
            <a:off x="450849" y="6290761"/>
            <a:ext cx="8333487" cy="246221"/>
          </a:xfrm>
          <a:prstGeom prst="rect">
            <a:avLst/>
          </a:prstGeom>
          <a:noFill/>
        </p:spPr>
        <p:txBody>
          <a:bodyPr wrap="square" lIns="0" tIns="0" rIns="0" bIns="0" rtlCol="0">
            <a:spAutoFit/>
          </a:bodyPr>
          <a:lstStyle/>
          <a:p>
            <a:r>
              <a:rPr lang="en-US" sz="800" dirty="0">
                <a:latin typeface="Calibri Light" panose="020F0302020204030204" pitchFamily="34" charset="0"/>
                <a:cs typeface="Calibri Light" panose="020F0302020204030204" pitchFamily="34" charset="0"/>
              </a:rPr>
              <a:t>Note: Average giving amounts are calculated excluding ultra-high-net-worth households (those with more than $20 million) because our data can only provide an aggregate value for giving by those households, and not individual giving values. We cannot use an aggregate value when looking at individual characteristics like volunteering.</a:t>
            </a:r>
          </a:p>
        </p:txBody>
      </p:sp>
      <p:sp>
        <p:nvSpPr>
          <p:cNvPr id="6" name="Slide Number Placeholder 1">
            <a:extLst>
              <a:ext uri="{FF2B5EF4-FFF2-40B4-BE49-F238E27FC236}">
                <a16:creationId xmlns:a16="http://schemas.microsoft.com/office/drawing/2014/main" id="{54293967-9C62-A34D-D66C-38B27457A209}"/>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37</a:t>
            </a:fld>
            <a:endParaRPr lang="en-US" dirty="0"/>
          </a:p>
        </p:txBody>
      </p:sp>
    </p:spTree>
    <p:extLst>
      <p:ext uri="{BB962C8B-B14F-4D97-AF65-F5344CB8AC3E}">
        <p14:creationId xmlns:p14="http://schemas.microsoft.com/office/powerpoint/2010/main" val="21270031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a:extLst>
              <a:ext uri="{FF2B5EF4-FFF2-40B4-BE49-F238E27FC236}">
                <a16:creationId xmlns:a16="http://schemas.microsoft.com/office/drawing/2014/main" id="{C1AE8F29-0B50-608C-E4ED-47AAE4D679D9}"/>
              </a:ext>
            </a:extLst>
          </p:cNvPr>
          <p:cNvSpPr>
            <a:spLocks noGrp="1"/>
          </p:cNvSpPr>
          <p:nvPr>
            <p:ph type="title"/>
          </p:nvPr>
        </p:nvSpPr>
        <p:spPr>
          <a:xfrm>
            <a:off x="457199" y="532392"/>
            <a:ext cx="10226233" cy="307777"/>
          </a:xfrm>
        </p:spPr>
        <p:txBody>
          <a:bodyPr/>
          <a:lstStyle/>
          <a:p>
            <a:r>
              <a:rPr lang="en-US" dirty="0"/>
              <a:t>Life satisfaction associated with giving and volunteering </a:t>
            </a:r>
          </a:p>
        </p:txBody>
      </p:sp>
      <p:sp>
        <p:nvSpPr>
          <p:cNvPr id="8" name="Content Placeholder 2">
            <a:extLst>
              <a:ext uri="{FF2B5EF4-FFF2-40B4-BE49-F238E27FC236}">
                <a16:creationId xmlns:a16="http://schemas.microsoft.com/office/drawing/2014/main" id="{08501F7D-DD4D-740B-728C-2F18A92D9AAE}"/>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Policies and issues influencing giving</a:t>
            </a:r>
          </a:p>
        </p:txBody>
      </p:sp>
      <p:sp>
        <p:nvSpPr>
          <p:cNvPr id="6" name="TextBox 5">
            <a:extLst>
              <a:ext uri="{FF2B5EF4-FFF2-40B4-BE49-F238E27FC236}">
                <a16:creationId xmlns:a16="http://schemas.microsoft.com/office/drawing/2014/main" id="{284A236A-7C87-BC7F-4C49-1C9966782DBC}"/>
              </a:ext>
            </a:extLst>
          </p:cNvPr>
          <p:cNvSpPr txBox="1"/>
          <p:nvPr/>
        </p:nvSpPr>
        <p:spPr>
          <a:xfrm>
            <a:off x="386040" y="1292423"/>
            <a:ext cx="1407180" cy="307777"/>
          </a:xfrm>
          <a:prstGeom prst="rect">
            <a:avLst/>
          </a:prstGeom>
          <a:noFill/>
        </p:spPr>
        <p:txBody>
          <a:bodyPr wrap="none" rtlCol="0">
            <a:spAutoFit/>
          </a:bodyPr>
          <a:lstStyle/>
          <a:p>
            <a:r>
              <a:rPr lang="en-US" sz="1400" dirty="0">
                <a:latin typeface="Calibri Light" panose="020F0302020204030204" pitchFamily="34" charset="0"/>
                <a:cs typeface="Calibri Light" panose="020F0302020204030204" pitchFamily="34" charset="0"/>
              </a:rPr>
              <a:t>Charitable giving</a:t>
            </a:r>
          </a:p>
        </p:txBody>
      </p:sp>
      <p:graphicFrame>
        <p:nvGraphicFramePr>
          <p:cNvPr id="2" name="Chart 1" descr="A graphic showing fulfilling charitable activities are to affluent donors. 4% said not at all, 7% said not very, 48% said somewhat, 34% said very, and 7% said completely fulfilling.">
            <a:extLst>
              <a:ext uri="{FF2B5EF4-FFF2-40B4-BE49-F238E27FC236}">
                <a16:creationId xmlns:a16="http://schemas.microsoft.com/office/drawing/2014/main" id="{512146FC-59F1-E645-930A-D35A704D7515}"/>
              </a:ext>
            </a:extLst>
          </p:cNvPr>
          <p:cNvGraphicFramePr/>
          <p:nvPr/>
        </p:nvGraphicFramePr>
        <p:xfrm>
          <a:off x="324493" y="1321827"/>
          <a:ext cx="8538153" cy="2042239"/>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9AFF8B78-4756-54D5-C0BD-C857197D940A}"/>
              </a:ext>
            </a:extLst>
          </p:cNvPr>
          <p:cNvSpPr txBox="1"/>
          <p:nvPr/>
        </p:nvSpPr>
        <p:spPr>
          <a:xfrm>
            <a:off x="386040" y="3784901"/>
            <a:ext cx="1108765" cy="307777"/>
          </a:xfrm>
          <a:prstGeom prst="rect">
            <a:avLst/>
          </a:prstGeom>
          <a:noFill/>
        </p:spPr>
        <p:txBody>
          <a:bodyPr wrap="none" rtlCol="0">
            <a:spAutoFit/>
          </a:bodyPr>
          <a:lstStyle/>
          <a:p>
            <a:r>
              <a:rPr lang="en-US" sz="1400" dirty="0">
                <a:latin typeface="Calibri Light" panose="020F0302020204030204" pitchFamily="34" charset="0"/>
                <a:cs typeface="Calibri Light" panose="020F0302020204030204" pitchFamily="34" charset="0"/>
              </a:rPr>
              <a:t>Volunteering</a:t>
            </a:r>
          </a:p>
        </p:txBody>
      </p:sp>
      <p:graphicFrame>
        <p:nvGraphicFramePr>
          <p:cNvPr id="11" name="Chart 10" descr="A graphic showing the levels of personal fulfillment that affluent individuals felt performing philanthropic activities in the past. 3% did not feel fulfilled, 5% felt not very fulfilled, 31% felt somewhat fulfilled, 48% felt very fulfilled, and 14% felt completely fulfilled.">
            <a:extLst>
              <a:ext uri="{FF2B5EF4-FFF2-40B4-BE49-F238E27FC236}">
                <a16:creationId xmlns:a16="http://schemas.microsoft.com/office/drawing/2014/main" id="{5A53F5A1-BD1B-06F7-74E1-396D8A49C2BA}"/>
              </a:ext>
            </a:extLst>
          </p:cNvPr>
          <p:cNvGraphicFramePr/>
          <p:nvPr/>
        </p:nvGraphicFramePr>
        <p:xfrm>
          <a:off x="324493" y="3814305"/>
          <a:ext cx="8538153" cy="2042239"/>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1">
            <a:extLst>
              <a:ext uri="{FF2B5EF4-FFF2-40B4-BE49-F238E27FC236}">
                <a16:creationId xmlns:a16="http://schemas.microsoft.com/office/drawing/2014/main" id="{17B7AEDC-DBB9-A03C-865C-8EF591B9234E}"/>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38</a:t>
            </a:fld>
            <a:endParaRPr lang="en-US" dirty="0"/>
          </a:p>
        </p:txBody>
      </p:sp>
    </p:spTree>
    <p:extLst>
      <p:ext uri="{BB962C8B-B14F-4D97-AF65-F5344CB8AC3E}">
        <p14:creationId xmlns:p14="http://schemas.microsoft.com/office/powerpoint/2010/main" val="35440284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07254-FFA0-AF4B-9D99-2280C2D5C2BC}"/>
              </a:ext>
            </a:extLst>
          </p:cNvPr>
          <p:cNvSpPr txBox="1">
            <a:spLocks noGrp="1"/>
          </p:cNvSpPr>
          <p:nvPr>
            <p:ph type="title" idx="4294967295"/>
          </p:nvPr>
        </p:nvSpPr>
        <p:spPr>
          <a:xfrm>
            <a:off x="372291" y="2132797"/>
            <a:ext cx="7857309" cy="212770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665681" rtl="0" eaLnBrk="1" latinLnBrk="0" hangingPunct="1">
              <a:spcBef>
                <a:spcPct val="0"/>
              </a:spcBef>
              <a:buNone/>
              <a:defRPr sz="1941" b="0" kern="1200" cap="none" spc="0" baseline="0">
                <a:solidFill>
                  <a:schemeClr val="tx1"/>
                </a:solidFill>
                <a:latin typeface="Calibri"/>
                <a:ea typeface="+mj-ea"/>
                <a:cs typeface="Calibri"/>
              </a:defRPr>
            </a:lvl1pPr>
          </a:lstStyle>
          <a:p>
            <a:pPr marL="0" marR="0" lvl="0" indent="0" algn="l" defTabSz="665681" rtl="0" eaLnBrk="1" fontAlgn="auto" latinLnBrk="0" hangingPunct="1">
              <a:lnSpc>
                <a:spcPct val="100000"/>
              </a:lnSpc>
              <a:spcBef>
                <a:spcPct val="0"/>
              </a:spcBef>
              <a:spcAft>
                <a:spcPts val="0"/>
              </a:spcAft>
              <a:buClrTx/>
              <a:buSzTx/>
              <a:buFontTx/>
              <a:buNone/>
              <a:tabLst>
                <a:tab pos="1084263" algn="l"/>
              </a:tabLst>
              <a:defRPr/>
            </a:pPr>
            <a:r>
              <a:rPr lang="en-US" sz="3600" dirty="0">
                <a:latin typeface="Calibri Light" panose="020F0302020204030204" pitchFamily="34" charset="0"/>
                <a:cs typeface="Calibri Light" panose="020F0302020204030204" pitchFamily="34" charset="0"/>
              </a:rPr>
              <a:t>Wisdom in the Room</a:t>
            </a:r>
            <a:br>
              <a:rPr lang="en-US" sz="3000" dirty="0">
                <a:latin typeface="Calibri Light" panose="020F0302020204030204" pitchFamily="34" charset="0"/>
                <a:cs typeface="Calibri Light" panose="020F0302020204030204" pitchFamily="34" charset="0"/>
              </a:rPr>
            </a:br>
            <a:br>
              <a:rPr lang="en-US" sz="3000" dirty="0">
                <a:latin typeface="Calibri Light" panose="020F0302020204030204" pitchFamily="34" charset="0"/>
                <a:cs typeface="Calibri Light" panose="020F0302020204030204" pitchFamily="34" charset="0"/>
              </a:rPr>
            </a:br>
            <a:r>
              <a:rPr lang="en-US" sz="2000" dirty="0">
                <a:latin typeface="Calibri Light" panose="020F0302020204030204" pitchFamily="34" charset="0"/>
                <a:cs typeface="Calibri Light" panose="020F0302020204030204" pitchFamily="34" charset="0"/>
              </a:rPr>
              <a:t>Let’s continue the conversation!</a:t>
            </a:r>
            <a:br>
              <a:rPr lang="en-US" sz="2000" dirty="0">
                <a:latin typeface="Calibri Light" panose="020F0302020204030204" pitchFamily="34" charset="0"/>
                <a:cs typeface="Calibri Light" panose="020F0302020204030204" pitchFamily="34" charset="0"/>
              </a:rPr>
            </a:br>
            <a:br>
              <a:rPr lang="en-US" sz="2000" dirty="0">
                <a:latin typeface="Calibri Light" panose="020F0302020204030204" pitchFamily="34" charset="0"/>
                <a:cs typeface="Calibri Light" panose="020F0302020204030204" pitchFamily="34" charset="0"/>
              </a:rPr>
            </a:br>
            <a:r>
              <a:rPr lang="en-US" sz="2000" dirty="0">
                <a:latin typeface="Calibri Light" panose="020F0302020204030204" pitchFamily="34" charset="0"/>
                <a:cs typeface="Calibri Light" panose="020F0302020204030204" pitchFamily="34" charset="0"/>
              </a:rPr>
              <a:t>Dianne Chipps Bailey</a:t>
            </a:r>
            <a:br>
              <a:rPr lang="en-US" sz="2000" dirty="0">
                <a:latin typeface="Calibri Light" panose="020F0302020204030204" pitchFamily="34" charset="0"/>
                <a:cs typeface="Calibri Light" panose="020F0302020204030204" pitchFamily="34" charset="0"/>
              </a:rPr>
            </a:br>
            <a:br>
              <a:rPr lang="en-US" sz="2000" dirty="0">
                <a:latin typeface="Calibri Light" panose="020F0302020204030204" pitchFamily="34" charset="0"/>
                <a:cs typeface="Calibri Light" panose="020F0302020204030204" pitchFamily="34" charset="0"/>
              </a:rPr>
            </a:br>
            <a:r>
              <a:rPr lang="en-US" sz="2000" dirty="0">
                <a:latin typeface="Calibri Light" panose="020F0302020204030204" pitchFamily="34" charset="0"/>
                <a:cs typeface="Calibri Light" panose="020F0302020204030204" pitchFamily="34" charset="0"/>
              </a:rPr>
              <a:t>         </a:t>
            </a:r>
            <a:r>
              <a:rPr lang="en-US" sz="2000" dirty="0">
                <a:latin typeface="Calibri Light" panose="020F0302020204030204" pitchFamily="34" charset="0"/>
                <a:cs typeface="Calibri Light" panose="020F0302020204030204" pitchFamily="34" charset="0"/>
                <a:hlinkClick r:id="rId3"/>
              </a:rPr>
              <a:t>linkedin.com/in/diannechippsbailey/</a:t>
            </a:r>
            <a:r>
              <a:rPr lang="en-US" sz="2000" dirty="0">
                <a:latin typeface="Calibri Light" panose="020F0302020204030204" pitchFamily="34" charset="0"/>
                <a:cs typeface="Calibri Light" panose="020F0302020204030204" pitchFamily="34" charset="0"/>
              </a:rPr>
              <a:t> </a:t>
            </a:r>
            <a:br>
              <a:rPr lang="en-US" sz="2000" dirty="0">
                <a:latin typeface="Calibri Light" panose="020F0302020204030204" pitchFamily="34" charset="0"/>
                <a:cs typeface="Calibri Light" panose="020F0302020204030204" pitchFamily="34" charset="0"/>
              </a:rPr>
            </a:br>
            <a:br>
              <a:rPr lang="en-US" sz="2000" dirty="0">
                <a:latin typeface="Calibri Light" panose="020F0302020204030204" pitchFamily="34" charset="0"/>
                <a:cs typeface="Calibri Light" panose="020F0302020204030204" pitchFamily="34" charset="0"/>
              </a:rPr>
            </a:br>
            <a:r>
              <a:rPr lang="en-US" sz="2000" dirty="0">
                <a:latin typeface="Calibri Light" panose="020F0302020204030204" pitchFamily="34" charset="0"/>
                <a:cs typeface="Calibri Light" panose="020F0302020204030204" pitchFamily="34" charset="0"/>
              </a:rPr>
              <a:t>         </a:t>
            </a:r>
            <a:r>
              <a:rPr lang="en-US" sz="2000" dirty="0">
                <a:latin typeface="Calibri Light" panose="020F0302020204030204" pitchFamily="34" charset="0"/>
                <a:cs typeface="Calibri Light" panose="020F0302020204030204" pitchFamily="34" charset="0"/>
                <a:hlinkClick r:id="rId4" action="ppaction://hlinkfile"/>
              </a:rPr>
              <a:t>twitter.com/</a:t>
            </a:r>
            <a:r>
              <a:rPr lang="en-US" sz="2000" dirty="0" err="1">
                <a:latin typeface="Calibri Light" panose="020F0302020204030204" pitchFamily="34" charset="0"/>
                <a:cs typeface="Calibri Light" panose="020F0302020204030204" pitchFamily="34" charset="0"/>
                <a:hlinkClick r:id="rId4" action="ppaction://hlinkfile"/>
              </a:rPr>
              <a:t>Dianne_C_Bailey</a:t>
            </a:r>
            <a:br>
              <a:rPr lang="en-US" sz="2000" dirty="0">
                <a:latin typeface="Calibri Light" panose="020F0302020204030204" pitchFamily="34" charset="0"/>
                <a:cs typeface="Calibri Light" panose="020F0302020204030204" pitchFamily="34" charset="0"/>
              </a:rPr>
            </a:br>
            <a:br>
              <a:rPr lang="en-US" sz="2000" dirty="0">
                <a:latin typeface="Calibri Light" panose="020F0302020204030204" pitchFamily="34" charset="0"/>
                <a:cs typeface="Calibri Light" panose="020F0302020204030204" pitchFamily="34" charset="0"/>
              </a:rPr>
            </a:br>
            <a:br>
              <a:rPr lang="en-US" sz="2000" dirty="0">
                <a:latin typeface="Calibri Light" panose="020F0302020204030204" pitchFamily="34" charset="0"/>
                <a:cs typeface="Calibri Light" panose="020F0302020204030204" pitchFamily="34" charset="0"/>
              </a:rPr>
            </a:br>
            <a:br>
              <a:rPr lang="en-US" sz="2000" dirty="0">
                <a:latin typeface="Calibri Light" panose="020F0302020204030204" pitchFamily="34" charset="0"/>
                <a:cs typeface="Calibri Light" panose="020F0302020204030204" pitchFamily="34" charset="0"/>
              </a:rPr>
            </a:br>
            <a:br>
              <a:rPr lang="en-US" sz="2400" dirty="0">
                <a:latin typeface="Calibri Light" panose="020F0302020204030204" pitchFamily="34" charset="0"/>
                <a:cs typeface="Calibri Light" panose="020F0302020204030204" pitchFamily="34" charset="0"/>
              </a:rPr>
            </a:br>
            <a:br>
              <a:rPr lang="en-US" sz="2400" dirty="0">
                <a:latin typeface="Calibri Light" panose="020F0302020204030204" pitchFamily="34" charset="0"/>
                <a:cs typeface="Calibri Light" panose="020F0302020204030204" pitchFamily="34" charset="0"/>
              </a:rPr>
            </a:br>
            <a:endParaRPr kumimoji="0" lang="en-US" sz="3000" b="0" i="0" u="none" strike="noStrike" kern="1200" cap="none" spc="0" normalizeH="0" baseline="0" noProof="0" dirty="0">
              <a:ln>
                <a:noFill/>
              </a:ln>
              <a:solidFill>
                <a:schemeClr val="tx1"/>
              </a:solidFill>
              <a:effectLst/>
              <a:uLnTx/>
              <a:uFillTx/>
              <a:latin typeface="Calibri Light" panose="020F0302020204030204" pitchFamily="34" charset="0"/>
              <a:ea typeface="+mj-ea"/>
              <a:cs typeface="Calibri Light" panose="020F0302020204030204" pitchFamily="34" charset="0"/>
            </a:endParaRPr>
          </a:p>
        </p:txBody>
      </p:sp>
      <p:sp>
        <p:nvSpPr>
          <p:cNvPr id="7" name="Slide Number Placeholder 1">
            <a:extLst>
              <a:ext uri="{FF2B5EF4-FFF2-40B4-BE49-F238E27FC236}">
                <a16:creationId xmlns:a16="http://schemas.microsoft.com/office/drawing/2014/main" id="{1E2847B9-3313-624E-9DAF-7BAF6F192E6A}"/>
              </a:ext>
            </a:extLst>
          </p:cNvPr>
          <p:cNvSpPr>
            <a:spLocks noGrp="1"/>
          </p:cNvSpPr>
          <p:nvPr>
            <p:ph type="sldNum" sz="quarter" idx="12"/>
          </p:nvPr>
        </p:nvSpPr>
        <p:spPr/>
        <p:txBody>
          <a:bodyPr/>
          <a:lstStyle/>
          <a:p>
            <a:fld id="{523A240F-EAFE-E84F-B44C-6D7A08E0E409}" type="slidenum">
              <a:rPr lang="en-US" smtClean="0"/>
              <a:t>39</a:t>
            </a:fld>
            <a:endParaRPr lang="en-US" dirty="0"/>
          </a:p>
        </p:txBody>
      </p:sp>
      <p:pic>
        <p:nvPicPr>
          <p:cNvPr id="3" name="Picture 2" descr="Linkedin Logo Vector Art, Icons, and Graphics for Free Download">
            <a:extLst>
              <a:ext uri="{FF2B5EF4-FFF2-40B4-BE49-F238E27FC236}">
                <a16:creationId xmlns:a16="http://schemas.microsoft.com/office/drawing/2014/main" id="{3256AFBF-4FBC-6450-8326-FAD37B746BE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2291" y="4260501"/>
            <a:ext cx="580681" cy="58068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About Twitter | Our logo, brand guidelines, and Tweet tools">
            <a:extLst>
              <a:ext uri="{FF2B5EF4-FFF2-40B4-BE49-F238E27FC236}">
                <a16:creationId xmlns:a16="http://schemas.microsoft.com/office/drawing/2014/main" id="{2EBE563D-EBFA-8A8A-4E66-D88B76876B1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517" y="5023691"/>
            <a:ext cx="284227" cy="290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34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Survey overview</a:t>
            </a:r>
          </a:p>
        </p:txBody>
      </p:sp>
      <p:sp>
        <p:nvSpPr>
          <p:cNvPr id="11" name="Content Placeholder 2">
            <a:extLst>
              <a:ext uri="{FF2B5EF4-FFF2-40B4-BE49-F238E27FC236}">
                <a16:creationId xmlns:a16="http://schemas.microsoft.com/office/drawing/2014/main" id="{88E6A9F9-539B-3848-B34F-B152649847CB}"/>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Survey overview and methodology</a:t>
            </a:r>
          </a:p>
        </p:txBody>
      </p:sp>
      <p:sp>
        <p:nvSpPr>
          <p:cNvPr id="5" name="Rectangle 4">
            <a:extLst>
              <a:ext uri="{FF2B5EF4-FFF2-40B4-BE49-F238E27FC236}">
                <a16:creationId xmlns:a16="http://schemas.microsoft.com/office/drawing/2014/main" id="{E76FA8B6-6129-A94A-90E9-C684823742EE}"/>
              </a:ext>
              <a:ext uri="{C183D7F6-B498-43B3-948B-1728B52AA6E4}">
                <adec:decorative xmlns:adec="http://schemas.microsoft.com/office/drawing/2017/decorative" val="1"/>
              </a:ext>
            </a:extLst>
          </p:cNvPr>
          <p:cNvSpPr/>
          <p:nvPr/>
        </p:nvSpPr>
        <p:spPr bwMode="auto">
          <a:xfrm>
            <a:off x="1288864" y="1333500"/>
            <a:ext cx="2916137" cy="3860292"/>
          </a:xfrm>
          <a:prstGeom prst="rect">
            <a:avLst/>
          </a:prstGeom>
          <a:solidFill>
            <a:schemeClr val="bg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ndParaRPr>
          </a:p>
        </p:txBody>
      </p:sp>
      <p:sp>
        <p:nvSpPr>
          <p:cNvPr id="8" name="Rectangle 7">
            <a:extLst>
              <a:ext uri="{FF2B5EF4-FFF2-40B4-BE49-F238E27FC236}">
                <a16:creationId xmlns:a16="http://schemas.microsoft.com/office/drawing/2014/main" id="{5831ED4B-CFCD-6E14-F551-90B32F818DBA}"/>
              </a:ext>
              <a:ext uri="{C183D7F6-B498-43B3-948B-1728B52AA6E4}">
                <adec:decorative xmlns:adec="http://schemas.microsoft.com/office/drawing/2017/decorative" val="1"/>
              </a:ext>
            </a:extLst>
          </p:cNvPr>
          <p:cNvSpPr/>
          <p:nvPr/>
        </p:nvSpPr>
        <p:spPr bwMode="auto">
          <a:xfrm>
            <a:off x="4909888" y="1333500"/>
            <a:ext cx="2916137" cy="3860292"/>
          </a:xfrm>
          <a:prstGeom prst="rect">
            <a:avLst/>
          </a:prstGeom>
          <a:solidFill>
            <a:schemeClr val="bg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ndParaRPr>
          </a:p>
        </p:txBody>
      </p:sp>
      <p:sp>
        <p:nvSpPr>
          <p:cNvPr id="6" name="TextBox 5">
            <a:extLst>
              <a:ext uri="{FF2B5EF4-FFF2-40B4-BE49-F238E27FC236}">
                <a16:creationId xmlns:a16="http://schemas.microsoft.com/office/drawing/2014/main" id="{B06D6338-4FCF-5C40-836A-D8A5E541B8F0}"/>
              </a:ext>
            </a:extLst>
          </p:cNvPr>
          <p:cNvSpPr txBox="1"/>
          <p:nvPr/>
        </p:nvSpPr>
        <p:spPr>
          <a:xfrm>
            <a:off x="1467930" y="2393688"/>
            <a:ext cx="2558005" cy="2015936"/>
          </a:xfrm>
          <a:prstGeom prst="rect">
            <a:avLst/>
          </a:prstGeom>
          <a:noFill/>
        </p:spPr>
        <p:txBody>
          <a:bodyPr wrap="square" rtlCol="0">
            <a:spAutoFit/>
          </a:bodyPr>
          <a:lstStyle/>
          <a:p>
            <a:pPr algn="ctr"/>
            <a:r>
              <a:rPr lang="en-US" sz="3600" spc="-20" dirty="0">
                <a:solidFill>
                  <a:srgbClr val="012169"/>
                </a:solidFill>
                <a:latin typeface="Calibri Light" panose="020F0302020204030204" pitchFamily="34" charset="0"/>
                <a:ea typeface="Times New Roman" charset="0"/>
                <a:cs typeface="Calibri Light" panose="020F0302020204030204" pitchFamily="34" charset="0"/>
              </a:rPr>
              <a:t>$499</a:t>
            </a:r>
          </a:p>
          <a:p>
            <a:pPr algn="ctr"/>
            <a:r>
              <a:rPr lang="en-US" sz="3600" spc="-20" dirty="0">
                <a:solidFill>
                  <a:srgbClr val="012169"/>
                </a:solidFill>
                <a:latin typeface="Calibri Light" panose="020F0302020204030204" pitchFamily="34" charset="0"/>
                <a:ea typeface="Calibri" charset="0"/>
                <a:cs typeface="Calibri Light" panose="020F0302020204030204" pitchFamily="34" charset="0"/>
              </a:rPr>
              <a:t>billion</a:t>
            </a:r>
          </a:p>
          <a:p>
            <a:pPr algn="ctr"/>
            <a:r>
              <a:rPr lang="en-US" sz="1400" spc="-20" dirty="0">
                <a:latin typeface="Calibri Light" panose="020F0302020204030204" pitchFamily="34" charset="0"/>
                <a:ea typeface="Calibri" charset="0"/>
                <a:cs typeface="Calibri Light" panose="020F0302020204030204" pitchFamily="34" charset="0"/>
              </a:rPr>
              <a:t>Total contributed to</a:t>
            </a:r>
            <a:br>
              <a:rPr lang="en-US" sz="1400" spc="-20" dirty="0">
                <a:latin typeface="Calibri Light" panose="020F0302020204030204" pitchFamily="34" charset="0"/>
                <a:ea typeface="Calibri" charset="0"/>
                <a:cs typeface="Calibri Light" panose="020F0302020204030204" pitchFamily="34" charset="0"/>
              </a:rPr>
            </a:br>
            <a:r>
              <a:rPr lang="en-US" sz="1400" spc="-20" dirty="0">
                <a:latin typeface="Calibri Light" panose="020F0302020204030204" pitchFamily="34" charset="0"/>
                <a:ea typeface="Calibri" charset="0"/>
                <a:cs typeface="Calibri Light" panose="020F0302020204030204" pitchFamily="34" charset="0"/>
              </a:rPr>
              <a:t>U.S. charities in 2022</a:t>
            </a:r>
            <a:r>
              <a:rPr lang="en-US" sz="1400" spc="-20" baseline="30000" dirty="0">
                <a:latin typeface="Calibri Light" panose="020F0302020204030204" pitchFamily="34" charset="0"/>
                <a:ea typeface="Calibri" charset="0"/>
                <a:cs typeface="Calibri Light" panose="020F0302020204030204" pitchFamily="34" charset="0"/>
              </a:rPr>
              <a:t>1</a:t>
            </a:r>
            <a:r>
              <a:rPr lang="en-US" sz="1400" spc="-20" dirty="0">
                <a:latin typeface="Calibri Light" panose="020F0302020204030204" pitchFamily="34" charset="0"/>
                <a:ea typeface="Calibri" charset="0"/>
                <a:cs typeface="Calibri Light" panose="020F0302020204030204" pitchFamily="34" charset="0"/>
              </a:rPr>
              <a:t>.</a:t>
            </a:r>
            <a:endParaRPr lang="en-US" sz="1400" spc="-20" baseline="30000" dirty="0">
              <a:latin typeface="Calibri Light" panose="020F0302020204030204" pitchFamily="34" charset="0"/>
              <a:ea typeface="Calibri" charset="0"/>
              <a:cs typeface="Calibri Light" panose="020F0302020204030204" pitchFamily="34" charset="0"/>
            </a:endParaRPr>
          </a:p>
          <a:p>
            <a:pPr algn="ctr"/>
            <a:endParaRPr lang="en-US" sz="500" spc="-20" dirty="0">
              <a:latin typeface="Calibri Light" panose="020F0302020204030204" pitchFamily="34" charset="0"/>
              <a:ea typeface="Calibri" charset="0"/>
              <a:cs typeface="Calibri Light" panose="020F0302020204030204" pitchFamily="34" charset="0"/>
            </a:endParaRPr>
          </a:p>
          <a:p>
            <a:pPr algn="ctr"/>
            <a:r>
              <a:rPr lang="en-US" sz="1000" spc="-20" dirty="0">
                <a:latin typeface="Calibri Light" panose="020F0302020204030204" pitchFamily="34" charset="0"/>
                <a:ea typeface="Times New Roman" charset="0"/>
                <a:cs typeface="Calibri Light" panose="020F0302020204030204" pitchFamily="34" charset="0"/>
              </a:rPr>
              <a:t>Of which American individuals </a:t>
            </a:r>
            <a:br>
              <a:rPr lang="en-US" sz="1000" spc="-20" dirty="0">
                <a:latin typeface="Calibri Light" panose="020F0302020204030204" pitchFamily="34" charset="0"/>
                <a:ea typeface="Times New Roman" charset="0"/>
                <a:cs typeface="Calibri Light" panose="020F0302020204030204" pitchFamily="34" charset="0"/>
              </a:rPr>
            </a:br>
            <a:r>
              <a:rPr lang="en-US" sz="1000" spc="-20" dirty="0">
                <a:latin typeface="Calibri Light" panose="020F0302020204030204" pitchFamily="34" charset="0"/>
                <a:ea typeface="Times New Roman" charset="0"/>
                <a:cs typeface="Calibri Light" panose="020F0302020204030204" pitchFamily="34" charset="0"/>
              </a:rPr>
              <a:t>gave 73%</a:t>
            </a:r>
            <a:r>
              <a:rPr lang="en-US" sz="1000" spc="-20" baseline="30000" dirty="0">
                <a:latin typeface="Calibri Light" panose="020F0302020204030204" pitchFamily="34" charset="0"/>
                <a:ea typeface="Times New Roman" charset="0"/>
                <a:cs typeface="Calibri Light" panose="020F0302020204030204" pitchFamily="34" charset="0"/>
              </a:rPr>
              <a:t>2</a:t>
            </a:r>
            <a:r>
              <a:rPr lang="en-US" sz="1000" spc="-20" dirty="0">
                <a:latin typeface="Calibri Light" panose="020F0302020204030204" pitchFamily="34" charset="0"/>
                <a:ea typeface="Times New Roman" charset="0"/>
                <a:cs typeface="Calibri Light" panose="020F0302020204030204" pitchFamily="34" charset="0"/>
              </a:rPr>
              <a:t>.</a:t>
            </a:r>
            <a:endParaRPr lang="en-US" sz="1000" spc="-20" baseline="30000" dirty="0">
              <a:latin typeface="Calibri Light" panose="020F0302020204030204" pitchFamily="34" charset="0"/>
              <a:ea typeface="Times New Roman" charset="0"/>
              <a:cs typeface="Calibri Light" panose="020F0302020204030204" pitchFamily="34" charset="0"/>
            </a:endParaRPr>
          </a:p>
        </p:txBody>
      </p:sp>
      <p:pic>
        <p:nvPicPr>
          <p:cNvPr id="12" name="Picture 11">
            <a:extLst>
              <a:ext uri="{FF2B5EF4-FFF2-40B4-BE49-F238E27FC236}">
                <a16:creationId xmlns:a16="http://schemas.microsoft.com/office/drawing/2014/main" id="{439629C1-6010-2C45-893A-B62B34869D0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518332" y="1931184"/>
            <a:ext cx="457200" cy="457200"/>
          </a:xfrm>
          <a:prstGeom prst="rect">
            <a:avLst/>
          </a:prstGeom>
        </p:spPr>
      </p:pic>
      <p:sp>
        <p:nvSpPr>
          <p:cNvPr id="7" name="TextBox 6">
            <a:extLst>
              <a:ext uri="{FF2B5EF4-FFF2-40B4-BE49-F238E27FC236}">
                <a16:creationId xmlns:a16="http://schemas.microsoft.com/office/drawing/2014/main" id="{A9A4289C-5760-F64F-A339-A4D12FEA1A1F}"/>
              </a:ext>
            </a:extLst>
          </p:cNvPr>
          <p:cNvSpPr txBox="1"/>
          <p:nvPr/>
        </p:nvSpPr>
        <p:spPr>
          <a:xfrm>
            <a:off x="5249553" y="2393688"/>
            <a:ext cx="2236807" cy="1831271"/>
          </a:xfrm>
          <a:prstGeom prst="rect">
            <a:avLst/>
          </a:prstGeom>
          <a:noFill/>
        </p:spPr>
        <p:txBody>
          <a:bodyPr wrap="square" rtlCol="0">
            <a:spAutoFit/>
          </a:bodyPr>
          <a:lstStyle/>
          <a:p>
            <a:pPr algn="ctr"/>
            <a:r>
              <a:rPr lang="en-US" sz="3600" spc="-20" dirty="0">
                <a:solidFill>
                  <a:srgbClr val="012169"/>
                </a:solidFill>
                <a:latin typeface="Calibri Light" panose="020F0302020204030204" pitchFamily="34" charset="0"/>
                <a:ea typeface="Calibri" charset="0"/>
                <a:cs typeface="Calibri Light" panose="020F0302020204030204" pitchFamily="34" charset="0"/>
              </a:rPr>
              <a:t>$34,917</a:t>
            </a:r>
            <a:endParaRPr lang="en-US" sz="1600" spc="-20" dirty="0">
              <a:solidFill>
                <a:srgbClr val="012169"/>
              </a:solidFill>
              <a:latin typeface="Calibri Light" panose="020F0302020204030204" pitchFamily="34" charset="0"/>
              <a:ea typeface="Calibri" charset="0"/>
              <a:cs typeface="Calibri Light" panose="020F0302020204030204" pitchFamily="34" charset="0"/>
            </a:endParaRPr>
          </a:p>
          <a:p>
            <a:pPr algn="ctr"/>
            <a:r>
              <a:rPr lang="en-US" sz="1400" spc="-20" dirty="0">
                <a:latin typeface="Calibri Light" panose="020F0302020204030204" pitchFamily="34" charset="0"/>
                <a:ea typeface="Calibri" charset="0"/>
                <a:cs typeface="Calibri Light" panose="020F0302020204030204" pitchFamily="34" charset="0"/>
              </a:rPr>
              <a:t>Total given, on average, </a:t>
            </a:r>
            <a:br>
              <a:rPr lang="en-US" sz="1400" spc="-20" dirty="0">
                <a:latin typeface="Calibri Light" panose="020F0302020204030204" pitchFamily="34" charset="0"/>
                <a:ea typeface="Calibri" charset="0"/>
                <a:cs typeface="Calibri Light" panose="020F0302020204030204" pitchFamily="34" charset="0"/>
              </a:rPr>
            </a:br>
            <a:r>
              <a:rPr lang="en-US" sz="1400" spc="-20" dirty="0">
                <a:latin typeface="Calibri Light" panose="020F0302020204030204" pitchFamily="34" charset="0"/>
                <a:ea typeface="Calibri" charset="0"/>
                <a:cs typeface="Calibri Light" panose="020F0302020204030204" pitchFamily="34" charset="0"/>
              </a:rPr>
              <a:t>by affluent households </a:t>
            </a:r>
            <a:br>
              <a:rPr lang="en-US" sz="1400" spc="-20" dirty="0">
                <a:latin typeface="Calibri Light" panose="020F0302020204030204" pitchFamily="34" charset="0"/>
                <a:ea typeface="Calibri" charset="0"/>
                <a:cs typeface="Calibri Light" panose="020F0302020204030204" pitchFamily="34" charset="0"/>
              </a:rPr>
            </a:br>
            <a:r>
              <a:rPr lang="en-US" sz="1400" spc="-20" dirty="0">
                <a:latin typeface="Calibri Light" panose="020F0302020204030204" pitchFamily="34" charset="0"/>
                <a:ea typeface="Calibri" charset="0"/>
                <a:cs typeface="Calibri Light" panose="020F0302020204030204" pitchFamily="34" charset="0"/>
              </a:rPr>
              <a:t>in 2022.</a:t>
            </a:r>
          </a:p>
          <a:p>
            <a:pPr algn="ctr"/>
            <a:endParaRPr lang="en-US" sz="500" spc="-20" dirty="0">
              <a:latin typeface="Calibri Light" panose="020F0302020204030204" pitchFamily="34" charset="0"/>
              <a:ea typeface="Calibri" charset="0"/>
              <a:cs typeface="Calibri Light" panose="020F0302020204030204" pitchFamily="34" charset="0"/>
            </a:endParaRPr>
          </a:p>
          <a:p>
            <a:pPr algn="ctr"/>
            <a:r>
              <a:rPr lang="en-US" sz="1000" spc="-20" dirty="0">
                <a:latin typeface="Calibri Light" panose="020F0302020204030204" pitchFamily="34" charset="0"/>
                <a:ea typeface="Times New Roman" charset="0"/>
                <a:cs typeface="Calibri Light" panose="020F0302020204030204" pitchFamily="34" charset="0"/>
              </a:rPr>
              <a:t>By comparison, American households</a:t>
            </a:r>
            <a:br>
              <a:rPr lang="en-US" sz="1000" spc="-20" dirty="0">
                <a:latin typeface="Calibri Light" panose="020F0302020204030204" pitchFamily="34" charset="0"/>
                <a:ea typeface="Times New Roman" charset="0"/>
                <a:cs typeface="Calibri Light" panose="020F0302020204030204" pitchFamily="34" charset="0"/>
              </a:rPr>
            </a:br>
            <a:r>
              <a:rPr lang="en-US" sz="1000" spc="-20" dirty="0">
                <a:latin typeface="Calibri Light" panose="020F0302020204030204" pitchFamily="34" charset="0"/>
                <a:ea typeface="Times New Roman" charset="0"/>
                <a:cs typeface="Calibri Light" panose="020F0302020204030204" pitchFamily="34" charset="0"/>
              </a:rPr>
              <a:t>in general give, on average,</a:t>
            </a:r>
            <a:br>
              <a:rPr lang="en-US" sz="1000" spc="-20" dirty="0">
                <a:latin typeface="Calibri Light" panose="020F0302020204030204" pitchFamily="34" charset="0"/>
                <a:ea typeface="Times New Roman" charset="0"/>
                <a:cs typeface="Calibri Light" panose="020F0302020204030204" pitchFamily="34" charset="0"/>
              </a:rPr>
            </a:br>
            <a:r>
              <a:rPr lang="en-US" sz="1000" spc="-20" dirty="0">
                <a:latin typeface="Calibri Light" panose="020F0302020204030204" pitchFamily="34" charset="0"/>
                <a:ea typeface="Times New Roman" charset="0"/>
                <a:cs typeface="Calibri Light" panose="020F0302020204030204" pitchFamily="34" charset="0"/>
              </a:rPr>
              <a:t>$2,581 each year</a:t>
            </a:r>
            <a:r>
              <a:rPr lang="en-US" sz="1000" spc="-20" baseline="30000" dirty="0">
                <a:latin typeface="Calibri Light" panose="020F0302020204030204" pitchFamily="34" charset="0"/>
                <a:ea typeface="Times New Roman" charset="0"/>
                <a:cs typeface="Calibri Light" panose="020F0302020204030204" pitchFamily="34" charset="0"/>
              </a:rPr>
              <a:t>3</a:t>
            </a:r>
            <a:r>
              <a:rPr lang="en-US" sz="1000" spc="-20" dirty="0">
                <a:latin typeface="Calibri Light" panose="020F0302020204030204" pitchFamily="34" charset="0"/>
                <a:ea typeface="Times New Roman" charset="0"/>
                <a:cs typeface="Calibri Light" panose="020F0302020204030204" pitchFamily="34" charset="0"/>
              </a:rPr>
              <a:t>.</a:t>
            </a:r>
            <a:endParaRPr lang="en-US" sz="1000" spc="-20" baseline="30000" dirty="0">
              <a:latin typeface="Calibri Light" panose="020F0302020204030204" pitchFamily="34" charset="0"/>
              <a:ea typeface="Times New Roman" charset="0"/>
              <a:cs typeface="Calibri Light" panose="020F0302020204030204" pitchFamily="34" charset="0"/>
            </a:endParaRPr>
          </a:p>
        </p:txBody>
      </p:sp>
      <p:pic>
        <p:nvPicPr>
          <p:cNvPr id="14" name="Picture 13">
            <a:extLst>
              <a:ext uri="{FF2B5EF4-FFF2-40B4-BE49-F238E27FC236}">
                <a16:creationId xmlns:a16="http://schemas.microsoft.com/office/drawing/2014/main" id="{534004FA-6471-A44B-B8A2-B65D290899F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6139356" y="1931184"/>
            <a:ext cx="457200" cy="457200"/>
          </a:xfrm>
          <a:prstGeom prst="rect">
            <a:avLst/>
          </a:prstGeom>
        </p:spPr>
      </p:pic>
      <p:sp>
        <p:nvSpPr>
          <p:cNvPr id="10" name="TextBox 9">
            <a:extLst>
              <a:ext uri="{FF2B5EF4-FFF2-40B4-BE49-F238E27FC236}">
                <a16:creationId xmlns:a16="http://schemas.microsoft.com/office/drawing/2014/main" id="{4E12764C-5916-4746-B1EB-C9AA13042C11}"/>
              </a:ext>
            </a:extLst>
          </p:cNvPr>
          <p:cNvSpPr txBox="1"/>
          <p:nvPr/>
        </p:nvSpPr>
        <p:spPr>
          <a:xfrm>
            <a:off x="457200" y="6298168"/>
            <a:ext cx="3553428" cy="369332"/>
          </a:xfrm>
          <a:prstGeom prst="rect">
            <a:avLst/>
          </a:prstGeom>
          <a:noFill/>
        </p:spPr>
        <p:txBody>
          <a:bodyPr wrap="square" lIns="0" tIns="0" rIns="0" bIns="0" rtlCol="0">
            <a:spAutoFit/>
          </a:bodyPr>
          <a:lstStyle/>
          <a:p>
            <a:pPr marL="91440" indent="-91440"/>
            <a:r>
              <a:rPr lang="en-US" sz="800" baseline="30000" dirty="0">
                <a:latin typeface="Calibri Light" panose="020F0302020204030204" pitchFamily="34" charset="0"/>
                <a:ea typeface="Calibri" charset="0"/>
                <a:cs typeface="Calibri Light" panose="020F0302020204030204" pitchFamily="34" charset="0"/>
              </a:rPr>
              <a:t>1	</a:t>
            </a:r>
            <a:r>
              <a:rPr lang="en-US" sz="800" dirty="0">
                <a:latin typeface="Calibri Light" panose="020F0302020204030204" pitchFamily="34" charset="0"/>
                <a:ea typeface="Calibri" charset="0"/>
                <a:cs typeface="Calibri Light" panose="020F0302020204030204" pitchFamily="34" charset="0"/>
              </a:rPr>
              <a:t>Giving USA 2023, data 2022.</a:t>
            </a:r>
            <a:endParaRPr lang="en-US" sz="800" strike="sngStrike" dirty="0">
              <a:highlight>
                <a:srgbClr val="FFFF00"/>
              </a:highlight>
              <a:latin typeface="Calibri Light" panose="020F0302020204030204" pitchFamily="34" charset="0"/>
              <a:ea typeface="Calibri" charset="0"/>
              <a:cs typeface="Calibri Light" panose="020F0302020204030204" pitchFamily="34" charset="0"/>
            </a:endParaRPr>
          </a:p>
          <a:p>
            <a:pPr marL="91440" indent="-91440"/>
            <a:r>
              <a:rPr lang="en-US" sz="800" baseline="30000" dirty="0">
                <a:latin typeface="Calibri Light" panose="020F0302020204030204" pitchFamily="34" charset="0"/>
                <a:ea typeface="Calibri" charset="0"/>
                <a:cs typeface="Calibri Light" panose="020F0302020204030204" pitchFamily="34" charset="0"/>
              </a:rPr>
              <a:t>2	</a:t>
            </a:r>
            <a:r>
              <a:rPr lang="en-US" sz="800" dirty="0">
                <a:latin typeface="Calibri Light" panose="020F0302020204030204" pitchFamily="34" charset="0"/>
                <a:ea typeface="Calibri" charset="0"/>
                <a:cs typeface="Calibri Light" panose="020F0302020204030204" pitchFamily="34" charset="0"/>
              </a:rPr>
              <a:t>Giving USA 2023, data 2022; includes bequests.</a:t>
            </a:r>
          </a:p>
          <a:p>
            <a:pPr marL="91440" indent="-91440"/>
            <a:r>
              <a:rPr lang="en-US" sz="800" baseline="30000" dirty="0">
                <a:solidFill>
                  <a:schemeClr val="tx1">
                    <a:lumMod val="85000"/>
                    <a:lumOff val="15000"/>
                  </a:schemeClr>
                </a:solidFill>
                <a:latin typeface="Calibri Light" panose="020F0302020204030204" pitchFamily="34" charset="0"/>
                <a:ea typeface="Calibri" charset="0"/>
                <a:cs typeface="Calibri Light" panose="020F0302020204030204" pitchFamily="34" charset="0"/>
              </a:rPr>
              <a:t>3	</a:t>
            </a:r>
            <a:r>
              <a:rPr lang="en-US" sz="800" dirty="0">
                <a:latin typeface="Calibri Light" panose="020F0302020204030204" pitchFamily="34" charset="0"/>
                <a:ea typeface="Calibri" charset="0"/>
                <a:cs typeface="Calibri Light" panose="020F0302020204030204" pitchFamily="34" charset="0"/>
              </a:rPr>
              <a:t>Philanthropy Panel Study</a:t>
            </a:r>
            <a:r>
              <a:rPr lang="en-US" sz="800" dirty="0">
                <a:solidFill>
                  <a:schemeClr val="tx1">
                    <a:lumMod val="85000"/>
                    <a:lumOff val="15000"/>
                  </a:schemeClr>
                </a:solidFill>
                <a:latin typeface="Calibri Light" panose="020F0302020204030204" pitchFamily="34" charset="0"/>
                <a:ea typeface="Calibri" charset="0"/>
                <a:cs typeface="Calibri Light" panose="020F0302020204030204" pitchFamily="34" charset="0"/>
              </a:rPr>
              <a:t> 2019.</a:t>
            </a:r>
            <a:endParaRPr lang="en-US" sz="800" baseline="30000" dirty="0">
              <a:latin typeface="Calibri Light" panose="020F0302020204030204" pitchFamily="34" charset="0"/>
              <a:ea typeface="Calibri" charset="0"/>
              <a:cs typeface="Calibri Light" panose="020F0302020204030204" pitchFamily="34" charset="0"/>
            </a:endParaRPr>
          </a:p>
        </p:txBody>
      </p:sp>
      <p:sp>
        <p:nvSpPr>
          <p:cNvPr id="2" name="Slide Number Placeholder 1">
            <a:extLst>
              <a:ext uri="{FF2B5EF4-FFF2-40B4-BE49-F238E27FC236}">
                <a16:creationId xmlns:a16="http://schemas.microsoft.com/office/drawing/2014/main" id="{F0B5C786-97EC-40D4-A7D4-98755DD48465}"/>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4</a:t>
            </a:fld>
            <a:endParaRPr lang="en-US" dirty="0"/>
          </a:p>
        </p:txBody>
      </p:sp>
    </p:spTree>
    <p:extLst>
      <p:ext uri="{BB962C8B-B14F-4D97-AF65-F5344CB8AC3E}">
        <p14:creationId xmlns:p14="http://schemas.microsoft.com/office/powerpoint/2010/main" val="17438163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Affluent giving levels by household net worth</a:t>
            </a:r>
          </a:p>
        </p:txBody>
      </p:sp>
      <p:sp>
        <p:nvSpPr>
          <p:cNvPr id="18" name="Content Placeholder 2">
            <a:extLst>
              <a:ext uri="{FF2B5EF4-FFF2-40B4-BE49-F238E27FC236}">
                <a16:creationId xmlns:a16="http://schemas.microsoft.com/office/drawing/2014/main" id="{9ACEBCDD-748C-C44F-9672-1593A1907A29}"/>
              </a:ext>
            </a:extLst>
          </p:cNvPr>
          <p:cNvSpPr txBox="1">
            <a:spLocks/>
          </p:cNvSpPr>
          <p:nvPr/>
        </p:nvSpPr>
        <p:spPr>
          <a:xfrm>
            <a:off x="457199" y="359490"/>
            <a:ext cx="6168189" cy="212010"/>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Giving patterns of affluent donors</a:t>
            </a:r>
          </a:p>
        </p:txBody>
      </p:sp>
      <p:sp>
        <p:nvSpPr>
          <p:cNvPr id="5" name="Content Placeholder 4">
            <a:extLst>
              <a:ext uri="{FF2B5EF4-FFF2-40B4-BE49-F238E27FC236}">
                <a16:creationId xmlns:a16="http://schemas.microsoft.com/office/drawing/2014/main" id="{C48363B9-E1C6-B218-D8F0-4B17118F2A14}"/>
              </a:ext>
            </a:extLst>
          </p:cNvPr>
          <p:cNvSpPr>
            <a:spLocks noGrp="1"/>
          </p:cNvSpPr>
          <p:nvPr>
            <p:ph idx="1"/>
          </p:nvPr>
        </p:nvSpPr>
        <p:spPr/>
        <p:txBody>
          <a:bodyPr/>
          <a:lstStyle/>
          <a:p>
            <a:r>
              <a:rPr lang="en-US" sz="1400" dirty="0">
                <a:latin typeface="Calibri Light" panose="020F0302020204030204" pitchFamily="34" charset="0"/>
                <a:ea typeface="Calibri" charset="0"/>
                <a:cs typeface="Calibri Light" panose="020F0302020204030204" pitchFamily="34" charset="0"/>
              </a:rPr>
              <a:t>Average amount given to charity by total household net worth</a:t>
            </a:r>
          </a:p>
          <a:p>
            <a:endParaRPr lang="en-US" dirty="0"/>
          </a:p>
        </p:txBody>
      </p:sp>
      <p:graphicFrame>
        <p:nvGraphicFramePr>
          <p:cNvPr id="2" name="Chart 1" descr="A graph showing the average amount given to charity by total household net worth. Households with less than $1 million gave $4,665, households with $1 million to $5 million gave $8,685, and households with $5 million to $20 million gave $49,460.&#10;">
            <a:extLst>
              <a:ext uri="{FF2B5EF4-FFF2-40B4-BE49-F238E27FC236}">
                <a16:creationId xmlns:a16="http://schemas.microsoft.com/office/drawing/2014/main" id="{D11F9122-4AB7-E910-A42E-60DD6D96D887}"/>
              </a:ext>
            </a:extLst>
          </p:cNvPr>
          <p:cNvGraphicFramePr>
            <a:graphicFrameLocks/>
          </p:cNvGraphicFramePr>
          <p:nvPr/>
        </p:nvGraphicFramePr>
        <p:xfrm>
          <a:off x="719667" y="2048256"/>
          <a:ext cx="7653083" cy="3971544"/>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1">
            <a:extLst>
              <a:ext uri="{FF2B5EF4-FFF2-40B4-BE49-F238E27FC236}">
                <a16:creationId xmlns:a16="http://schemas.microsoft.com/office/drawing/2014/main" id="{5CCBD83C-27F3-9AA0-D039-311E82825B7F}"/>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5</a:t>
            </a:fld>
            <a:endParaRPr lang="en-US" dirty="0"/>
          </a:p>
        </p:txBody>
      </p:sp>
    </p:spTree>
    <p:extLst>
      <p:ext uri="{BB962C8B-B14F-4D97-AF65-F5344CB8AC3E}">
        <p14:creationId xmlns:p14="http://schemas.microsoft.com/office/powerpoint/2010/main" val="1044010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5111DA2-C496-494B-2C07-E124B5A6E002}"/>
              </a:ext>
            </a:extLst>
          </p:cNvPr>
          <p:cNvSpPr>
            <a:spLocks noGrp="1"/>
          </p:cNvSpPr>
          <p:nvPr>
            <p:ph type="title"/>
          </p:nvPr>
        </p:nvSpPr>
        <p:spPr>
          <a:xfrm>
            <a:off x="457200" y="224616"/>
            <a:ext cx="6902824" cy="615553"/>
          </a:xfrm>
        </p:spPr>
        <p:txBody>
          <a:bodyPr/>
          <a:lstStyle/>
          <a:p>
            <a:r>
              <a:rPr lang="en-US" dirty="0"/>
              <a:t>Percentage of affluent and general households that give to charity</a:t>
            </a:r>
          </a:p>
        </p:txBody>
      </p:sp>
      <p:sp>
        <p:nvSpPr>
          <p:cNvPr id="5" name="Content Placeholder 2">
            <a:extLst>
              <a:ext uri="{FF2B5EF4-FFF2-40B4-BE49-F238E27FC236}">
                <a16:creationId xmlns:a16="http://schemas.microsoft.com/office/drawing/2014/main" id="{E27B17F9-A6CF-ED28-3A6E-F24D6B268F4D}"/>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Giving patterns of affluent donors</a:t>
            </a:r>
          </a:p>
        </p:txBody>
      </p:sp>
      <p:sp>
        <p:nvSpPr>
          <p:cNvPr id="15" name="Content Placeholder 14">
            <a:extLst>
              <a:ext uri="{FF2B5EF4-FFF2-40B4-BE49-F238E27FC236}">
                <a16:creationId xmlns:a16="http://schemas.microsoft.com/office/drawing/2014/main" id="{5FD1DC03-775B-903A-3FAE-895AEA750590}"/>
              </a:ext>
            </a:extLst>
          </p:cNvPr>
          <p:cNvSpPr>
            <a:spLocks noGrp="1"/>
          </p:cNvSpPr>
          <p:nvPr>
            <p:ph idx="1"/>
          </p:nvPr>
        </p:nvSpPr>
        <p:spPr/>
        <p:txBody>
          <a:bodyPr/>
          <a:lstStyle/>
          <a:p>
            <a:r>
              <a:rPr lang="en-US" dirty="0"/>
              <a:t>Percent of households who give to charity</a:t>
            </a:r>
          </a:p>
        </p:txBody>
      </p:sp>
      <p:graphicFrame>
        <p:nvGraphicFramePr>
          <p:cNvPr id="16" name="Content Placeholder 12" descr="A graph showing the comparison of affluent households that give to charity and general households that give to charity. Affluent households gave to charity as follows: 91% in 2015, 90% in 2017, 88% in 2020 and 85% in 2022. General households gave to charity as follows: 56% in 2014, 53% in 2016 and 50% in 2018. ">
            <a:extLst>
              <a:ext uri="{FF2B5EF4-FFF2-40B4-BE49-F238E27FC236}">
                <a16:creationId xmlns:a16="http://schemas.microsoft.com/office/drawing/2014/main" id="{C56D2F4F-5366-6714-BE4C-97DFE2568F7B}"/>
              </a:ext>
            </a:extLst>
          </p:cNvPr>
          <p:cNvGraphicFramePr>
            <a:graphicFrameLocks/>
          </p:cNvGraphicFramePr>
          <p:nvPr>
            <p:extLst>
              <p:ext uri="{D42A27DB-BD31-4B8C-83A1-F6EECF244321}">
                <p14:modId xmlns:p14="http://schemas.microsoft.com/office/powerpoint/2010/main" val="2635229153"/>
              </p:ext>
            </p:extLst>
          </p:nvPr>
        </p:nvGraphicFramePr>
        <p:xfrm>
          <a:off x="457200" y="1943100"/>
          <a:ext cx="8229600" cy="3970338"/>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DE82D803-A673-A87D-A1B5-54849B44903E}"/>
              </a:ext>
            </a:extLst>
          </p:cNvPr>
          <p:cNvSpPr txBox="1"/>
          <p:nvPr/>
        </p:nvSpPr>
        <p:spPr>
          <a:xfrm>
            <a:off x="450850" y="6296673"/>
            <a:ext cx="5553229" cy="123111"/>
          </a:xfrm>
          <a:prstGeom prst="rect">
            <a:avLst/>
          </a:prstGeom>
          <a:noFill/>
        </p:spPr>
        <p:txBody>
          <a:bodyPr wrap="square" lIns="0" tIns="0" rIns="0" bIns="0" rtlCol="0">
            <a:spAutoFit/>
          </a:bodyPr>
          <a:lstStyle/>
          <a:p>
            <a:r>
              <a:rPr lang="en-US" sz="800" dirty="0">
                <a:latin typeface="Calibri Light" panose="020F0302020204030204" pitchFamily="34" charset="0"/>
                <a:cs typeface="Calibri Light" panose="020F0302020204030204" pitchFamily="34" charset="0"/>
              </a:rPr>
              <a:t>Note: Source for the U.S. general population is the Philanthropy Panel Study; accessible at </a:t>
            </a:r>
            <a:r>
              <a:rPr lang="en-US" sz="800" u="sng" dirty="0">
                <a:uFill>
                  <a:solidFill>
                    <a:srgbClr val="0052C2"/>
                  </a:solidFill>
                </a:uFill>
                <a:latin typeface="Calibri Light" panose="020F0302020204030204" pitchFamily="34" charset="0"/>
                <a:cs typeface="Calibri Light" panose="020F0302020204030204" pitchFamily="34" charset="0"/>
                <a:hlinkClick r:id="rId4"/>
              </a:rPr>
              <a:t>http://generosityforlife.org/</a:t>
            </a:r>
            <a:r>
              <a:rPr lang="en-US" sz="800" dirty="0">
                <a:uFill>
                  <a:solidFill>
                    <a:schemeClr val="bg1"/>
                  </a:solidFill>
                </a:uFill>
                <a:latin typeface="Calibri Light" panose="020F0302020204030204" pitchFamily="34" charset="0"/>
                <a:cs typeface="Calibri Light" panose="020F0302020204030204" pitchFamily="34" charset="0"/>
              </a:rPr>
              <a:t>.</a:t>
            </a:r>
          </a:p>
        </p:txBody>
      </p:sp>
      <p:sp>
        <p:nvSpPr>
          <p:cNvPr id="2" name="Slide Number Placeholder 1">
            <a:extLst>
              <a:ext uri="{FF2B5EF4-FFF2-40B4-BE49-F238E27FC236}">
                <a16:creationId xmlns:a16="http://schemas.microsoft.com/office/drawing/2014/main" id="{17D13457-E576-8B84-332E-AD99C34E858F}"/>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6</a:t>
            </a:fld>
            <a:endParaRPr lang="en-US" dirty="0"/>
          </a:p>
        </p:txBody>
      </p:sp>
    </p:spTree>
    <p:extLst>
      <p:ext uri="{BB962C8B-B14F-4D97-AF65-F5344CB8AC3E}">
        <p14:creationId xmlns:p14="http://schemas.microsoft.com/office/powerpoint/2010/main" val="1889324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Who is giving?</a:t>
            </a:r>
          </a:p>
        </p:txBody>
      </p:sp>
      <p:sp>
        <p:nvSpPr>
          <p:cNvPr id="40" name="Content Placeholder 2">
            <a:extLst>
              <a:ext uri="{FF2B5EF4-FFF2-40B4-BE49-F238E27FC236}">
                <a16:creationId xmlns:a16="http://schemas.microsoft.com/office/drawing/2014/main" id="{E10EF2B1-91F1-814A-BE4F-C4494A433FF2}"/>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Giving patterns of affluent donors</a:t>
            </a:r>
          </a:p>
        </p:txBody>
      </p:sp>
      <p:sp>
        <p:nvSpPr>
          <p:cNvPr id="5" name="Content Placeholder 4">
            <a:extLst>
              <a:ext uri="{FF2B5EF4-FFF2-40B4-BE49-F238E27FC236}">
                <a16:creationId xmlns:a16="http://schemas.microsoft.com/office/drawing/2014/main" id="{9B074902-8B51-A0DA-037A-9D5B20C00BE4}"/>
              </a:ext>
            </a:extLst>
          </p:cNvPr>
          <p:cNvSpPr>
            <a:spLocks noGrp="1"/>
          </p:cNvSpPr>
          <p:nvPr>
            <p:ph idx="1"/>
          </p:nvPr>
        </p:nvSpPr>
        <p:spPr>
          <a:xfrm>
            <a:off x="457200" y="1342209"/>
            <a:ext cx="8229600" cy="482964"/>
          </a:xfrm>
        </p:spPr>
        <p:txBody>
          <a:bodyPr/>
          <a:lstStyle/>
          <a:p>
            <a:r>
              <a:rPr lang="en-US" sz="1400" dirty="0">
                <a:latin typeface="Calibri Light" panose="020F0302020204030204" pitchFamily="34" charset="0"/>
                <a:ea typeface="Calibri" charset="0"/>
                <a:cs typeface="Calibri Light" panose="020F0302020204030204" pitchFamily="34" charset="0"/>
              </a:rPr>
              <a:t>Percentage giving to charity in 2022</a:t>
            </a:r>
          </a:p>
          <a:p>
            <a:endParaRPr lang="en-US" dirty="0"/>
          </a:p>
        </p:txBody>
      </p:sp>
      <p:grpSp>
        <p:nvGrpSpPr>
          <p:cNvPr id="7" name="Group 6" descr="A graphic showing that 86% of women gave to charity in 2022 compared to 85% of men.">
            <a:extLst>
              <a:ext uri="{FF2B5EF4-FFF2-40B4-BE49-F238E27FC236}">
                <a16:creationId xmlns:a16="http://schemas.microsoft.com/office/drawing/2014/main" id="{FE534984-D715-B046-91C6-EEA2B52930E6}"/>
              </a:ext>
            </a:extLst>
          </p:cNvPr>
          <p:cNvGrpSpPr/>
          <p:nvPr/>
        </p:nvGrpSpPr>
        <p:grpSpPr>
          <a:xfrm>
            <a:off x="741483" y="2046418"/>
            <a:ext cx="4840083" cy="846807"/>
            <a:chOff x="1383199" y="1980637"/>
            <a:chExt cx="4840083" cy="846807"/>
          </a:xfrm>
        </p:grpSpPr>
        <p:sp>
          <p:nvSpPr>
            <p:cNvPr id="16" name="TextBox 15">
              <a:extLst>
                <a:ext uri="{FF2B5EF4-FFF2-40B4-BE49-F238E27FC236}">
                  <a16:creationId xmlns:a16="http://schemas.microsoft.com/office/drawing/2014/main" id="{126EDEA6-9F7D-1F44-A3C1-FB4B68F0D9C2}"/>
                </a:ext>
              </a:extLst>
            </p:cNvPr>
            <p:cNvSpPr txBox="1"/>
            <p:nvPr/>
          </p:nvSpPr>
          <p:spPr>
            <a:xfrm>
              <a:off x="5692688" y="1980637"/>
              <a:ext cx="530594" cy="415498"/>
            </a:xfrm>
            <a:prstGeom prst="rect">
              <a:avLst/>
            </a:prstGeom>
            <a:noFill/>
          </p:spPr>
          <p:txBody>
            <a:bodyPr wrap="none" lIns="0" rIns="0" bIns="0" rtlCol="0">
              <a:spAutoFit/>
            </a:bodyPr>
            <a:lstStyle/>
            <a:p>
              <a:r>
                <a:rPr lang="en-US" sz="2400" dirty="0">
                  <a:solidFill>
                    <a:schemeClr val="accent1"/>
                  </a:solidFill>
                  <a:latin typeface="Calibri Light" panose="020F0302020204030204" pitchFamily="34" charset="0"/>
                </a:rPr>
                <a:t>86%</a:t>
              </a:r>
            </a:p>
          </p:txBody>
        </p:sp>
        <p:sp>
          <p:nvSpPr>
            <p:cNvPr id="17" name="TextBox 16">
              <a:extLst>
                <a:ext uri="{FF2B5EF4-FFF2-40B4-BE49-F238E27FC236}">
                  <a16:creationId xmlns:a16="http://schemas.microsoft.com/office/drawing/2014/main" id="{4106B926-BF19-8C44-9F13-764D6A625004}"/>
                </a:ext>
              </a:extLst>
            </p:cNvPr>
            <p:cNvSpPr txBox="1"/>
            <p:nvPr/>
          </p:nvSpPr>
          <p:spPr>
            <a:xfrm>
              <a:off x="1383199" y="2103172"/>
              <a:ext cx="758989" cy="307777"/>
            </a:xfrm>
            <a:prstGeom prst="rect">
              <a:avLst/>
            </a:prstGeom>
            <a:noFill/>
          </p:spPr>
          <p:txBody>
            <a:bodyPr wrap="none" rtlCol="0">
              <a:spAutoFit/>
            </a:bodyPr>
            <a:lstStyle/>
            <a:p>
              <a:r>
                <a:rPr lang="en-US" sz="1400" dirty="0">
                  <a:solidFill>
                    <a:srgbClr val="012169"/>
                  </a:solidFill>
                  <a:latin typeface="Calibri Light" panose="020F0302020204030204" pitchFamily="34" charset="0"/>
                </a:rPr>
                <a:t>Women</a:t>
              </a:r>
            </a:p>
          </p:txBody>
        </p:sp>
        <p:sp>
          <p:nvSpPr>
            <p:cNvPr id="18" name="TextBox 17">
              <a:extLst>
                <a:ext uri="{FF2B5EF4-FFF2-40B4-BE49-F238E27FC236}">
                  <a16:creationId xmlns:a16="http://schemas.microsoft.com/office/drawing/2014/main" id="{BD2FC896-3C10-9A4B-8FBB-702CC1D05A27}"/>
                </a:ext>
              </a:extLst>
            </p:cNvPr>
            <p:cNvSpPr txBox="1"/>
            <p:nvPr/>
          </p:nvSpPr>
          <p:spPr>
            <a:xfrm>
              <a:off x="5692688" y="2402837"/>
              <a:ext cx="530594" cy="415498"/>
            </a:xfrm>
            <a:prstGeom prst="rect">
              <a:avLst/>
            </a:prstGeom>
            <a:noFill/>
          </p:spPr>
          <p:txBody>
            <a:bodyPr wrap="none" lIns="0" rIns="0" bIns="0" rtlCol="0">
              <a:spAutoFit/>
            </a:bodyPr>
            <a:lstStyle/>
            <a:p>
              <a:r>
                <a:rPr lang="en-US" sz="2400" dirty="0">
                  <a:solidFill>
                    <a:schemeClr val="accent1"/>
                  </a:solidFill>
                  <a:latin typeface="Calibri Light" panose="020F0302020204030204" pitchFamily="34" charset="0"/>
                </a:rPr>
                <a:t>85%</a:t>
              </a:r>
            </a:p>
          </p:txBody>
        </p:sp>
        <p:sp>
          <p:nvSpPr>
            <p:cNvPr id="20" name="TextBox 19">
              <a:extLst>
                <a:ext uri="{FF2B5EF4-FFF2-40B4-BE49-F238E27FC236}">
                  <a16:creationId xmlns:a16="http://schemas.microsoft.com/office/drawing/2014/main" id="{BFDB4540-8CFF-2847-9CF0-F0DD7900301C}"/>
                </a:ext>
              </a:extLst>
            </p:cNvPr>
            <p:cNvSpPr txBox="1"/>
            <p:nvPr/>
          </p:nvSpPr>
          <p:spPr>
            <a:xfrm>
              <a:off x="1415026" y="2519667"/>
              <a:ext cx="522900" cy="307777"/>
            </a:xfrm>
            <a:prstGeom prst="rect">
              <a:avLst/>
            </a:prstGeom>
            <a:noFill/>
          </p:spPr>
          <p:txBody>
            <a:bodyPr wrap="none" rtlCol="0">
              <a:spAutoFit/>
            </a:bodyPr>
            <a:lstStyle/>
            <a:p>
              <a:r>
                <a:rPr lang="en-US" sz="1400" dirty="0">
                  <a:solidFill>
                    <a:srgbClr val="012169"/>
                  </a:solidFill>
                  <a:latin typeface="Calibri Light" panose="020F0302020204030204" pitchFamily="34" charset="0"/>
                </a:rPr>
                <a:t>Men</a:t>
              </a:r>
            </a:p>
          </p:txBody>
        </p:sp>
        <p:grpSp>
          <p:nvGrpSpPr>
            <p:cNvPr id="21" name="Group 20">
              <a:extLst>
                <a:ext uri="{FF2B5EF4-FFF2-40B4-BE49-F238E27FC236}">
                  <a16:creationId xmlns:a16="http://schemas.microsoft.com/office/drawing/2014/main" id="{B02BAEE2-0C9A-424A-95F9-633F93975EE4}"/>
                </a:ext>
              </a:extLst>
            </p:cNvPr>
            <p:cNvGrpSpPr/>
            <p:nvPr/>
          </p:nvGrpSpPr>
          <p:grpSpPr>
            <a:xfrm>
              <a:off x="2171352" y="2011882"/>
              <a:ext cx="2904066" cy="321876"/>
              <a:chOff x="1017109" y="1619677"/>
              <a:chExt cx="2904066" cy="321876"/>
            </a:xfrm>
          </p:grpSpPr>
          <p:pic>
            <p:nvPicPr>
              <p:cNvPr id="22" name="Picture 21">
                <a:extLst>
                  <a:ext uri="{FF2B5EF4-FFF2-40B4-BE49-F238E27FC236}">
                    <a16:creationId xmlns:a16="http://schemas.microsoft.com/office/drawing/2014/main" id="{054802C3-1B9E-9D44-9235-AE9D7AF6BF70}"/>
                  </a:ext>
                </a:extLst>
              </p:cNvPr>
              <p:cNvPicPr>
                <a:picLocks noChangeAspect="1"/>
              </p:cNvPicPr>
              <p:nvPr/>
            </p:nvPicPr>
            <p:blipFill>
              <a:blip r:embed="rId3"/>
              <a:stretch>
                <a:fillRect/>
              </a:stretch>
            </p:blipFill>
            <p:spPr>
              <a:xfrm>
                <a:off x="1017109" y="1621513"/>
                <a:ext cx="320040" cy="320040"/>
              </a:xfrm>
              <a:prstGeom prst="rect">
                <a:avLst/>
              </a:prstGeom>
            </p:spPr>
          </p:pic>
          <p:pic>
            <p:nvPicPr>
              <p:cNvPr id="23" name="Picture 22">
                <a:extLst>
                  <a:ext uri="{FF2B5EF4-FFF2-40B4-BE49-F238E27FC236}">
                    <a16:creationId xmlns:a16="http://schemas.microsoft.com/office/drawing/2014/main" id="{DF8CFB1C-293B-BF4A-8E0E-87397209EDBE}"/>
                  </a:ext>
                </a:extLst>
              </p:cNvPr>
              <p:cNvPicPr>
                <a:picLocks noChangeAspect="1"/>
              </p:cNvPicPr>
              <p:nvPr/>
            </p:nvPicPr>
            <p:blipFill>
              <a:blip r:embed="rId3"/>
              <a:stretch>
                <a:fillRect/>
              </a:stretch>
            </p:blipFill>
            <p:spPr>
              <a:xfrm>
                <a:off x="1356920" y="1621513"/>
                <a:ext cx="320040" cy="320040"/>
              </a:xfrm>
              <a:prstGeom prst="rect">
                <a:avLst/>
              </a:prstGeom>
            </p:spPr>
          </p:pic>
          <p:pic>
            <p:nvPicPr>
              <p:cNvPr id="24" name="Picture 23">
                <a:extLst>
                  <a:ext uri="{FF2B5EF4-FFF2-40B4-BE49-F238E27FC236}">
                    <a16:creationId xmlns:a16="http://schemas.microsoft.com/office/drawing/2014/main" id="{960EDE1D-1DA9-B949-9377-E96DE6396274}"/>
                  </a:ext>
                </a:extLst>
              </p:cNvPr>
              <p:cNvPicPr>
                <a:picLocks noChangeAspect="1"/>
              </p:cNvPicPr>
              <p:nvPr/>
            </p:nvPicPr>
            <p:blipFill>
              <a:blip r:embed="rId3"/>
              <a:stretch>
                <a:fillRect/>
              </a:stretch>
            </p:blipFill>
            <p:spPr>
              <a:xfrm>
                <a:off x="1696731" y="1621513"/>
                <a:ext cx="320040" cy="320040"/>
              </a:xfrm>
              <a:prstGeom prst="rect">
                <a:avLst/>
              </a:prstGeom>
            </p:spPr>
          </p:pic>
          <p:pic>
            <p:nvPicPr>
              <p:cNvPr id="25" name="Picture 24">
                <a:extLst>
                  <a:ext uri="{FF2B5EF4-FFF2-40B4-BE49-F238E27FC236}">
                    <a16:creationId xmlns:a16="http://schemas.microsoft.com/office/drawing/2014/main" id="{5C279C1C-4396-4C4A-836E-9F107A373900}"/>
                  </a:ext>
                </a:extLst>
              </p:cNvPr>
              <p:cNvPicPr>
                <a:picLocks noChangeAspect="1"/>
              </p:cNvPicPr>
              <p:nvPr/>
            </p:nvPicPr>
            <p:blipFill>
              <a:blip r:embed="rId3"/>
              <a:stretch>
                <a:fillRect/>
              </a:stretch>
            </p:blipFill>
            <p:spPr>
              <a:xfrm>
                <a:off x="2036542" y="1621513"/>
                <a:ext cx="320040" cy="320040"/>
              </a:xfrm>
              <a:prstGeom prst="rect">
                <a:avLst/>
              </a:prstGeom>
            </p:spPr>
          </p:pic>
          <p:pic>
            <p:nvPicPr>
              <p:cNvPr id="26" name="Picture 25">
                <a:extLst>
                  <a:ext uri="{FF2B5EF4-FFF2-40B4-BE49-F238E27FC236}">
                    <a16:creationId xmlns:a16="http://schemas.microsoft.com/office/drawing/2014/main" id="{4B73B115-3804-A14D-B38B-757524A9FFDF}"/>
                  </a:ext>
                </a:extLst>
              </p:cNvPr>
              <p:cNvPicPr>
                <a:picLocks noChangeAspect="1"/>
              </p:cNvPicPr>
              <p:nvPr/>
            </p:nvPicPr>
            <p:blipFill>
              <a:blip r:embed="rId3"/>
              <a:stretch>
                <a:fillRect/>
              </a:stretch>
            </p:blipFill>
            <p:spPr>
              <a:xfrm>
                <a:off x="2376353" y="1621513"/>
                <a:ext cx="320040" cy="320040"/>
              </a:xfrm>
              <a:prstGeom prst="rect">
                <a:avLst/>
              </a:prstGeom>
            </p:spPr>
          </p:pic>
          <p:pic>
            <p:nvPicPr>
              <p:cNvPr id="27" name="Picture 26">
                <a:extLst>
                  <a:ext uri="{FF2B5EF4-FFF2-40B4-BE49-F238E27FC236}">
                    <a16:creationId xmlns:a16="http://schemas.microsoft.com/office/drawing/2014/main" id="{76B026E7-2AC1-4646-B431-B088AD1DBCB1}"/>
                  </a:ext>
                </a:extLst>
              </p:cNvPr>
              <p:cNvPicPr>
                <a:picLocks noChangeAspect="1"/>
              </p:cNvPicPr>
              <p:nvPr/>
            </p:nvPicPr>
            <p:blipFill>
              <a:blip r:embed="rId3"/>
              <a:stretch>
                <a:fillRect/>
              </a:stretch>
            </p:blipFill>
            <p:spPr>
              <a:xfrm>
                <a:off x="3055975" y="1621513"/>
                <a:ext cx="320040" cy="320040"/>
              </a:xfrm>
              <a:prstGeom prst="rect">
                <a:avLst/>
              </a:prstGeom>
            </p:spPr>
          </p:pic>
          <p:pic>
            <p:nvPicPr>
              <p:cNvPr id="28" name="Picture 27">
                <a:extLst>
                  <a:ext uri="{FF2B5EF4-FFF2-40B4-BE49-F238E27FC236}">
                    <a16:creationId xmlns:a16="http://schemas.microsoft.com/office/drawing/2014/main" id="{CD399AC4-1A46-8947-8AF0-61A8B8DB2AE2}"/>
                  </a:ext>
                </a:extLst>
              </p:cNvPr>
              <p:cNvPicPr>
                <a:picLocks noChangeAspect="1"/>
              </p:cNvPicPr>
              <p:nvPr/>
            </p:nvPicPr>
            <p:blipFill>
              <a:blip r:embed="rId3"/>
              <a:stretch>
                <a:fillRect/>
              </a:stretch>
            </p:blipFill>
            <p:spPr>
              <a:xfrm>
                <a:off x="3395786" y="1621513"/>
                <a:ext cx="320040" cy="320040"/>
              </a:xfrm>
              <a:prstGeom prst="rect">
                <a:avLst/>
              </a:prstGeom>
            </p:spPr>
          </p:pic>
          <p:pic>
            <p:nvPicPr>
              <p:cNvPr id="29" name="Picture 28">
                <a:extLst>
                  <a:ext uri="{FF2B5EF4-FFF2-40B4-BE49-F238E27FC236}">
                    <a16:creationId xmlns:a16="http://schemas.microsoft.com/office/drawing/2014/main" id="{E03DA625-D9C8-204F-BA5E-4BFC7129FD43}"/>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2015" r="46447"/>
              <a:stretch/>
            </p:blipFill>
            <p:spPr>
              <a:xfrm>
                <a:off x="3743331" y="1619677"/>
                <a:ext cx="177844" cy="320040"/>
              </a:xfrm>
              <a:prstGeom prst="rect">
                <a:avLst/>
              </a:prstGeom>
            </p:spPr>
          </p:pic>
          <p:pic>
            <p:nvPicPr>
              <p:cNvPr id="30" name="Picture 29">
                <a:extLst>
                  <a:ext uri="{FF2B5EF4-FFF2-40B4-BE49-F238E27FC236}">
                    <a16:creationId xmlns:a16="http://schemas.microsoft.com/office/drawing/2014/main" id="{79D13A86-8682-7747-823D-4209373BCB53}"/>
                  </a:ext>
                </a:extLst>
              </p:cNvPr>
              <p:cNvPicPr>
                <a:picLocks noChangeAspect="1"/>
              </p:cNvPicPr>
              <p:nvPr/>
            </p:nvPicPr>
            <p:blipFill>
              <a:blip r:embed="rId3"/>
              <a:stretch>
                <a:fillRect/>
              </a:stretch>
            </p:blipFill>
            <p:spPr>
              <a:xfrm>
                <a:off x="2716164" y="1621513"/>
                <a:ext cx="320040" cy="320040"/>
              </a:xfrm>
              <a:prstGeom prst="rect">
                <a:avLst/>
              </a:prstGeom>
            </p:spPr>
          </p:pic>
        </p:grpSp>
        <p:grpSp>
          <p:nvGrpSpPr>
            <p:cNvPr id="34" name="Group 33">
              <a:extLst>
                <a:ext uri="{FF2B5EF4-FFF2-40B4-BE49-F238E27FC236}">
                  <a16:creationId xmlns:a16="http://schemas.microsoft.com/office/drawing/2014/main" id="{B6451DA8-8515-FD40-AD1A-CD4CF5418D80}"/>
                </a:ext>
              </a:extLst>
            </p:cNvPr>
            <p:cNvGrpSpPr/>
            <p:nvPr/>
          </p:nvGrpSpPr>
          <p:grpSpPr>
            <a:xfrm>
              <a:off x="2161203" y="2432099"/>
              <a:ext cx="3396644" cy="320042"/>
              <a:chOff x="1005955" y="2025819"/>
              <a:chExt cx="3396644" cy="320042"/>
            </a:xfrm>
          </p:grpSpPr>
          <p:pic>
            <p:nvPicPr>
              <p:cNvPr id="35" name="Picture 34">
                <a:extLst>
                  <a:ext uri="{FF2B5EF4-FFF2-40B4-BE49-F238E27FC236}">
                    <a16:creationId xmlns:a16="http://schemas.microsoft.com/office/drawing/2014/main" id="{BC0615D0-64A6-6344-8B24-7B4657CF012A}"/>
                  </a:ext>
                </a:extLst>
              </p:cNvPr>
              <p:cNvPicPr>
                <a:picLocks noChangeAspect="1"/>
              </p:cNvPicPr>
              <p:nvPr/>
            </p:nvPicPr>
            <p:blipFill>
              <a:blip r:embed="rId4"/>
              <a:stretch>
                <a:fillRect/>
              </a:stretch>
            </p:blipFill>
            <p:spPr>
              <a:xfrm>
                <a:off x="1005955" y="2025821"/>
                <a:ext cx="320040" cy="320040"/>
              </a:xfrm>
              <a:prstGeom prst="rect">
                <a:avLst/>
              </a:prstGeom>
            </p:spPr>
          </p:pic>
          <p:pic>
            <p:nvPicPr>
              <p:cNvPr id="36" name="Picture 35">
                <a:extLst>
                  <a:ext uri="{FF2B5EF4-FFF2-40B4-BE49-F238E27FC236}">
                    <a16:creationId xmlns:a16="http://schemas.microsoft.com/office/drawing/2014/main" id="{8806CFD8-57B2-694B-801D-28428301D2A5}"/>
                  </a:ext>
                </a:extLst>
              </p:cNvPr>
              <p:cNvPicPr>
                <a:picLocks noChangeAspect="1"/>
              </p:cNvPicPr>
              <p:nvPr/>
            </p:nvPicPr>
            <p:blipFill>
              <a:blip r:embed="rId4"/>
              <a:stretch>
                <a:fillRect/>
              </a:stretch>
            </p:blipFill>
            <p:spPr>
              <a:xfrm>
                <a:off x="1348001" y="2025821"/>
                <a:ext cx="320040" cy="320040"/>
              </a:xfrm>
              <a:prstGeom prst="rect">
                <a:avLst/>
              </a:prstGeom>
            </p:spPr>
          </p:pic>
          <p:pic>
            <p:nvPicPr>
              <p:cNvPr id="37" name="Picture 36">
                <a:extLst>
                  <a:ext uri="{FF2B5EF4-FFF2-40B4-BE49-F238E27FC236}">
                    <a16:creationId xmlns:a16="http://schemas.microsoft.com/office/drawing/2014/main" id="{EA514996-F24A-9140-A505-4675E0F55CD0}"/>
                  </a:ext>
                </a:extLst>
              </p:cNvPr>
              <p:cNvPicPr>
                <a:picLocks noChangeAspect="1"/>
              </p:cNvPicPr>
              <p:nvPr/>
            </p:nvPicPr>
            <p:blipFill>
              <a:blip r:embed="rId4"/>
              <a:stretch>
                <a:fillRect/>
              </a:stretch>
            </p:blipFill>
            <p:spPr>
              <a:xfrm>
                <a:off x="1690047" y="2025821"/>
                <a:ext cx="320040" cy="320040"/>
              </a:xfrm>
              <a:prstGeom prst="rect">
                <a:avLst/>
              </a:prstGeom>
            </p:spPr>
          </p:pic>
          <p:pic>
            <p:nvPicPr>
              <p:cNvPr id="38" name="Picture 37">
                <a:extLst>
                  <a:ext uri="{FF2B5EF4-FFF2-40B4-BE49-F238E27FC236}">
                    <a16:creationId xmlns:a16="http://schemas.microsoft.com/office/drawing/2014/main" id="{7906E0EB-757C-154C-9B75-E605544A06A0}"/>
                  </a:ext>
                </a:extLst>
              </p:cNvPr>
              <p:cNvPicPr>
                <a:picLocks noChangeAspect="1"/>
              </p:cNvPicPr>
              <p:nvPr/>
            </p:nvPicPr>
            <p:blipFill>
              <a:blip r:embed="rId4"/>
              <a:stretch>
                <a:fillRect/>
              </a:stretch>
            </p:blipFill>
            <p:spPr>
              <a:xfrm>
                <a:off x="2032093" y="2025821"/>
                <a:ext cx="320040" cy="320040"/>
              </a:xfrm>
              <a:prstGeom prst="rect">
                <a:avLst/>
              </a:prstGeom>
            </p:spPr>
          </p:pic>
          <p:pic>
            <p:nvPicPr>
              <p:cNvPr id="39" name="Picture 38">
                <a:extLst>
                  <a:ext uri="{FF2B5EF4-FFF2-40B4-BE49-F238E27FC236}">
                    <a16:creationId xmlns:a16="http://schemas.microsoft.com/office/drawing/2014/main" id="{06F732C6-57B9-A24A-B733-FDFAFBF46C0F}"/>
                  </a:ext>
                </a:extLst>
              </p:cNvPr>
              <p:cNvPicPr>
                <a:picLocks noChangeAspect="1"/>
              </p:cNvPicPr>
              <p:nvPr/>
            </p:nvPicPr>
            <p:blipFill>
              <a:blip r:embed="rId4"/>
              <a:stretch>
                <a:fillRect/>
              </a:stretch>
            </p:blipFill>
            <p:spPr>
              <a:xfrm>
                <a:off x="2374139" y="2025821"/>
                <a:ext cx="320040" cy="320040"/>
              </a:xfrm>
              <a:prstGeom prst="rect">
                <a:avLst/>
              </a:prstGeom>
            </p:spPr>
          </p:pic>
          <p:pic>
            <p:nvPicPr>
              <p:cNvPr id="41" name="Picture 40">
                <a:extLst>
                  <a:ext uri="{FF2B5EF4-FFF2-40B4-BE49-F238E27FC236}">
                    <a16:creationId xmlns:a16="http://schemas.microsoft.com/office/drawing/2014/main" id="{5B574C5B-1FB9-E346-9747-3A1986C9D3FD}"/>
                  </a:ext>
                </a:extLst>
              </p:cNvPr>
              <p:cNvPicPr>
                <a:picLocks noChangeAspect="1"/>
              </p:cNvPicPr>
              <p:nvPr/>
            </p:nvPicPr>
            <p:blipFill>
              <a:blip r:embed="rId4"/>
              <a:stretch>
                <a:fillRect/>
              </a:stretch>
            </p:blipFill>
            <p:spPr>
              <a:xfrm>
                <a:off x="2716185" y="2025821"/>
                <a:ext cx="320040" cy="320040"/>
              </a:xfrm>
              <a:prstGeom prst="rect">
                <a:avLst/>
              </a:prstGeom>
            </p:spPr>
          </p:pic>
          <p:pic>
            <p:nvPicPr>
              <p:cNvPr id="47" name="Picture 46">
                <a:extLst>
                  <a:ext uri="{FF2B5EF4-FFF2-40B4-BE49-F238E27FC236}">
                    <a16:creationId xmlns:a16="http://schemas.microsoft.com/office/drawing/2014/main" id="{E6CE1BC1-B3A7-4840-91D8-4174DF2D974E}"/>
                  </a:ext>
                </a:extLst>
              </p:cNvPr>
              <p:cNvPicPr>
                <a:picLocks noChangeAspect="1"/>
              </p:cNvPicPr>
              <p:nvPr/>
            </p:nvPicPr>
            <p:blipFill>
              <a:blip r:embed="rId4"/>
              <a:stretch>
                <a:fillRect/>
              </a:stretch>
            </p:blipFill>
            <p:spPr>
              <a:xfrm>
                <a:off x="3058231" y="2025821"/>
                <a:ext cx="320040" cy="320040"/>
              </a:xfrm>
              <a:prstGeom prst="rect">
                <a:avLst/>
              </a:prstGeom>
            </p:spPr>
          </p:pic>
          <p:pic>
            <p:nvPicPr>
              <p:cNvPr id="49" name="Picture 48">
                <a:extLst>
                  <a:ext uri="{FF2B5EF4-FFF2-40B4-BE49-F238E27FC236}">
                    <a16:creationId xmlns:a16="http://schemas.microsoft.com/office/drawing/2014/main" id="{FCE2EFE3-5020-EB47-8E4A-D98C05929A97}"/>
                  </a:ext>
                </a:extLst>
              </p:cNvPr>
              <p:cNvPicPr>
                <a:picLocks noChangeAspect="1"/>
              </p:cNvPicPr>
              <p:nvPr/>
            </p:nvPicPr>
            <p:blipFill>
              <a:blip r:embed="rId4"/>
              <a:stretch>
                <a:fillRect/>
              </a:stretch>
            </p:blipFill>
            <p:spPr>
              <a:xfrm>
                <a:off x="3400278" y="2025821"/>
                <a:ext cx="320040" cy="320040"/>
              </a:xfrm>
              <a:prstGeom prst="rect">
                <a:avLst/>
              </a:prstGeom>
            </p:spPr>
          </p:pic>
          <p:pic>
            <p:nvPicPr>
              <p:cNvPr id="51" name="Picture 50">
                <a:extLst>
                  <a:ext uri="{FF2B5EF4-FFF2-40B4-BE49-F238E27FC236}">
                    <a16:creationId xmlns:a16="http://schemas.microsoft.com/office/drawing/2014/main" id="{EA13058A-093B-BB44-AB2A-963AE7C7FA16}"/>
                  </a:ext>
                </a:extLst>
              </p:cNvPr>
              <p:cNvPicPr>
                <a:picLocks noChangeAspect="1"/>
              </p:cNvPicPr>
              <p:nvPr/>
            </p:nvPicPr>
            <p:blipFill>
              <a:blip r:embed="rId4">
                <a:duotone>
                  <a:schemeClr val="bg2">
                    <a:shade val="45000"/>
                    <a:satMod val="135000"/>
                  </a:schemeClr>
                  <a:prstClr val="white"/>
                </a:duotone>
              </a:blip>
              <a:stretch>
                <a:fillRect/>
              </a:stretch>
            </p:blipFill>
            <p:spPr>
              <a:xfrm>
                <a:off x="4082559" y="2025821"/>
                <a:ext cx="320040" cy="320040"/>
              </a:xfrm>
              <a:prstGeom prst="rect">
                <a:avLst/>
              </a:prstGeom>
            </p:spPr>
          </p:pic>
          <p:pic>
            <p:nvPicPr>
              <p:cNvPr id="53" name="Picture 52">
                <a:extLst>
                  <a:ext uri="{FF2B5EF4-FFF2-40B4-BE49-F238E27FC236}">
                    <a16:creationId xmlns:a16="http://schemas.microsoft.com/office/drawing/2014/main" id="{693666A8-17AC-0143-BFD3-AC2F6DF66A36}"/>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r="49484"/>
              <a:stretch/>
            </p:blipFill>
            <p:spPr>
              <a:xfrm>
                <a:off x="3740435" y="2025819"/>
                <a:ext cx="161671" cy="320040"/>
              </a:xfrm>
              <a:prstGeom prst="rect">
                <a:avLst/>
              </a:prstGeom>
            </p:spPr>
          </p:pic>
        </p:grpSp>
      </p:grpSp>
      <p:cxnSp>
        <p:nvCxnSpPr>
          <p:cNvPr id="55" name="Straight Connector 54">
            <a:extLst>
              <a:ext uri="{FF2B5EF4-FFF2-40B4-BE49-F238E27FC236}">
                <a16:creationId xmlns:a16="http://schemas.microsoft.com/office/drawing/2014/main" id="{AA6798BB-4F8E-E44D-B3B2-369D0DE4A15F}"/>
              </a:ext>
              <a:ext uri="{C183D7F6-B498-43B3-948B-1728B52AA6E4}">
                <adec:decorative xmlns:adec="http://schemas.microsoft.com/office/drawing/2017/decorative" val="1"/>
              </a:ext>
            </a:extLst>
          </p:cNvPr>
          <p:cNvCxnSpPr>
            <a:cxnSpLocks/>
          </p:cNvCxnSpPr>
          <p:nvPr/>
        </p:nvCxnSpPr>
        <p:spPr>
          <a:xfrm>
            <a:off x="838200" y="3227896"/>
            <a:ext cx="7391400" cy="0"/>
          </a:xfrm>
          <a:prstGeom prst="line">
            <a:avLst/>
          </a:prstGeom>
          <a:ln w="3175">
            <a:solidFill>
              <a:schemeClr val="accent3"/>
            </a:solidFill>
          </a:ln>
        </p:spPr>
        <p:style>
          <a:lnRef idx="1">
            <a:schemeClr val="accent2"/>
          </a:lnRef>
          <a:fillRef idx="0">
            <a:schemeClr val="accent2"/>
          </a:fillRef>
          <a:effectRef idx="0">
            <a:schemeClr val="accent2"/>
          </a:effectRef>
          <a:fontRef idx="minor">
            <a:schemeClr val="tx1"/>
          </a:fontRef>
        </p:style>
      </p:cxnSp>
      <p:pic>
        <p:nvPicPr>
          <p:cNvPr id="2" name="Picture 1">
            <a:extLst>
              <a:ext uri="{FF2B5EF4-FFF2-40B4-BE49-F238E27FC236}">
                <a16:creationId xmlns:a16="http://schemas.microsoft.com/office/drawing/2014/main" id="{2B806649-D038-30C7-C648-3160ECE519EF}"/>
              </a:ext>
              <a:ext uri="{C183D7F6-B498-43B3-948B-1728B52AA6E4}">
                <adec:decorative xmlns:adec="http://schemas.microsoft.com/office/drawing/2017/decorative" val="1"/>
              </a:ext>
            </a:extLst>
          </p:cNvPr>
          <p:cNvPicPr>
            <a:picLocks noChangeAspect="1"/>
          </p:cNvPicPr>
          <p:nvPr/>
        </p:nvPicPr>
        <p:blipFill>
          <a:blip r:embed="rId3">
            <a:duotone>
              <a:schemeClr val="bg2">
                <a:shade val="45000"/>
                <a:satMod val="135000"/>
              </a:schemeClr>
              <a:prstClr val="white"/>
            </a:duotone>
          </a:blip>
          <a:stretch>
            <a:fillRect/>
          </a:stretch>
        </p:blipFill>
        <p:spPr>
          <a:xfrm>
            <a:off x="4612069" y="2088695"/>
            <a:ext cx="320040" cy="320040"/>
          </a:xfrm>
          <a:prstGeom prst="rect">
            <a:avLst/>
          </a:prstGeom>
          <a:ln>
            <a:noFill/>
          </a:ln>
        </p:spPr>
      </p:pic>
      <p:pic>
        <p:nvPicPr>
          <p:cNvPr id="8" name="Picture 7">
            <a:extLst>
              <a:ext uri="{FF2B5EF4-FFF2-40B4-BE49-F238E27FC236}">
                <a16:creationId xmlns:a16="http://schemas.microsoft.com/office/drawing/2014/main" id="{199A46B7-1FFA-3828-6618-3DF02AEC830D}"/>
              </a:ext>
              <a:ext uri="{C183D7F6-B498-43B3-948B-1728B52AA6E4}">
                <adec:decorative xmlns:adec="http://schemas.microsoft.com/office/drawing/2017/decorative" val="1"/>
              </a:ext>
            </a:extLst>
          </p:cNvPr>
          <p:cNvPicPr>
            <a:picLocks noChangeAspect="1"/>
          </p:cNvPicPr>
          <p:nvPr/>
        </p:nvPicPr>
        <p:blipFill rotWithShape="1">
          <a:blip r:embed="rId3" cstate="print">
            <a:clrChange>
              <a:clrFrom>
                <a:srgbClr val="000000">
                  <a:alpha val="0"/>
                </a:srgbClr>
              </a:clrFrom>
              <a:clrTo>
                <a:srgbClr val="000000">
                  <a:alpha val="0"/>
                </a:srgbClr>
              </a:clrTo>
            </a:clrChange>
            <a:duotone>
              <a:schemeClr val="bg2">
                <a:shade val="45000"/>
                <a:satMod val="135000"/>
              </a:schemeClr>
              <a:prstClr val="white"/>
            </a:duotone>
            <a:extLst>
              <a:ext uri="{28A0092B-C50C-407E-A947-70E740481C1C}">
                <a14:useLocalDpi xmlns:a14="http://schemas.microsoft.com/office/drawing/2010/main"/>
              </a:ext>
            </a:extLst>
          </a:blip>
          <a:srcRect l="47596"/>
          <a:stretch/>
        </p:blipFill>
        <p:spPr>
          <a:xfrm>
            <a:off x="4427956" y="2077663"/>
            <a:ext cx="167713" cy="320040"/>
          </a:xfrm>
          <a:prstGeom prst="rect">
            <a:avLst/>
          </a:prstGeom>
          <a:ln>
            <a:noFill/>
          </a:ln>
        </p:spPr>
      </p:pic>
      <p:pic>
        <p:nvPicPr>
          <p:cNvPr id="9" name="Picture 8">
            <a:extLst>
              <a:ext uri="{FF2B5EF4-FFF2-40B4-BE49-F238E27FC236}">
                <a16:creationId xmlns:a16="http://schemas.microsoft.com/office/drawing/2014/main" id="{4CA3CAB5-408A-CBD8-3947-BF129DA60165}"/>
              </a:ext>
              <a:ext uri="{C183D7F6-B498-43B3-948B-1728B52AA6E4}">
                <adec:decorative xmlns:adec="http://schemas.microsoft.com/office/drawing/2017/decorative" val="1"/>
              </a:ext>
            </a:extLst>
          </p:cNvPr>
          <p:cNvPicPr>
            <a:picLocks noChangeAspect="1"/>
          </p:cNvPicPr>
          <p:nvPr/>
        </p:nvPicPr>
        <p:blipFill rotWithShape="1">
          <a:blip r:embed="rId4" cstate="print">
            <a:duotone>
              <a:schemeClr val="bg2">
                <a:shade val="45000"/>
                <a:satMod val="135000"/>
              </a:schemeClr>
              <a:prstClr val="white"/>
            </a:duotone>
            <a:extLst>
              <a:ext uri="{28A0092B-C50C-407E-A947-70E740481C1C}">
                <a14:useLocalDpi xmlns:a14="http://schemas.microsoft.com/office/drawing/2010/main"/>
              </a:ext>
            </a:extLst>
          </a:blip>
          <a:srcRect l="47446"/>
          <a:stretch/>
        </p:blipFill>
        <p:spPr>
          <a:xfrm>
            <a:off x="4415139" y="2499580"/>
            <a:ext cx="196930" cy="320040"/>
          </a:xfrm>
          <a:prstGeom prst="rect">
            <a:avLst/>
          </a:prstGeom>
        </p:spPr>
      </p:pic>
      <p:graphicFrame>
        <p:nvGraphicFramePr>
          <p:cNvPr id="13" name="Chart 12" descr="A graph showing the demographics of who is giving to charity. 82% are Black/African American, 78% are Hispanic/Latino, 79% are Asian American and 87% are Caucasian/White. Generationally, 87% are older than Millennials compared to 79% being Millennials or younger. 79% identify as LGBTQ+ individuals compared to 86% as non-LGBTQ+ individuals. ">
            <a:extLst>
              <a:ext uri="{FF2B5EF4-FFF2-40B4-BE49-F238E27FC236}">
                <a16:creationId xmlns:a16="http://schemas.microsoft.com/office/drawing/2014/main" id="{FD9236F8-64E0-9ADF-1F0D-A810762B83A1}"/>
              </a:ext>
            </a:extLst>
          </p:cNvPr>
          <p:cNvGraphicFramePr>
            <a:graphicFrameLocks/>
          </p:cNvGraphicFramePr>
          <p:nvPr>
            <p:extLst>
              <p:ext uri="{D42A27DB-BD31-4B8C-83A1-F6EECF244321}">
                <p14:modId xmlns:p14="http://schemas.microsoft.com/office/powerpoint/2010/main" val="2519179005"/>
              </p:ext>
            </p:extLst>
          </p:nvPr>
        </p:nvGraphicFramePr>
        <p:xfrm>
          <a:off x="601671" y="3406355"/>
          <a:ext cx="8085129" cy="3159723"/>
        </p:xfrm>
        <a:graphic>
          <a:graphicData uri="http://schemas.openxmlformats.org/drawingml/2006/chart">
            <c:chart xmlns:c="http://schemas.openxmlformats.org/drawingml/2006/chart" xmlns:r="http://schemas.openxmlformats.org/officeDocument/2006/relationships" r:id="rId5"/>
          </a:graphicData>
        </a:graphic>
      </p:graphicFrame>
      <p:sp>
        <p:nvSpPr>
          <p:cNvPr id="6" name="Slide Number Placeholder 1">
            <a:extLst>
              <a:ext uri="{FF2B5EF4-FFF2-40B4-BE49-F238E27FC236}">
                <a16:creationId xmlns:a16="http://schemas.microsoft.com/office/drawing/2014/main" id="{AB87A93F-8B94-AB6A-C6BB-6D59F1BD8D8F}"/>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7</a:t>
            </a:fld>
            <a:endParaRPr lang="en-US" dirty="0"/>
          </a:p>
        </p:txBody>
      </p:sp>
    </p:spTree>
    <p:extLst>
      <p:ext uri="{BB962C8B-B14F-4D97-AF65-F5344CB8AC3E}">
        <p14:creationId xmlns:p14="http://schemas.microsoft.com/office/powerpoint/2010/main" val="1776087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Reasons why affluent individuals do not give to charity</a:t>
            </a:r>
          </a:p>
        </p:txBody>
      </p:sp>
      <p:sp>
        <p:nvSpPr>
          <p:cNvPr id="36" name="Content Placeholder 2">
            <a:extLst>
              <a:ext uri="{FF2B5EF4-FFF2-40B4-BE49-F238E27FC236}">
                <a16:creationId xmlns:a16="http://schemas.microsoft.com/office/drawing/2014/main" id="{FCF1668A-0E65-D249-B3D2-746EF10AC9EA}"/>
              </a:ext>
            </a:extLst>
          </p:cNvPr>
          <p:cNvSpPr txBox="1">
            <a:spLocks/>
          </p:cNvSpPr>
          <p:nvPr/>
        </p:nvSpPr>
        <p:spPr>
          <a:xfrm>
            <a:off x="457200" y="359490"/>
            <a:ext cx="6686120" cy="183649"/>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Charitable motivations and criteria for giving decisions</a:t>
            </a:r>
          </a:p>
        </p:txBody>
      </p:sp>
      <p:sp>
        <p:nvSpPr>
          <p:cNvPr id="2" name="Content Placeholder 1">
            <a:extLst>
              <a:ext uri="{FF2B5EF4-FFF2-40B4-BE49-F238E27FC236}">
                <a16:creationId xmlns:a16="http://schemas.microsoft.com/office/drawing/2014/main" id="{AABAF46B-4271-13AF-E07B-AB344D0A861B}"/>
              </a:ext>
            </a:extLst>
          </p:cNvPr>
          <p:cNvSpPr>
            <a:spLocks noGrp="1"/>
          </p:cNvSpPr>
          <p:nvPr>
            <p:ph idx="1"/>
          </p:nvPr>
        </p:nvSpPr>
        <p:spPr/>
        <p:txBody>
          <a:bodyPr/>
          <a:lstStyle/>
          <a:p>
            <a:r>
              <a:rPr lang="en-US" sz="1400" dirty="0">
                <a:latin typeface="Calibri Light" panose="020F0302020204030204" pitchFamily="34" charset="0"/>
                <a:ea typeface="Calibri" charset="0"/>
                <a:cs typeface="Calibri Light" panose="020F0302020204030204" pitchFamily="34" charset="0"/>
              </a:rPr>
              <a:t>Stated reasons for declining to give</a:t>
            </a:r>
          </a:p>
          <a:p>
            <a:endParaRPr lang="en-US" dirty="0"/>
          </a:p>
        </p:txBody>
      </p:sp>
      <p:graphicFrame>
        <p:nvGraphicFramePr>
          <p:cNvPr id="6" name="Chart 5" descr="A graph showing reasons affluent individuals did not give to charity. 44% said their priority was to take care of their family's needs. 26% said they did not have the resources to give to charity. 25% said they did not want to give to charity. 19% said they did not have a connection to the organization. 14% said they were not asked to give to a charity. 12% said the timing of the request was not optimal. 10% said they did not know what causes to give to. 8% said other reasons. 6% said their gift would not have made a difference. 6% said they plan to do all the giving at the end of their life. 5% said they don't know. 3% said the giving process was too complicated. ">
            <a:extLst>
              <a:ext uri="{FF2B5EF4-FFF2-40B4-BE49-F238E27FC236}">
                <a16:creationId xmlns:a16="http://schemas.microsoft.com/office/drawing/2014/main" id="{AF6B5F08-0D76-A2FC-3B6B-972BD9BEA721}"/>
              </a:ext>
            </a:extLst>
          </p:cNvPr>
          <p:cNvGraphicFramePr>
            <a:graphicFrameLocks/>
          </p:cNvGraphicFramePr>
          <p:nvPr/>
        </p:nvGraphicFramePr>
        <p:xfrm>
          <a:off x="370936" y="1981200"/>
          <a:ext cx="8315864"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1">
            <a:extLst>
              <a:ext uri="{FF2B5EF4-FFF2-40B4-BE49-F238E27FC236}">
                <a16:creationId xmlns:a16="http://schemas.microsoft.com/office/drawing/2014/main" id="{01F4EF02-3FD9-2BA2-483D-D82227399B5A}"/>
              </a:ext>
            </a:extLst>
          </p:cNvPr>
          <p:cNvSpPr txBox="1">
            <a:spLocks/>
          </p:cNvSpPr>
          <p:nvPr/>
        </p:nvSpPr>
        <p:spPr>
          <a:xfrm>
            <a:off x="8372750" y="6549720"/>
            <a:ext cx="411587" cy="123111"/>
          </a:xfrm>
          <a:prstGeom prst="rect">
            <a:avLst/>
          </a:prstGeom>
        </p:spPr>
        <p:txBody>
          <a:bodyPr anchor="ctr"/>
          <a:lstStyle>
            <a:defPPr>
              <a:defRPr lang="en-US"/>
            </a:defPPr>
            <a:lvl1pPr marL="0" algn="r" defTabSz="457092" rtl="0" eaLnBrk="1" latinLnBrk="0" hangingPunct="1">
              <a:defRPr sz="800" kern="1200">
                <a:solidFill>
                  <a:schemeClr val="tx1"/>
                </a:solidFill>
                <a:latin typeface="+mn-lt"/>
                <a:ea typeface="+mn-ea"/>
                <a:cs typeface="+mn-cs"/>
              </a:defRPr>
            </a:lvl1pPr>
            <a:lvl2pPr marL="457092" algn="l" defTabSz="457092" rtl="0" eaLnBrk="1" latinLnBrk="0" hangingPunct="1">
              <a:defRPr sz="1800" kern="1200">
                <a:solidFill>
                  <a:schemeClr val="tx1"/>
                </a:solidFill>
                <a:latin typeface="+mn-lt"/>
                <a:ea typeface="+mn-ea"/>
                <a:cs typeface="+mn-cs"/>
              </a:defRPr>
            </a:lvl2pPr>
            <a:lvl3pPr marL="914186" algn="l" defTabSz="457092" rtl="0" eaLnBrk="1" latinLnBrk="0" hangingPunct="1">
              <a:defRPr sz="1800" kern="1200">
                <a:solidFill>
                  <a:schemeClr val="tx1"/>
                </a:solidFill>
                <a:latin typeface="+mn-lt"/>
                <a:ea typeface="+mn-ea"/>
                <a:cs typeface="+mn-cs"/>
              </a:defRPr>
            </a:lvl3pPr>
            <a:lvl4pPr marL="1371279" algn="l" defTabSz="457092" rtl="0" eaLnBrk="1" latinLnBrk="0" hangingPunct="1">
              <a:defRPr sz="1800" kern="1200">
                <a:solidFill>
                  <a:schemeClr val="tx1"/>
                </a:solidFill>
                <a:latin typeface="+mn-lt"/>
                <a:ea typeface="+mn-ea"/>
                <a:cs typeface="+mn-cs"/>
              </a:defRPr>
            </a:lvl4pPr>
            <a:lvl5pPr marL="1828373" algn="l" defTabSz="457092" rtl="0" eaLnBrk="1" latinLnBrk="0" hangingPunct="1">
              <a:defRPr sz="1800" kern="1200">
                <a:solidFill>
                  <a:schemeClr val="tx1"/>
                </a:solidFill>
                <a:latin typeface="+mn-lt"/>
                <a:ea typeface="+mn-ea"/>
                <a:cs typeface="+mn-cs"/>
              </a:defRPr>
            </a:lvl5pPr>
            <a:lvl6pPr marL="2285466" algn="l" defTabSz="457092" rtl="0" eaLnBrk="1" latinLnBrk="0" hangingPunct="1">
              <a:defRPr sz="1800" kern="1200">
                <a:solidFill>
                  <a:schemeClr val="tx1"/>
                </a:solidFill>
                <a:latin typeface="+mn-lt"/>
                <a:ea typeface="+mn-ea"/>
                <a:cs typeface="+mn-cs"/>
              </a:defRPr>
            </a:lvl6pPr>
            <a:lvl7pPr marL="2742558" algn="l" defTabSz="457092" rtl="0" eaLnBrk="1" latinLnBrk="0" hangingPunct="1">
              <a:defRPr sz="1800" kern="1200">
                <a:solidFill>
                  <a:schemeClr val="tx1"/>
                </a:solidFill>
                <a:latin typeface="+mn-lt"/>
                <a:ea typeface="+mn-ea"/>
                <a:cs typeface="+mn-cs"/>
              </a:defRPr>
            </a:lvl7pPr>
            <a:lvl8pPr marL="3199652" algn="l" defTabSz="457092" rtl="0" eaLnBrk="1" latinLnBrk="0" hangingPunct="1">
              <a:defRPr sz="1800" kern="1200">
                <a:solidFill>
                  <a:schemeClr val="tx1"/>
                </a:solidFill>
                <a:latin typeface="+mn-lt"/>
                <a:ea typeface="+mn-ea"/>
                <a:cs typeface="+mn-cs"/>
              </a:defRPr>
            </a:lvl8pPr>
            <a:lvl9pPr marL="3656744" algn="l" defTabSz="457092" rtl="0" eaLnBrk="1" latinLnBrk="0" hangingPunct="1">
              <a:defRPr sz="1800" kern="1200">
                <a:solidFill>
                  <a:schemeClr val="tx1"/>
                </a:solidFill>
                <a:latin typeface="+mn-lt"/>
                <a:ea typeface="+mn-ea"/>
                <a:cs typeface="+mn-cs"/>
              </a:defRPr>
            </a:lvl9pPr>
          </a:lstStyle>
          <a:p>
            <a:fld id="{523A240F-EAFE-E84F-B44C-6D7A08E0E409}" type="slidenum">
              <a:rPr lang="en-US" smtClean="0"/>
              <a:pPr/>
              <a:t>8</a:t>
            </a:fld>
            <a:endParaRPr lang="en-US" dirty="0"/>
          </a:p>
        </p:txBody>
      </p:sp>
    </p:spTree>
    <p:extLst>
      <p:ext uri="{BB962C8B-B14F-4D97-AF65-F5344CB8AC3E}">
        <p14:creationId xmlns:p14="http://schemas.microsoft.com/office/powerpoint/2010/main" val="4071686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9E974-B64B-9B4D-8587-E7F01E80F2FA}"/>
              </a:ext>
            </a:extLst>
          </p:cNvPr>
          <p:cNvSpPr>
            <a:spLocks noGrp="1"/>
          </p:cNvSpPr>
          <p:nvPr>
            <p:ph type="title"/>
          </p:nvPr>
        </p:nvSpPr>
        <p:spPr/>
        <p:txBody>
          <a:bodyPr/>
          <a:lstStyle/>
          <a:p>
            <a:r>
              <a:rPr lang="en-US" dirty="0"/>
              <a:t>Confidence in societal institutions</a:t>
            </a:r>
          </a:p>
        </p:txBody>
      </p:sp>
      <p:sp>
        <p:nvSpPr>
          <p:cNvPr id="121" name="Content Placeholder 2">
            <a:extLst>
              <a:ext uri="{FF2B5EF4-FFF2-40B4-BE49-F238E27FC236}">
                <a16:creationId xmlns:a16="http://schemas.microsoft.com/office/drawing/2014/main" id="{6E9BF2EE-E897-D24E-A831-06ED88C0AE78}"/>
              </a:ext>
            </a:extLst>
          </p:cNvPr>
          <p:cNvSpPr txBox="1">
            <a:spLocks/>
          </p:cNvSpPr>
          <p:nvPr/>
        </p:nvSpPr>
        <p:spPr>
          <a:xfrm>
            <a:off x="457200" y="359490"/>
            <a:ext cx="2929211" cy="149801"/>
          </a:xfrm>
          <a:prstGeom prst="rect">
            <a:avLst/>
          </a:prstGeom>
        </p:spPr>
        <p:txBody>
          <a:bodyPr vert="horz" lIns="0" tIns="0" rIns="0" bIns="0" rtlCol="0">
            <a:noAutofit/>
          </a:bodyPr>
          <a:lstStyle>
            <a:lvl1pPr marL="0" indent="0" algn="l" defTabSz="754380" rtl="0" eaLnBrk="1" latinLnBrk="0" hangingPunct="1">
              <a:lnSpc>
                <a:spcPct val="100000"/>
              </a:lnSpc>
              <a:spcBef>
                <a:spcPts val="990"/>
              </a:spcBef>
              <a:spcAft>
                <a:spcPts val="0"/>
              </a:spcAft>
              <a:buClrTx/>
              <a:buFont typeface="Arial"/>
              <a:buNone/>
              <a:defRPr lang="en-US" sz="1600" b="0" kern="1200" dirty="0" smtClean="0">
                <a:solidFill>
                  <a:schemeClr val="tx1"/>
                </a:solidFill>
                <a:latin typeface="Calibri"/>
                <a:ea typeface="+mn-ea"/>
                <a:cs typeface="Calibri"/>
              </a:defRPr>
            </a:lvl1pPr>
            <a:lvl2pPr marL="182880" indent="-185103" algn="l" defTabSz="754380" rtl="0" eaLnBrk="1" latinLnBrk="0" hangingPunct="1">
              <a:lnSpc>
                <a:spcPct val="100000"/>
              </a:lnSpc>
              <a:spcBef>
                <a:spcPts val="990"/>
              </a:spcBef>
              <a:spcAft>
                <a:spcPts val="0"/>
              </a:spcAft>
              <a:buClrTx/>
              <a:buFont typeface="Arial" charset="0"/>
              <a:buChar char="•"/>
              <a:tabLst/>
              <a:defRPr lang="en-US" sz="1600" b="0" kern="1200" dirty="0" smtClean="0">
                <a:solidFill>
                  <a:schemeClr val="tx1"/>
                </a:solidFill>
                <a:latin typeface="Calibri"/>
                <a:ea typeface="+mn-ea"/>
                <a:cs typeface="Calibri"/>
              </a:defRPr>
            </a:lvl2pPr>
            <a:lvl3pPr marL="320040" indent="-182880" algn="l" defTabSz="754380" rtl="0" eaLnBrk="1" latinLnBrk="0" hangingPunct="1">
              <a:lnSpc>
                <a:spcPct val="100000"/>
              </a:lnSpc>
              <a:spcBef>
                <a:spcPts val="660"/>
              </a:spcBef>
              <a:spcAft>
                <a:spcPts val="0"/>
              </a:spcAft>
              <a:buClrTx/>
              <a:buSzPct val="100000"/>
              <a:buFont typeface=".AppleSystemUIFont" charset="-120"/>
              <a:buChar char="–"/>
              <a:tabLst/>
              <a:defRPr lang="en-US" sz="1600" b="0" kern="1200" dirty="0" smtClean="0">
                <a:solidFill>
                  <a:schemeClr val="tx1"/>
                </a:solidFill>
                <a:latin typeface="Calibri"/>
                <a:ea typeface="+mn-ea"/>
                <a:cs typeface="Calibri"/>
              </a:defRPr>
            </a:lvl3pPr>
            <a:lvl4pPr marL="548640" indent="-182880" algn="l" defTabSz="754380" rtl="0" eaLnBrk="1" latinLnBrk="0" hangingPunct="1">
              <a:lnSpc>
                <a:spcPct val="100000"/>
              </a:lnSpc>
              <a:spcBef>
                <a:spcPts val="660"/>
              </a:spcBef>
              <a:spcAft>
                <a:spcPts val="0"/>
              </a:spcAft>
              <a:buClrTx/>
              <a:buSzPct val="85000"/>
              <a:buFont typeface="Wingdings" charset="2"/>
              <a:buChar char="§"/>
              <a:tabLst/>
              <a:defRPr lang="en-US" sz="1600" b="0" kern="1200" dirty="0" smtClean="0">
                <a:solidFill>
                  <a:schemeClr val="tx1"/>
                </a:solidFill>
                <a:latin typeface="Calibri"/>
                <a:ea typeface="+mn-ea"/>
                <a:cs typeface="Calibri"/>
              </a:defRPr>
            </a:lvl4pPr>
            <a:lvl5pPr marL="685800" indent="-182880" algn="l" defTabSz="754380" rtl="0" eaLnBrk="1" latinLnBrk="0" hangingPunct="1">
              <a:lnSpc>
                <a:spcPct val="100000"/>
              </a:lnSpc>
              <a:spcBef>
                <a:spcPts val="660"/>
              </a:spcBef>
              <a:spcAft>
                <a:spcPts val="0"/>
              </a:spcAft>
              <a:buClrTx/>
              <a:buFont typeface=".AppleSystemUIFont" charset="-120"/>
              <a:buChar char="–"/>
              <a:tabLst/>
              <a:defRPr lang="en-US" sz="1600" b="0" kern="1200" dirty="0">
                <a:solidFill>
                  <a:schemeClr val="tx1"/>
                </a:solidFill>
                <a:latin typeface="Calibri"/>
                <a:ea typeface="+mn-ea"/>
                <a:cs typeface="Calibri"/>
              </a:defRPr>
            </a:lvl5pPr>
            <a:lvl6pPr marL="946904" indent="0" algn="l" defTabSz="754380" rtl="0" eaLnBrk="1" latinLnBrk="0" hangingPunct="1">
              <a:lnSpc>
                <a:spcPct val="114000"/>
              </a:lnSpc>
              <a:spcBef>
                <a:spcPts val="495"/>
              </a:spcBef>
              <a:spcAft>
                <a:spcPts val="495"/>
              </a:spcAft>
              <a:buClr>
                <a:schemeClr val="tx1"/>
              </a:buClr>
              <a:buFont typeface="Arial"/>
              <a:buNone/>
              <a:tabLst/>
              <a:defRPr sz="1320" b="0" kern="1200">
                <a:solidFill>
                  <a:schemeClr val="tx1"/>
                </a:solidFill>
                <a:latin typeface="+mn-lt"/>
                <a:ea typeface="+mn-ea"/>
                <a:cs typeface="+mn-cs"/>
              </a:defRPr>
            </a:lvl6pPr>
            <a:lvl7pPr marL="1134189"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7pPr>
            <a:lvl8pPr marL="1321475"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8pPr>
            <a:lvl9pPr marL="1508760" indent="0" algn="l" defTabSz="754380" rtl="0" eaLnBrk="1" latinLnBrk="0" hangingPunct="1">
              <a:lnSpc>
                <a:spcPct val="114000"/>
              </a:lnSpc>
              <a:spcBef>
                <a:spcPts val="495"/>
              </a:spcBef>
              <a:spcAft>
                <a:spcPts val="495"/>
              </a:spcAft>
              <a:buClr>
                <a:schemeClr val="tx1"/>
              </a:buClr>
              <a:buFont typeface="Arial"/>
              <a:buNone/>
              <a:tabLst/>
              <a:defRPr sz="1320" b="0" kern="1200" baseline="0">
                <a:solidFill>
                  <a:schemeClr val="tx1"/>
                </a:solidFill>
                <a:latin typeface="+mn-lt"/>
                <a:ea typeface="+mn-ea"/>
                <a:cs typeface="+mn-cs"/>
              </a:defRPr>
            </a:lvl9pPr>
          </a:lstStyle>
          <a:p>
            <a:r>
              <a:rPr lang="en-US" sz="900" cap="all" spc="88" dirty="0">
                <a:solidFill>
                  <a:srgbClr val="E31837"/>
                </a:solidFill>
                <a:latin typeface="Calibri Light" panose="020F0302020204030204" pitchFamily="34" charset="0"/>
                <a:cs typeface="Calibri Light" panose="020F0302020204030204" pitchFamily="34" charset="0"/>
              </a:rPr>
              <a:t>Policies and issues influencing giving</a:t>
            </a:r>
          </a:p>
        </p:txBody>
      </p:sp>
      <p:sp>
        <p:nvSpPr>
          <p:cNvPr id="8" name="Content Placeholder 7">
            <a:extLst>
              <a:ext uri="{FF2B5EF4-FFF2-40B4-BE49-F238E27FC236}">
                <a16:creationId xmlns:a16="http://schemas.microsoft.com/office/drawing/2014/main" id="{E08007E6-2896-73A6-539C-EF8E85EC6C85}"/>
              </a:ext>
            </a:extLst>
          </p:cNvPr>
          <p:cNvSpPr>
            <a:spLocks noGrp="1"/>
          </p:cNvSpPr>
          <p:nvPr>
            <p:ph idx="1"/>
          </p:nvPr>
        </p:nvSpPr>
        <p:spPr/>
        <p:txBody>
          <a:bodyPr/>
          <a:lstStyle/>
          <a:p>
            <a:r>
              <a:rPr lang="en-US" sz="1400" dirty="0">
                <a:latin typeface="Calibri Light" panose="020F0302020204030204" pitchFamily="34" charset="0"/>
                <a:ea typeface="Calibri" charset="0"/>
                <a:cs typeface="Calibri Light" panose="020F0302020204030204" pitchFamily="34" charset="0"/>
              </a:rPr>
              <a:t>Affluent individuals’ confidence in the ability of groups to solve problems — 2020 vs. 2022</a:t>
            </a:r>
          </a:p>
        </p:txBody>
      </p:sp>
      <p:graphicFrame>
        <p:nvGraphicFramePr>
          <p:cNvPr id="9" name="Chart 8" descr="A graph showing affluent individuals' confidence in the ability of groups to solve problems in 2022 versus 2020. 21% in 2022 and 23% in 2020 had a great deal of confidence in nonprofit organizations. 20% in 2022 and 23% in 2020 had a great deal of confidence in individuals. 16% in 2022 had a great deal of confidence in future/rising generations see footnote *. 12% in 2022 and 15% in 2020 had a great deal of confidence in religious institutions. 9% in 2022 and 11% in 2020 had a great deal of confidence in the state or local government. 9% in 2022 and 11% in 2020 had a great deal of confidence in The President/Federal executive branch. 7% in 2022 and 11% in 2020 had a great deal of confidence in small- to mid-sized businesses. 5% in 2022 and 11% in 2020 had a great deal of confidence in the Supreme Court/Federal Judiciary. 5% in 2022 and 7% in 2020 had a great deal of confidence in large corporations. 4% in 2022 and 8% in 2020 had a great deal of confidence in Congress/Federal legislative branch. ">
            <a:extLst>
              <a:ext uri="{FF2B5EF4-FFF2-40B4-BE49-F238E27FC236}">
                <a16:creationId xmlns:a16="http://schemas.microsoft.com/office/drawing/2014/main" id="{99ED09CD-3159-D753-4E1D-CBCB3770983F}"/>
              </a:ext>
            </a:extLst>
          </p:cNvPr>
          <p:cNvGraphicFramePr/>
          <p:nvPr/>
        </p:nvGraphicFramePr>
        <p:xfrm>
          <a:off x="457200" y="1679820"/>
          <a:ext cx="8258368" cy="455000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8E604A5D-D5DE-3CA2-A1C9-C88E74761581}"/>
              </a:ext>
            </a:extLst>
          </p:cNvPr>
          <p:cNvSpPr txBox="1"/>
          <p:nvPr/>
        </p:nvSpPr>
        <p:spPr>
          <a:xfrm>
            <a:off x="359663" y="6254383"/>
            <a:ext cx="4572000" cy="215444"/>
          </a:xfrm>
          <a:prstGeom prst="rect">
            <a:avLst/>
          </a:prstGeom>
          <a:noFill/>
        </p:spPr>
        <p:txBody>
          <a:bodyPr wrap="square">
            <a:spAutoFit/>
          </a:bodyPr>
          <a:lstStyle/>
          <a:p>
            <a:pPr marL="91440" indent="-91440"/>
            <a:r>
              <a:rPr lang="en-US" sz="800" dirty="0">
                <a:latin typeface="Calibri Light" panose="020F0302020204030204" pitchFamily="34" charset="0"/>
                <a:cs typeface="Calibri Light" panose="020F0302020204030204" pitchFamily="34" charset="0"/>
              </a:rPr>
              <a:t>* 	New category in 2022.</a:t>
            </a:r>
          </a:p>
        </p:txBody>
      </p:sp>
      <p:sp>
        <p:nvSpPr>
          <p:cNvPr id="3" name="Slide Number Placeholder 2">
            <a:extLst>
              <a:ext uri="{FF2B5EF4-FFF2-40B4-BE49-F238E27FC236}">
                <a16:creationId xmlns:a16="http://schemas.microsoft.com/office/drawing/2014/main" id="{FEC50C23-49A9-1549-9E44-6A32DEF23426}"/>
              </a:ext>
            </a:extLst>
          </p:cNvPr>
          <p:cNvSpPr>
            <a:spLocks noGrp="1"/>
          </p:cNvSpPr>
          <p:nvPr>
            <p:ph type="sldNum" sz="quarter" idx="12"/>
          </p:nvPr>
        </p:nvSpPr>
        <p:spPr/>
        <p:txBody>
          <a:bodyPr/>
          <a:lstStyle/>
          <a:p>
            <a:fld id="{523A240F-EAFE-E84F-B44C-6D7A08E0E409}" type="slidenum">
              <a:rPr lang="en-US" smtClean="0"/>
              <a:t>9</a:t>
            </a:fld>
            <a:endParaRPr lang="en-US" dirty="0"/>
          </a:p>
        </p:txBody>
      </p:sp>
    </p:spTree>
    <p:extLst>
      <p:ext uri="{BB962C8B-B14F-4D97-AF65-F5344CB8AC3E}">
        <p14:creationId xmlns:p14="http://schemas.microsoft.com/office/powerpoint/2010/main" val="2258606341"/>
      </p:ext>
    </p:extLst>
  </p:cSld>
  <p:clrMapOvr>
    <a:masterClrMapping/>
  </p:clrMapOvr>
</p:sld>
</file>

<file path=ppt/theme/theme1.xml><?xml version="1.0" encoding="utf-8"?>
<a:theme xmlns:a="http://schemas.openxmlformats.org/drawingml/2006/main" name="PB_2020_PPT_Template">
  <a:themeElements>
    <a:clrScheme name="Private Bank">
      <a:dk1>
        <a:sysClr val="windowText" lastClr="000000"/>
      </a:dk1>
      <a:lt1>
        <a:sysClr val="window" lastClr="FFFFFF"/>
      </a:lt1>
      <a:dk2>
        <a:srgbClr val="D5D5D5"/>
      </a:dk2>
      <a:lt2>
        <a:srgbClr val="EDEDED"/>
      </a:lt2>
      <a:accent1>
        <a:srgbClr val="012169"/>
      </a:accent1>
      <a:accent2>
        <a:srgbClr val="E31837"/>
      </a:accent2>
      <a:accent3>
        <a:srgbClr val="919191"/>
      </a:accent3>
      <a:accent4>
        <a:srgbClr val="780032"/>
      </a:accent4>
      <a:accent5>
        <a:srgbClr val="344E87"/>
      </a:accent5>
      <a:accent6>
        <a:srgbClr val="646464"/>
      </a:accent6>
      <a:hlink>
        <a:srgbClr val="0052B8"/>
      </a:hlink>
      <a:folHlink>
        <a:srgbClr val="344E8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C">
      <a:fillStyleLst>
        <a:solidFill>
          <a:schemeClr val="phClr"/>
        </a:solidFill>
        <a:gradFill rotWithShape="1">
          <a:gsLst>
            <a:gs pos="0">
              <a:schemeClr val="phClr">
                <a:tint val="100000"/>
                <a:shade val="50000"/>
                <a:satMod val="125000"/>
              </a:schemeClr>
            </a:gs>
            <a:gs pos="50000">
              <a:schemeClr val="phClr">
                <a:tint val="100000"/>
                <a:shade val="75000"/>
                <a:satMod val="125000"/>
              </a:schemeClr>
            </a:gs>
            <a:gs pos="100000">
              <a:schemeClr val="phClr">
                <a:tint val="100000"/>
                <a:shade val="98000"/>
                <a:satMod val="115000"/>
              </a:schemeClr>
            </a:gs>
          </a:gsLst>
          <a:lin ang="16200000" scaled="1"/>
        </a:gradFill>
        <a:gradFill rotWithShape="1">
          <a:gsLst>
            <a:gs pos="0">
              <a:schemeClr val="phClr">
                <a:shade val="50000"/>
                <a:satMod val="130000"/>
              </a:schemeClr>
            </a:gs>
            <a:gs pos="40000">
              <a:schemeClr val="phClr">
                <a:shade val="75000"/>
                <a:satMod val="140000"/>
              </a:schemeClr>
            </a:gs>
            <a:gs pos="100000">
              <a:schemeClr val="phClr">
                <a:shade val="100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63500" dist="38100" dir="2700000" algn="ctr" rotWithShape="0">
              <a:srgbClr val="000000">
                <a:alpha val="35000"/>
              </a:srgbClr>
            </a:outerShdw>
          </a:effectLst>
          <a:scene3d>
            <a:camera prst="orthographicFront">
              <a:rot lat="0" lon="0" rev="0"/>
            </a:camera>
            <a:lightRig rig="threePt" dir="tl"/>
          </a:scene3d>
          <a:sp3d contourW="12700">
            <a:bevelT w="0" h="0"/>
            <a:contourClr>
              <a:srgbClr val="FFFFFF"/>
            </a:contourClr>
          </a:sp3d>
        </a:effectStyle>
        <a:effectStyle>
          <a:effectLst>
            <a:outerShdw blurRad="50800" dist="12700" dir="2700000" algn="ctr" rotWithShape="0">
              <a:srgbClr val="000000">
                <a:alpha val="40000"/>
              </a:srgbClr>
            </a:outerShdw>
          </a:effectLst>
          <a:scene3d>
            <a:camera prst="orthographicFront">
              <a:rot lat="0" lon="0" rev="0"/>
            </a:camera>
            <a:lightRig rig="balanced" dir="t">
              <a:rot lat="0" lon="0" rev="1200000"/>
            </a:lightRig>
          </a:scene3d>
          <a:sp3d>
            <a:bevelT w="508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9525" cap="flat" cmpd="sng" algn="ctr">
          <a:noFill/>
          <a:prstDash val="solid"/>
          <a:round/>
          <a:headEnd type="none" w="med" len="med"/>
          <a:tailEnd type="none" w="med" len="med"/>
        </a:ln>
        <a:effectLst/>
      </a:spPr>
      <a:bodyPr vert="horz" wrap="none" lIns="91440" tIns="45720" rIns="91440" bIns="45720"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a:ln>
              <a:noFill/>
            </a:ln>
            <a:solidFill>
              <a:srgbClr val="000000"/>
            </a:solidFill>
            <a:effectLst/>
            <a:latin typeface="Arial" charset="0"/>
          </a:defRPr>
        </a:defPPr>
      </a:lstStyle>
    </a:spDef>
  </a:objectDefaults>
  <a:extraClrSchemeLst/>
  <a:extLst>
    <a:ext uri="{05A4C25C-085E-4340-85A3-A5531E510DB2}">
      <thm15:themeFamily xmlns:thm15="http://schemas.microsoft.com/office/thememl/2012/main" name="Enterprise_WS_Proprietary_Internal_Use_Only" id="{FF84A7C6-A260-9D43-8A45-AE4420A4969A}" vid="{1FBD0BDB-27AA-CA48-A46B-3DB6322316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1c1dcfd2-70dc-4f81-b44a-cb4e47489e6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A2982DF4A605F41937F3026DE2BA472" ma:contentTypeVersion="9" ma:contentTypeDescription="Create a new document." ma:contentTypeScope="" ma:versionID="7f8bd288fa8c406f7a382f62a52e76c9">
  <xsd:schema xmlns:xsd="http://www.w3.org/2001/XMLSchema" xmlns:xs="http://www.w3.org/2001/XMLSchema" xmlns:p="http://schemas.microsoft.com/office/2006/metadata/properties" xmlns:ns3="4f39c98e-cde5-43ed-85bc-f0fdef0603a1" xmlns:ns4="1c1dcfd2-70dc-4f81-b44a-cb4e47489e62" targetNamespace="http://schemas.microsoft.com/office/2006/metadata/properties" ma:root="true" ma:fieldsID="3918089592c0557c616adeb4ba81cc1f" ns3:_="" ns4:_="">
    <xsd:import namespace="4f39c98e-cde5-43ed-85bc-f0fdef0603a1"/>
    <xsd:import namespace="1c1dcfd2-70dc-4f81-b44a-cb4e47489e6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_activity"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39c98e-cde5-43ed-85bc-f0fdef0603a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c1dcfd2-70dc-4f81-b44a-cb4e47489e6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_activity" ma:index="15" nillable="true" ma:displayName="_activity" ma:hidden="true" ma:internalName="_activity">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536477F-9A1F-4365-B88C-6C6B4EBD18D5}">
  <ds:schemaRefs>
    <ds:schemaRef ds:uri="http://schemas.microsoft.com/office/2006/documentManagement/types"/>
    <ds:schemaRef ds:uri="http://purl.org/dc/dcmitype/"/>
    <ds:schemaRef ds:uri="http://schemas.openxmlformats.org/package/2006/metadata/core-properties"/>
    <ds:schemaRef ds:uri="4f39c98e-cde5-43ed-85bc-f0fdef0603a1"/>
    <ds:schemaRef ds:uri="http://purl.org/dc/terms/"/>
    <ds:schemaRef ds:uri="http://www.w3.org/XML/1998/namespace"/>
    <ds:schemaRef ds:uri="http://purl.org/dc/elements/1.1/"/>
    <ds:schemaRef ds:uri="http://schemas.microsoft.com/office/infopath/2007/PartnerControls"/>
    <ds:schemaRef ds:uri="1c1dcfd2-70dc-4f81-b44a-cb4e47489e62"/>
    <ds:schemaRef ds:uri="http://schemas.microsoft.com/office/2006/metadata/properties"/>
  </ds:schemaRefs>
</ds:datastoreItem>
</file>

<file path=customXml/itemProps2.xml><?xml version="1.0" encoding="utf-8"?>
<ds:datastoreItem xmlns:ds="http://schemas.openxmlformats.org/officeDocument/2006/customXml" ds:itemID="{18A104CA-5907-4CCA-8F7A-168333BF7BCA}">
  <ds:schemaRefs>
    <ds:schemaRef ds:uri="http://schemas.microsoft.com/sharepoint/v3/contenttype/forms"/>
  </ds:schemaRefs>
</ds:datastoreItem>
</file>

<file path=customXml/itemProps3.xml><?xml version="1.0" encoding="utf-8"?>
<ds:datastoreItem xmlns:ds="http://schemas.openxmlformats.org/officeDocument/2006/customXml" ds:itemID="{1B9690D7-1EB4-4905-9CD2-E693B5EB7C20}">
  <ds:schemaRefs>
    <ds:schemaRef ds:uri="1c1dcfd2-70dc-4f81-b44a-cb4e47489e62"/>
    <ds:schemaRef ds:uri="4f39c98e-cde5-43ed-85bc-f0fdef0603a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5418</TotalTime>
  <Words>6119</Words>
  <Application>Microsoft Office PowerPoint</Application>
  <PresentationFormat>On-screen Show (4:3)</PresentationFormat>
  <Paragraphs>566</Paragraphs>
  <Slides>39</Slides>
  <Notes>39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.AppleSystemUIFont</vt:lpstr>
      <vt:lpstr>Arial</vt:lpstr>
      <vt:lpstr>Calibri</vt:lpstr>
      <vt:lpstr>Calibri Light</vt:lpstr>
      <vt:lpstr>Verdana</vt:lpstr>
      <vt:lpstr>Wingdings</vt:lpstr>
      <vt:lpstr>PB_2020_PPT_Template</vt:lpstr>
      <vt:lpstr>Bank of America Study of Philanthropy</vt:lpstr>
      <vt:lpstr>Important information</vt:lpstr>
      <vt:lpstr>Methodology</vt:lpstr>
      <vt:lpstr>Survey overview</vt:lpstr>
      <vt:lpstr>Affluent giving levels by household net worth</vt:lpstr>
      <vt:lpstr>Percentage of affluent and general households that give to charity</vt:lpstr>
      <vt:lpstr>Who is giving?</vt:lpstr>
      <vt:lpstr>Reasons why affluent individuals do not give to charity</vt:lpstr>
      <vt:lpstr>Confidence in societal institutions</vt:lpstr>
      <vt:lpstr>Incidence of giving by charitable category</vt:lpstr>
      <vt:lpstr>Affluent giving by geography</vt:lpstr>
      <vt:lpstr>Giving to affinity groups by affluent households</vt:lpstr>
      <vt:lpstr>Affluent giving by charitable category (continued)</vt:lpstr>
      <vt:lpstr>Who makes charitable decisions in affluent households</vt:lpstr>
      <vt:lpstr>Involving family members in philanthropy</vt:lpstr>
      <vt:lpstr>Considerations for charitable giving by affluent donors</vt:lpstr>
      <vt:lpstr>Why affluent households stopped giving</vt:lpstr>
      <vt:lpstr>Perceived impact of charitable giving</vt:lpstr>
      <vt:lpstr>Affluent donors’ use of organization-based information</vt:lpstr>
      <vt:lpstr>Factors households consider important after making a gift</vt:lpstr>
      <vt:lpstr>Types of assets donated</vt:lpstr>
      <vt:lpstr>Affluent households’ sources of charitable giving</vt:lpstr>
      <vt:lpstr>Affluent individuals’ use of giving vehicles</vt:lpstr>
      <vt:lpstr>Affluent individuals’ use of giving vehicles by household net worth</vt:lpstr>
      <vt:lpstr>Philanthropic knowledge by segment</vt:lpstr>
      <vt:lpstr>Affluent donor profile by level of charitable giving knowledge</vt:lpstr>
      <vt:lpstr>Intersection of philanthropy and impact investing</vt:lpstr>
      <vt:lpstr>Affluent individuals’ participation in impact investing</vt:lpstr>
      <vt:lpstr>Affluent individuals’ participation in conscious consumerism</vt:lpstr>
      <vt:lpstr>Intersection conscious consumerism and charitable giving </vt:lpstr>
      <vt:lpstr>Contributing to political candidates, campaigns and committees </vt:lpstr>
      <vt:lpstr>Leaving wealth to family versus charities and other heirs</vt:lpstr>
      <vt:lpstr>Percentage who volunteered</vt:lpstr>
      <vt:lpstr>Percentage of affluent individuals who volunteer by type of activity</vt:lpstr>
      <vt:lpstr>Board service</vt:lpstr>
      <vt:lpstr>Affluent donors’ motivations for volunteering</vt:lpstr>
      <vt:lpstr>Average giving by volunteer status</vt:lpstr>
      <vt:lpstr>Life satisfaction associated with giving and volunteering </vt:lpstr>
      <vt:lpstr>Wisdom in the Room  Let’s continue the conversation!  Dianne Chipps Bailey           linkedin.com/in/diannechippsbailey/            twitter.com/Dianne_C_Bailey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 slide title lorem ipsum dolor sit</dc:title>
  <dc:creator>Microsoft Office User</dc:creator>
  <cp:lastModifiedBy>Bailey, Dianne</cp:lastModifiedBy>
  <cp:revision>546</cp:revision>
  <cp:lastPrinted>2023-10-03T00:13:57Z</cp:lastPrinted>
  <dcterms:created xsi:type="dcterms:W3CDTF">2019-01-11T18:20:37Z</dcterms:created>
  <dcterms:modified xsi:type="dcterms:W3CDTF">2024-02-05T02:41:11Z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TitusGUID">
    <vt:lpwstr>62da4b01-1e0b-44f4-a050-825d17e3fe17</vt:lpwstr>
  </property>
  <property fmtid="{D5CDD505-2E9C-101B-9397-08002B2CF9AE}" pid="4" name="Classification">
    <vt:lpwstr>Unclassified</vt:lpwstr>
  </property>
  <property fmtid="{D5CDD505-2E9C-101B-9397-08002B2CF9AE}" pid="5" name="ContentTypeId">
    <vt:lpwstr>0x0101005A2982DF4A605F41937F3026DE2BA472</vt:lpwstr>
  </property>
</Properties>
</file>