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95" r:id="rId3"/>
    <p:sldId id="279" r:id="rId4"/>
    <p:sldId id="280" r:id="rId5"/>
    <p:sldId id="282" r:id="rId6"/>
    <p:sldId id="296" r:id="rId7"/>
    <p:sldId id="281" r:id="rId8"/>
    <p:sldId id="297" r:id="rId9"/>
    <p:sldId id="298" r:id="rId10"/>
    <p:sldId id="299" r:id="rId11"/>
    <p:sldId id="308" r:id="rId12"/>
    <p:sldId id="309" r:id="rId13"/>
    <p:sldId id="310" r:id="rId14"/>
    <p:sldId id="311" r:id="rId15"/>
    <p:sldId id="312" r:id="rId16"/>
    <p:sldId id="313" r:id="rId17"/>
    <p:sldId id="300" r:id="rId18"/>
    <p:sldId id="301" r:id="rId19"/>
    <p:sldId id="306" r:id="rId20"/>
    <p:sldId id="302" r:id="rId21"/>
    <p:sldId id="304" r:id="rId22"/>
    <p:sldId id="305" r:id="rId23"/>
    <p:sldId id="307" r:id="rId24"/>
    <p:sldId id="303" r:id="rId25"/>
    <p:sldId id="314"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8819" autoAdjust="0"/>
  </p:normalViewPr>
  <p:slideViewPr>
    <p:cSldViewPr snapToGrid="0" snapToObjects="1">
      <p:cViewPr varScale="1">
        <p:scale>
          <a:sx n="112" d="100"/>
          <a:sy n="112" d="100"/>
        </p:scale>
        <p:origin x="516" y="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1EC40-3190-46EA-9D7C-2B8F41C4EF73}"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D73D6-CACA-4FE3-9FE4-52E780F86993}" type="slidenum">
              <a:rPr lang="en-US" smtClean="0"/>
              <a:t>‹#›</a:t>
            </a:fld>
            <a:endParaRPr lang="en-US"/>
          </a:p>
        </p:txBody>
      </p:sp>
    </p:spTree>
    <p:extLst>
      <p:ext uri="{BB962C8B-B14F-4D97-AF65-F5344CB8AC3E}">
        <p14:creationId xmlns:p14="http://schemas.microsoft.com/office/powerpoint/2010/main" val="171831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My title is program manager, strategic research and analytics…I wear many hats including prospect research, database managements, strategic planning and Foundation analytics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Today I’d like to show you, with minimal software, how you can use data to inform decisions and improve ROI for your fundraising events, board engagement and your organization’s overall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much of advancement involves story telling but it’s also vital to have data to back up anecdotes</a:t>
            </a:r>
          </a:p>
          <a:p>
            <a:endParaRPr lang="en-US" dirty="0"/>
          </a:p>
        </p:txBody>
      </p:sp>
      <p:sp>
        <p:nvSpPr>
          <p:cNvPr id="4" name="Slide Number Placeholder 3"/>
          <p:cNvSpPr>
            <a:spLocks noGrp="1"/>
          </p:cNvSpPr>
          <p:nvPr>
            <p:ph type="sldNum" sz="quarter" idx="5"/>
          </p:nvPr>
        </p:nvSpPr>
        <p:spPr/>
        <p:txBody>
          <a:bodyPr/>
          <a:lstStyle/>
          <a:p>
            <a:fld id="{43CD73D6-CACA-4FE3-9FE4-52E780F86993}" type="slidenum">
              <a:rPr lang="en-US" smtClean="0"/>
              <a:t>1</a:t>
            </a:fld>
            <a:endParaRPr lang="en-US"/>
          </a:p>
        </p:txBody>
      </p:sp>
    </p:spTree>
    <p:extLst>
      <p:ext uri="{BB962C8B-B14F-4D97-AF65-F5344CB8AC3E}">
        <p14:creationId xmlns:p14="http://schemas.microsoft.com/office/powerpoint/2010/main" val="76086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PowerBi</a:t>
            </a:r>
            <a:r>
              <a:rPr lang="en-US" dirty="0"/>
              <a:t> lets you export data into DYNAMIC charts &amp; graphs…better visual to spot patterns, problem spots</a:t>
            </a:r>
          </a:p>
          <a:p>
            <a:pPr marL="171450" indent="-171450">
              <a:buFont typeface="Arial" panose="020B0604020202020204" pitchFamily="34" charset="0"/>
              <a:buChar char="•"/>
            </a:pPr>
            <a:r>
              <a:rPr lang="en-US" dirty="0"/>
              <a:t>Can be used in presentations, shared &amp; FREE to download…check with your college, they may already have a membership</a:t>
            </a:r>
          </a:p>
          <a:p>
            <a:pPr marL="171450" indent="-171450">
              <a:buFont typeface="Arial" panose="020B0604020202020204" pitchFamily="34" charset="0"/>
              <a:buChar char="•"/>
            </a:pPr>
            <a:r>
              <a:rPr lang="en-US" dirty="0"/>
              <a:t>The pie charts are pulling the data from the spreadsheet at the bottom</a:t>
            </a:r>
          </a:p>
          <a:p>
            <a:pPr marL="171450" indent="-171450">
              <a:buFont typeface="Arial" panose="020B0604020202020204" pitchFamily="34" charset="0"/>
              <a:buChar char="•"/>
            </a:pPr>
            <a:r>
              <a:rPr lang="en-US" dirty="0"/>
              <a:t>Are you putting too many eggs in one basket with your sponsorship levels? Is income only from low hanging fruit?</a:t>
            </a:r>
          </a:p>
        </p:txBody>
      </p:sp>
      <p:sp>
        <p:nvSpPr>
          <p:cNvPr id="4" name="Slide Number Placeholder 3"/>
          <p:cNvSpPr>
            <a:spLocks noGrp="1"/>
          </p:cNvSpPr>
          <p:nvPr>
            <p:ph type="sldNum" sz="quarter" idx="5"/>
          </p:nvPr>
        </p:nvSpPr>
        <p:spPr/>
        <p:txBody>
          <a:bodyPr/>
          <a:lstStyle/>
          <a:p>
            <a:fld id="{43CD73D6-CACA-4FE3-9FE4-52E780F86993}" type="slidenum">
              <a:rPr lang="en-US" smtClean="0"/>
              <a:t>10</a:t>
            </a:fld>
            <a:endParaRPr lang="en-US"/>
          </a:p>
        </p:txBody>
      </p:sp>
    </p:spTree>
    <p:extLst>
      <p:ext uri="{BB962C8B-B14F-4D97-AF65-F5344CB8AC3E}">
        <p14:creationId xmlns:p14="http://schemas.microsoft.com/office/powerpoint/2010/main" val="38505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Are you diverse in your business support? What about geographically? Do only vendors support? Transactional vs. philanthropic</a:t>
            </a:r>
          </a:p>
          <a:p>
            <a:pPr marL="171450" indent="-171450">
              <a:buFont typeface="Arial" panose="020B0604020202020204" pitchFamily="34" charset="0"/>
              <a:buChar char="•"/>
            </a:pPr>
            <a:r>
              <a:rPr lang="en-US" dirty="0"/>
              <a:t>Start to measure year over year…are they becoming loyal donors? Are they increasing their support?</a:t>
            </a:r>
          </a:p>
        </p:txBody>
      </p:sp>
      <p:sp>
        <p:nvSpPr>
          <p:cNvPr id="4" name="Slide Number Placeholder 3"/>
          <p:cNvSpPr>
            <a:spLocks noGrp="1"/>
          </p:cNvSpPr>
          <p:nvPr>
            <p:ph type="sldNum" sz="quarter" idx="5"/>
          </p:nvPr>
        </p:nvSpPr>
        <p:spPr/>
        <p:txBody>
          <a:bodyPr/>
          <a:lstStyle/>
          <a:p>
            <a:fld id="{43CD73D6-CACA-4FE3-9FE4-52E780F86993}" type="slidenum">
              <a:rPr lang="en-US" smtClean="0"/>
              <a:t>11</a:t>
            </a:fld>
            <a:endParaRPr lang="en-US"/>
          </a:p>
        </p:txBody>
      </p:sp>
    </p:spTree>
    <p:extLst>
      <p:ext uri="{BB962C8B-B14F-4D97-AF65-F5344CB8AC3E}">
        <p14:creationId xmlns:p14="http://schemas.microsoft.com/office/powerpoint/2010/main" val="2184988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Use a map to pinpoint hotspots, show gaps in coverage</a:t>
            </a:r>
          </a:p>
          <a:p>
            <a:pPr marL="171450" indent="-171450">
              <a:buFont typeface="Arial" panose="020B0604020202020204" pitchFamily="34" charset="0"/>
              <a:buChar char="•"/>
            </a:pPr>
            <a:r>
              <a:rPr lang="en-US" dirty="0"/>
              <a:t>This is a heat map by zip code, the darker the color the higher the revenue </a:t>
            </a:r>
          </a:p>
          <a:p>
            <a:pPr marL="171450" indent="-171450">
              <a:buFont typeface="Arial" panose="020B0604020202020204" pitchFamily="34" charset="0"/>
              <a:buChar char="•"/>
            </a:pPr>
            <a:r>
              <a:rPr lang="en-US" dirty="0"/>
              <a:t>It pulls data from the list into a map module, similar to a pie chart or graph</a:t>
            </a:r>
          </a:p>
          <a:p>
            <a:pPr marL="171450" indent="-171450">
              <a:buFont typeface="Arial" panose="020B0604020202020204" pitchFamily="34" charset="0"/>
              <a:buChar char="•"/>
            </a:pPr>
            <a:r>
              <a:rPr lang="en-US" dirty="0"/>
              <a:t>LSC covers 1,400 sq miles but we don’t want all our guests/donors coming from one side of town- it’s not good for optics or long-term growth</a:t>
            </a:r>
          </a:p>
        </p:txBody>
      </p:sp>
      <p:sp>
        <p:nvSpPr>
          <p:cNvPr id="4" name="Slide Number Placeholder 3"/>
          <p:cNvSpPr>
            <a:spLocks noGrp="1"/>
          </p:cNvSpPr>
          <p:nvPr>
            <p:ph type="sldNum" sz="quarter" idx="5"/>
          </p:nvPr>
        </p:nvSpPr>
        <p:spPr/>
        <p:txBody>
          <a:bodyPr/>
          <a:lstStyle/>
          <a:p>
            <a:fld id="{43CD73D6-CACA-4FE3-9FE4-52E780F86993}" type="slidenum">
              <a:rPr lang="en-US" smtClean="0"/>
              <a:t>12</a:t>
            </a:fld>
            <a:endParaRPr lang="en-US"/>
          </a:p>
        </p:txBody>
      </p:sp>
    </p:spTree>
    <p:extLst>
      <p:ext uri="{BB962C8B-B14F-4D97-AF65-F5344CB8AC3E}">
        <p14:creationId xmlns:p14="http://schemas.microsoft.com/office/powerpoint/2010/main" val="370888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heat map by table seating, the darker the color the higher the total income from all the guests at the table including the sponsorship level</a:t>
            </a:r>
          </a:p>
          <a:p>
            <a:pPr marL="171450" indent="-171450">
              <a:buFont typeface="Arial" panose="020B0604020202020204" pitchFamily="34" charset="0"/>
              <a:buChar char="•"/>
            </a:pPr>
            <a:r>
              <a:rPr lang="en-US" dirty="0"/>
              <a:t>This is a module where I made the table layout, “traced” over it and mapped it to the table # &amp; value columns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your biggest donors in the best seats? The highest sponsorship levels should receive priority seating. Are the live auction bidders in front?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staff tables generate money/bring in donors? The heat map includes guests’ auction purchases…If staff seats are sold at cost and they don’t buy anything, you basically didn’t fundraise from that table. I’m not saying that no employees should be invited, but it’s important to consider if this is a fundraiser or friend-raiser, is this the only opportunity for employees to give?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Show college leadership the value of inviting prospects &amp; loyal donors, not use seats as staff perks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there any hidden gems who need more attention? Did someone bring a guest you want to invite specifically next year, start engaging? Did a donor indicate they have a higher giving capacity?</a:t>
            </a:r>
          </a:p>
          <a:p>
            <a:pPr marL="171450" indent="-171450">
              <a:buFont typeface="Arial" panose="020B0604020202020204" pitchFamily="34" charset="0"/>
              <a:buChar char="•"/>
            </a:pPr>
            <a:r>
              <a:rPr lang="en-US" dirty="0"/>
              <a:t>If you do this for the previous year’s event, you can use it to inform your seat assignments for this year’s event.</a:t>
            </a:r>
          </a:p>
        </p:txBody>
      </p:sp>
      <p:sp>
        <p:nvSpPr>
          <p:cNvPr id="4" name="Slide Number Placeholder 3"/>
          <p:cNvSpPr>
            <a:spLocks noGrp="1"/>
          </p:cNvSpPr>
          <p:nvPr>
            <p:ph type="sldNum" sz="quarter" idx="5"/>
          </p:nvPr>
        </p:nvSpPr>
        <p:spPr/>
        <p:txBody>
          <a:bodyPr/>
          <a:lstStyle/>
          <a:p>
            <a:fld id="{43CD73D6-CACA-4FE3-9FE4-52E780F86993}" type="slidenum">
              <a:rPr lang="en-US" smtClean="0"/>
              <a:t>13</a:t>
            </a:fld>
            <a:endParaRPr lang="en-US"/>
          </a:p>
        </p:txBody>
      </p:sp>
    </p:spTree>
    <p:extLst>
      <p:ext uri="{BB962C8B-B14F-4D97-AF65-F5344CB8AC3E}">
        <p14:creationId xmlns:p14="http://schemas.microsoft.com/office/powerpoint/2010/main" val="87199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certain auction sections do really well &amp; need to expand/remove dud sections? </a:t>
            </a:r>
          </a:p>
          <a:p>
            <a:pPr marL="171450" indent="-171450">
              <a:buFont typeface="Arial" panose="020B0604020202020204" pitchFamily="34" charset="0"/>
              <a:buChar char="•"/>
            </a:pPr>
            <a:r>
              <a:rPr lang="en-US" dirty="0"/>
              <a:t>Are guests bargain shopping or paying top dollar? </a:t>
            </a:r>
          </a:p>
          <a:p>
            <a:pPr marL="171450" indent="-171450">
              <a:buFont typeface="Arial" panose="020B0604020202020204" pitchFamily="34" charset="0"/>
              <a:buChar char="•"/>
            </a:pPr>
            <a:r>
              <a:rPr lang="en-US" dirty="0"/>
              <a:t>Are we placing bids high enough?</a:t>
            </a:r>
          </a:p>
        </p:txBody>
      </p:sp>
      <p:sp>
        <p:nvSpPr>
          <p:cNvPr id="4" name="Slide Number Placeholder 3"/>
          <p:cNvSpPr>
            <a:spLocks noGrp="1"/>
          </p:cNvSpPr>
          <p:nvPr>
            <p:ph type="sldNum" sz="quarter" idx="5"/>
          </p:nvPr>
        </p:nvSpPr>
        <p:spPr/>
        <p:txBody>
          <a:bodyPr/>
          <a:lstStyle/>
          <a:p>
            <a:fld id="{43CD73D6-CACA-4FE3-9FE4-52E780F86993}" type="slidenum">
              <a:rPr lang="en-US" smtClean="0"/>
              <a:t>14</a:t>
            </a:fld>
            <a:endParaRPr lang="en-US"/>
          </a:p>
        </p:txBody>
      </p:sp>
    </p:spTree>
    <p:extLst>
      <p:ext uri="{BB962C8B-B14F-4D97-AF65-F5344CB8AC3E}">
        <p14:creationId xmlns:p14="http://schemas.microsoft.com/office/powerpoint/2010/main" val="263710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Who attends our event? Is it too staff heavy?</a:t>
            </a:r>
          </a:p>
        </p:txBody>
      </p:sp>
      <p:sp>
        <p:nvSpPr>
          <p:cNvPr id="4" name="Slide Number Placeholder 3"/>
          <p:cNvSpPr>
            <a:spLocks noGrp="1"/>
          </p:cNvSpPr>
          <p:nvPr>
            <p:ph type="sldNum" sz="quarter" idx="5"/>
          </p:nvPr>
        </p:nvSpPr>
        <p:spPr/>
        <p:txBody>
          <a:bodyPr/>
          <a:lstStyle/>
          <a:p>
            <a:fld id="{43CD73D6-CACA-4FE3-9FE4-52E780F86993}" type="slidenum">
              <a:rPr lang="en-US" smtClean="0"/>
              <a:t>15</a:t>
            </a:fld>
            <a:endParaRPr lang="en-US"/>
          </a:p>
        </p:txBody>
      </p:sp>
    </p:spTree>
    <p:extLst>
      <p:ext uri="{BB962C8B-B14F-4D97-AF65-F5344CB8AC3E}">
        <p14:creationId xmlns:p14="http://schemas.microsoft.com/office/powerpoint/2010/main" val="2069588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did we compare to last year? </a:t>
            </a:r>
          </a:p>
          <a:p>
            <a:pPr marL="171450" indent="-171450">
              <a:buFont typeface="Arial" panose="020B0604020202020204" pitchFamily="34" charset="0"/>
              <a:buChar char="•"/>
            </a:pPr>
            <a:r>
              <a:rPr lang="en-US" dirty="0"/>
              <a:t>You can make this more detailed the more info you provide.</a:t>
            </a:r>
          </a:p>
        </p:txBody>
      </p:sp>
      <p:sp>
        <p:nvSpPr>
          <p:cNvPr id="4" name="Slide Number Placeholder 3"/>
          <p:cNvSpPr>
            <a:spLocks noGrp="1"/>
          </p:cNvSpPr>
          <p:nvPr>
            <p:ph type="sldNum" sz="quarter" idx="5"/>
          </p:nvPr>
        </p:nvSpPr>
        <p:spPr/>
        <p:txBody>
          <a:bodyPr/>
          <a:lstStyle/>
          <a:p>
            <a:fld id="{43CD73D6-CACA-4FE3-9FE4-52E780F86993}" type="slidenum">
              <a:rPr lang="en-US" smtClean="0"/>
              <a:t>16</a:t>
            </a:fld>
            <a:endParaRPr lang="en-US"/>
          </a:p>
        </p:txBody>
      </p:sp>
    </p:spTree>
    <p:extLst>
      <p:ext uri="{BB962C8B-B14F-4D97-AF65-F5344CB8AC3E}">
        <p14:creationId xmlns:p14="http://schemas.microsoft.com/office/powerpoint/2010/main" val="148571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backed decision-making! If you didn’t track it, did it even happen?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REMEMBER-you can do a nearly similar presentation with </a:t>
            </a:r>
            <a:r>
              <a:rPr lang="en-US" dirty="0" err="1"/>
              <a:t>powerpoint</a:t>
            </a:r>
            <a:r>
              <a:rPr lang="en-US" dirty="0"/>
              <a:t> and excel pie charts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all about making your events more strategic so you can optimize your goals-whether it’s raising money or finding prospects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there other KPI’s you want to start tracking year over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Depending on the audience, you might not show giving specifics…If auction participants are anonymous, I wouldn’t display that but if sponsors &amp; their sponsorship levels are promoted on your website, I would include those</a:t>
            </a:r>
          </a:p>
        </p:txBody>
      </p:sp>
      <p:sp>
        <p:nvSpPr>
          <p:cNvPr id="4" name="Slide Number Placeholder 3"/>
          <p:cNvSpPr>
            <a:spLocks noGrp="1"/>
          </p:cNvSpPr>
          <p:nvPr>
            <p:ph type="sldNum" sz="quarter" idx="5"/>
          </p:nvPr>
        </p:nvSpPr>
        <p:spPr/>
        <p:txBody>
          <a:bodyPr/>
          <a:lstStyle/>
          <a:p>
            <a:fld id="{43CD73D6-CACA-4FE3-9FE4-52E780F86993}" type="slidenum">
              <a:rPr lang="en-US" smtClean="0"/>
              <a:t>17</a:t>
            </a:fld>
            <a:endParaRPr lang="en-US"/>
          </a:p>
        </p:txBody>
      </p:sp>
    </p:spTree>
    <p:extLst>
      <p:ext uri="{BB962C8B-B14F-4D97-AF65-F5344CB8AC3E}">
        <p14:creationId xmlns:p14="http://schemas.microsoft.com/office/powerpoint/2010/main" val="878425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last example is a multi month project that I needed help from the college’s analytics dept. who could pull data from students’ financial aid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dashboard idea started with a problem: How can I find KPI’s more directly related to scholarships…I see stats on enrollment trends, persistence &amp; completion rates etc. but not about scholarship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Perhaps this can’t be a living dashboard but a saved query that you can request your financial aid or analytics dept. to pull periodically and send you an excel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CD73D6-CACA-4FE3-9FE4-52E780F86993}" type="slidenum">
              <a:rPr lang="en-US" smtClean="0"/>
              <a:t>18</a:t>
            </a:fld>
            <a:endParaRPr lang="en-US"/>
          </a:p>
        </p:txBody>
      </p:sp>
    </p:spTree>
    <p:extLst>
      <p:ext uri="{BB962C8B-B14F-4D97-AF65-F5344CB8AC3E}">
        <p14:creationId xmlns:p14="http://schemas.microsoft.com/office/powerpoint/2010/main" val="2278150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 sure the Chancellor and board wants to know if we’re doing what we’re supposed to 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Scholarship recipients perform better than their non-scholarship peers-here’s the proof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these factoids to brag about your impact, share in stewardship reports, press releases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Where is there room for improvement, your weak areas may able indicate weak areas elsewhere- is it part of a larger, college-wide effort?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Share your wish list with other depts….what’s something you’d like to see or show to donors/internal VIPs but don’t currently have data on</a:t>
            </a:r>
          </a:p>
        </p:txBody>
      </p:sp>
      <p:sp>
        <p:nvSpPr>
          <p:cNvPr id="4" name="Slide Number Placeholder 3"/>
          <p:cNvSpPr>
            <a:spLocks noGrp="1"/>
          </p:cNvSpPr>
          <p:nvPr>
            <p:ph type="sldNum" sz="quarter" idx="5"/>
          </p:nvPr>
        </p:nvSpPr>
        <p:spPr/>
        <p:txBody>
          <a:bodyPr/>
          <a:lstStyle/>
          <a:p>
            <a:fld id="{43CD73D6-CACA-4FE3-9FE4-52E780F86993}" type="slidenum">
              <a:rPr lang="en-US" smtClean="0"/>
              <a:t>19</a:t>
            </a:fld>
            <a:endParaRPr lang="en-US"/>
          </a:p>
        </p:txBody>
      </p:sp>
    </p:spTree>
    <p:extLst>
      <p:ext uri="{BB962C8B-B14F-4D97-AF65-F5344CB8AC3E}">
        <p14:creationId xmlns:p14="http://schemas.microsoft.com/office/powerpoint/2010/main" val="330461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Collecting data is the first step but it’s useless until you ORGANIZE it, ANALYZE it, EXPLAIN it, and ACT on it</a:t>
            </a:r>
          </a:p>
          <a:p>
            <a:endParaRPr lang="en-US" dirty="0"/>
          </a:p>
          <a:p>
            <a:r>
              <a:rPr lang="en-US" dirty="0"/>
              <a:t>https://web.stanford.edu/group/sdgc/cgi-bin/ycisl/?p=4927</a:t>
            </a:r>
          </a:p>
        </p:txBody>
      </p:sp>
      <p:sp>
        <p:nvSpPr>
          <p:cNvPr id="4" name="Slide Number Placeholder 3"/>
          <p:cNvSpPr>
            <a:spLocks noGrp="1"/>
          </p:cNvSpPr>
          <p:nvPr>
            <p:ph type="sldNum" sz="quarter" idx="5"/>
          </p:nvPr>
        </p:nvSpPr>
        <p:spPr/>
        <p:txBody>
          <a:bodyPr/>
          <a:lstStyle/>
          <a:p>
            <a:fld id="{43CD73D6-CACA-4FE3-9FE4-52E780F86993}" type="slidenum">
              <a:rPr lang="en-US" smtClean="0"/>
              <a:t>2</a:t>
            </a:fld>
            <a:endParaRPr lang="en-US"/>
          </a:p>
        </p:txBody>
      </p:sp>
    </p:spTree>
    <p:extLst>
      <p:ext uri="{BB962C8B-B14F-4D97-AF65-F5344CB8AC3E}">
        <p14:creationId xmlns:p14="http://schemas.microsoft.com/office/powerpoint/2010/main" val="471877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data already exists but it needs to be accessible, dynamic, and interpreted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kinds of  #s do your leadership &amp; donors care about? $ raised, # of students awarded?</a:t>
            </a:r>
          </a:p>
        </p:txBody>
      </p:sp>
      <p:sp>
        <p:nvSpPr>
          <p:cNvPr id="4" name="Slide Number Placeholder 3"/>
          <p:cNvSpPr>
            <a:spLocks noGrp="1"/>
          </p:cNvSpPr>
          <p:nvPr>
            <p:ph type="sldNum" sz="quarter" idx="5"/>
          </p:nvPr>
        </p:nvSpPr>
        <p:spPr/>
        <p:txBody>
          <a:bodyPr/>
          <a:lstStyle/>
          <a:p>
            <a:fld id="{43CD73D6-CACA-4FE3-9FE4-52E780F86993}" type="slidenum">
              <a:rPr lang="en-US" smtClean="0"/>
              <a:t>20</a:t>
            </a:fld>
            <a:endParaRPr lang="en-US"/>
          </a:p>
        </p:txBody>
      </p:sp>
    </p:spTree>
    <p:extLst>
      <p:ext uri="{BB962C8B-B14F-4D97-AF65-F5344CB8AC3E}">
        <p14:creationId xmlns:p14="http://schemas.microsoft.com/office/powerpoint/2010/main" val="2171084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Also useful to add a drop-down filter with the scholarship names…for some of the larger scholarships you can use this data in donor stewardship reports about their SPECIFIC recipients!</a:t>
            </a:r>
          </a:p>
          <a:p>
            <a:pPr marL="171450" indent="-171450">
              <a:buFont typeface="Arial" panose="020B0604020202020204" pitchFamily="34" charset="0"/>
              <a:buChar char="•"/>
            </a:pPr>
            <a:r>
              <a:rPr lang="en-US" dirty="0"/>
              <a:t>A donor comes to you and asks if there’s a need to fund X degree program or X special population….is there a legitimate need or is it over funded? Is there a big enough pool of potential recipients?</a:t>
            </a:r>
          </a:p>
        </p:txBody>
      </p:sp>
      <p:sp>
        <p:nvSpPr>
          <p:cNvPr id="4" name="Slide Number Placeholder 3"/>
          <p:cNvSpPr>
            <a:spLocks noGrp="1"/>
          </p:cNvSpPr>
          <p:nvPr>
            <p:ph type="sldNum" sz="quarter" idx="5"/>
          </p:nvPr>
        </p:nvSpPr>
        <p:spPr/>
        <p:txBody>
          <a:bodyPr/>
          <a:lstStyle/>
          <a:p>
            <a:fld id="{43CD73D6-CACA-4FE3-9FE4-52E780F86993}" type="slidenum">
              <a:rPr lang="en-US" smtClean="0"/>
              <a:t>21</a:t>
            </a:fld>
            <a:endParaRPr lang="en-US"/>
          </a:p>
        </p:txBody>
      </p:sp>
    </p:spTree>
    <p:extLst>
      <p:ext uri="{BB962C8B-B14F-4D97-AF65-F5344CB8AC3E}">
        <p14:creationId xmlns:p14="http://schemas.microsoft.com/office/powerpoint/2010/main" val="2769332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consistently see a higher avg. GPA for scholarship recipients vs. their non-scholarship peers…no matter the major, the demographic, or the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Include in a donor stewardship report that their gift has a direct, tangible impact on the performance of their scholarship recipients</a:t>
            </a:r>
          </a:p>
          <a:p>
            <a:pPr marL="171450" indent="-171450">
              <a:buFont typeface="Arial" panose="020B0604020202020204" pitchFamily="34" charset="0"/>
              <a:buChar char="•"/>
            </a:pPr>
            <a:r>
              <a:rPr lang="en-US" dirty="0"/>
              <a:t>It’s helpful to include the analytics dept. who are the statistical experts because it’s easy to get into the weeds and semantics matter, so make sure you’re clear when using academic lingo…helpful that the developer included the disclaimers</a:t>
            </a:r>
          </a:p>
        </p:txBody>
      </p:sp>
      <p:sp>
        <p:nvSpPr>
          <p:cNvPr id="4" name="Slide Number Placeholder 3"/>
          <p:cNvSpPr>
            <a:spLocks noGrp="1"/>
          </p:cNvSpPr>
          <p:nvPr>
            <p:ph type="sldNum" sz="quarter" idx="5"/>
          </p:nvPr>
        </p:nvSpPr>
        <p:spPr/>
        <p:txBody>
          <a:bodyPr/>
          <a:lstStyle/>
          <a:p>
            <a:fld id="{43CD73D6-CACA-4FE3-9FE4-52E780F86993}" type="slidenum">
              <a:rPr lang="en-US" smtClean="0"/>
              <a:t>22</a:t>
            </a:fld>
            <a:endParaRPr lang="en-US"/>
          </a:p>
        </p:txBody>
      </p:sp>
    </p:spTree>
    <p:extLst>
      <p:ext uri="{BB962C8B-B14F-4D97-AF65-F5344CB8AC3E}">
        <p14:creationId xmlns:p14="http://schemas.microsoft.com/office/powerpoint/2010/main" val="385349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will vary over time-especially because of the pandemic- LSC is averaging around 15% (low 70s vs high 80s)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as a persuasion metric to increase resources/staffing allocated to the foundation </a:t>
            </a:r>
            <a:r>
              <a:rPr lang="en-US" dirty="0">
                <a:sym typeface="Wingdings" panose="05000000000000000000" pitchFamily="2" charset="2"/>
              </a:rPr>
              <a:t></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3CD73D6-CACA-4FE3-9FE4-52E780F86993}" type="slidenum">
              <a:rPr lang="en-US" smtClean="0"/>
              <a:t>23</a:t>
            </a:fld>
            <a:endParaRPr lang="en-US"/>
          </a:p>
        </p:txBody>
      </p:sp>
    </p:spTree>
    <p:extLst>
      <p:ext uri="{BB962C8B-B14F-4D97-AF65-F5344CB8AC3E}">
        <p14:creationId xmlns:p14="http://schemas.microsoft.com/office/powerpoint/2010/main" val="2895948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 reinforces your strategic plan, your annual reports, even performance reviews</a:t>
            </a:r>
          </a:p>
        </p:txBody>
      </p:sp>
      <p:sp>
        <p:nvSpPr>
          <p:cNvPr id="4" name="Slide Number Placeholder 3"/>
          <p:cNvSpPr>
            <a:spLocks noGrp="1"/>
          </p:cNvSpPr>
          <p:nvPr>
            <p:ph type="sldNum" sz="quarter" idx="5"/>
          </p:nvPr>
        </p:nvSpPr>
        <p:spPr/>
        <p:txBody>
          <a:bodyPr/>
          <a:lstStyle/>
          <a:p>
            <a:fld id="{43CD73D6-CACA-4FE3-9FE4-52E780F86993}" type="slidenum">
              <a:rPr lang="en-US" smtClean="0"/>
              <a:t>24</a:t>
            </a:fld>
            <a:endParaRPr lang="en-US"/>
          </a:p>
        </p:txBody>
      </p:sp>
    </p:spTree>
    <p:extLst>
      <p:ext uri="{BB962C8B-B14F-4D97-AF65-F5344CB8AC3E}">
        <p14:creationId xmlns:p14="http://schemas.microsoft.com/office/powerpoint/2010/main" val="533789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conclusion, remember data is your friend, you just </a:t>
            </a:r>
            <a:r>
              <a:rPr lang="en-US"/>
              <a:t>need to ORGANIZE </a:t>
            </a:r>
            <a:r>
              <a:rPr lang="en-US" dirty="0"/>
              <a:t>it, ANALYZE it, EXPLAIN it, and ACT on it</a:t>
            </a:r>
          </a:p>
        </p:txBody>
      </p:sp>
      <p:sp>
        <p:nvSpPr>
          <p:cNvPr id="4" name="Slide Number Placeholder 3"/>
          <p:cNvSpPr>
            <a:spLocks noGrp="1"/>
          </p:cNvSpPr>
          <p:nvPr>
            <p:ph type="sldNum" sz="quarter" idx="5"/>
          </p:nvPr>
        </p:nvSpPr>
        <p:spPr/>
        <p:txBody>
          <a:bodyPr/>
          <a:lstStyle/>
          <a:p>
            <a:fld id="{43CD73D6-CACA-4FE3-9FE4-52E780F86993}" type="slidenum">
              <a:rPr lang="en-US" smtClean="0"/>
              <a:t>25</a:t>
            </a:fld>
            <a:endParaRPr lang="en-US"/>
          </a:p>
        </p:txBody>
      </p:sp>
    </p:spTree>
    <p:extLst>
      <p:ext uri="{BB962C8B-B14F-4D97-AF65-F5344CB8AC3E}">
        <p14:creationId xmlns:p14="http://schemas.microsoft.com/office/powerpoint/2010/main" val="250900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session I’m going to review just 3 ways I use Foundation data to improve our performance: </a:t>
            </a:r>
          </a:p>
          <a:p>
            <a:pPr marL="628650" lvl="1" indent="-171450">
              <a:buFont typeface="Arial" panose="020B0604020202020204" pitchFamily="34" charset="0"/>
              <a:buChar char="•"/>
            </a:pPr>
            <a:r>
              <a:rPr lang="en-US" dirty="0"/>
              <a:t>Conducting a board composition analysis- Who is on our board, where are they from, what do they do, who are we missing</a:t>
            </a:r>
          </a:p>
          <a:p>
            <a:pPr marL="628650" lvl="1" indent="-171450">
              <a:buFont typeface="Arial" panose="020B0604020202020204" pitchFamily="34" charset="0"/>
              <a:buChar char="•"/>
            </a:pPr>
            <a:r>
              <a:rPr lang="en-US" dirty="0"/>
              <a:t>Conducting a post event analysis- What was our ROI, did we invite the right people? </a:t>
            </a:r>
          </a:p>
          <a:p>
            <a:pPr marL="628650" lvl="1" indent="-171450">
              <a:buFont typeface="Arial" panose="020B0604020202020204" pitchFamily="34" charset="0"/>
              <a:buChar char="•"/>
            </a:pPr>
            <a:r>
              <a:rPr lang="en-US" dirty="0"/>
              <a:t>Creating a scholarship dashboard- What is the Foundation’s impact year over year? Are we meeting our mission?</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Who needs to see this information-the decision makers!</a:t>
            </a:r>
          </a:p>
        </p:txBody>
      </p:sp>
      <p:sp>
        <p:nvSpPr>
          <p:cNvPr id="4" name="Slide Number Placeholder 3"/>
          <p:cNvSpPr>
            <a:spLocks noGrp="1"/>
          </p:cNvSpPr>
          <p:nvPr>
            <p:ph type="sldNum" sz="quarter" idx="5"/>
          </p:nvPr>
        </p:nvSpPr>
        <p:spPr/>
        <p:txBody>
          <a:bodyPr/>
          <a:lstStyle/>
          <a:p>
            <a:fld id="{43CD73D6-CACA-4FE3-9FE4-52E780F86993}" type="slidenum">
              <a:rPr lang="en-US" smtClean="0"/>
              <a:t>3</a:t>
            </a:fld>
            <a:endParaRPr lang="en-US"/>
          </a:p>
        </p:txBody>
      </p:sp>
    </p:spTree>
    <p:extLst>
      <p:ext uri="{BB962C8B-B14F-4D97-AF65-F5344CB8AC3E}">
        <p14:creationId xmlns:p14="http://schemas.microsoft.com/office/powerpoint/2010/main" val="292596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 create dynamic, free info graphics with software you probably already have and a little practice</a:t>
            </a:r>
          </a:p>
          <a:p>
            <a:pPr marL="171450" indent="-171450">
              <a:buFont typeface="Arial" panose="020B0604020202020204" pitchFamily="34" charset="0"/>
              <a:buChar char="•"/>
            </a:pPr>
            <a:r>
              <a:rPr lang="en-US" dirty="0"/>
              <a:t>Everything you’re going to see today was made from excel spreadsheets and Microsoft office products</a:t>
            </a:r>
          </a:p>
          <a:p>
            <a:pPr marL="171450" indent="-171450">
              <a:buFont typeface="Arial" panose="020B0604020202020204" pitchFamily="34" charset="0"/>
              <a:buChar char="•"/>
            </a:pPr>
            <a:r>
              <a:rPr lang="en-US" dirty="0"/>
              <a:t>Ask your colleagues, don’t reinvent the wheel! These departments may already have the queries in place to tell you more about your scholarship recipients</a:t>
            </a:r>
          </a:p>
        </p:txBody>
      </p:sp>
      <p:sp>
        <p:nvSpPr>
          <p:cNvPr id="4" name="Slide Number Placeholder 3"/>
          <p:cNvSpPr>
            <a:spLocks noGrp="1"/>
          </p:cNvSpPr>
          <p:nvPr>
            <p:ph type="sldNum" sz="quarter" idx="5"/>
          </p:nvPr>
        </p:nvSpPr>
        <p:spPr/>
        <p:txBody>
          <a:bodyPr/>
          <a:lstStyle/>
          <a:p>
            <a:fld id="{43CD73D6-CACA-4FE3-9FE4-52E780F86993}" type="slidenum">
              <a:rPr lang="en-US" smtClean="0"/>
              <a:t>4</a:t>
            </a:fld>
            <a:endParaRPr lang="en-US"/>
          </a:p>
        </p:txBody>
      </p:sp>
    </p:spTree>
    <p:extLst>
      <p:ext uri="{BB962C8B-B14F-4D97-AF65-F5344CB8AC3E}">
        <p14:creationId xmlns:p14="http://schemas.microsoft.com/office/powerpoint/2010/main" val="259453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important to build a strong board because these will be your ambassadors in the community</a:t>
            </a:r>
          </a:p>
          <a:p>
            <a:pPr marL="171450" indent="-171450">
              <a:buFont typeface="Arial" panose="020B0604020202020204" pitchFamily="34" charset="0"/>
              <a:buChar char="•"/>
            </a:pPr>
            <a:r>
              <a:rPr lang="en-US" dirty="0"/>
              <a:t>Create a excel grid that lists all your members along with some basic demographic information and color code it- a visual representation makes it easier to spot trends, holes</a:t>
            </a:r>
          </a:p>
          <a:p>
            <a:pPr marL="171450" indent="-171450">
              <a:buFont typeface="Arial" panose="020B0604020202020204" pitchFamily="34" charset="0"/>
              <a:buChar char="•"/>
            </a:pPr>
            <a:r>
              <a:rPr lang="en-US" dirty="0"/>
              <a:t>When you have a list of board prospects, add their lines to the bottom and see if they help round out the board</a:t>
            </a:r>
          </a:p>
        </p:txBody>
      </p:sp>
      <p:sp>
        <p:nvSpPr>
          <p:cNvPr id="4" name="Slide Number Placeholder 3"/>
          <p:cNvSpPr>
            <a:spLocks noGrp="1"/>
          </p:cNvSpPr>
          <p:nvPr>
            <p:ph type="sldNum" sz="quarter" idx="5"/>
          </p:nvPr>
        </p:nvSpPr>
        <p:spPr/>
        <p:txBody>
          <a:bodyPr/>
          <a:lstStyle/>
          <a:p>
            <a:fld id="{43CD73D6-CACA-4FE3-9FE4-52E780F86993}" type="slidenum">
              <a:rPr lang="en-US" smtClean="0"/>
              <a:t>5</a:t>
            </a:fld>
            <a:endParaRPr lang="en-US"/>
          </a:p>
        </p:txBody>
      </p:sp>
    </p:spTree>
    <p:extLst>
      <p:ext uri="{BB962C8B-B14F-4D97-AF65-F5344CB8AC3E}">
        <p14:creationId xmlns:p14="http://schemas.microsoft.com/office/powerpoint/2010/main" val="144123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Demographics included: Professional affiliation, work location, home location, type of giving, gender, age group, ethnicity, alumni status</a:t>
            </a:r>
          </a:p>
        </p:txBody>
      </p:sp>
      <p:sp>
        <p:nvSpPr>
          <p:cNvPr id="4" name="Slide Number Placeholder 3"/>
          <p:cNvSpPr>
            <a:spLocks noGrp="1"/>
          </p:cNvSpPr>
          <p:nvPr>
            <p:ph type="sldNum" sz="quarter" idx="5"/>
          </p:nvPr>
        </p:nvSpPr>
        <p:spPr/>
        <p:txBody>
          <a:bodyPr/>
          <a:lstStyle/>
          <a:p>
            <a:fld id="{43CD73D6-CACA-4FE3-9FE4-52E780F86993}" type="slidenum">
              <a:rPr lang="en-US" smtClean="0"/>
              <a:t>6</a:t>
            </a:fld>
            <a:endParaRPr lang="en-US"/>
          </a:p>
        </p:txBody>
      </p:sp>
    </p:spTree>
    <p:extLst>
      <p:ext uri="{BB962C8B-B14F-4D97-AF65-F5344CB8AC3E}">
        <p14:creationId xmlns:p14="http://schemas.microsoft.com/office/powerpoint/2010/main" val="426822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isn’t about checking boxes…all board members should be qualified but it’s good to not put all your eggs into one basket-it’s important to have different viewpoints, experiences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all your board is from Oil &amp; Gas and therefore a lot of your major gifts are from Oil &amp; Gas, what do you do when there’s a downturn?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community leaders and major employers involved at your college? Do they support the Foundation? Are you setting yourself up for long-term success with engaged, generous board members or just transactional?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LSCF’s board used to be mainly engineering and architecture firms because of their vendor commitments to the college but not anymore</a:t>
            </a:r>
          </a:p>
        </p:txBody>
      </p:sp>
      <p:sp>
        <p:nvSpPr>
          <p:cNvPr id="4" name="Slide Number Placeholder 3"/>
          <p:cNvSpPr>
            <a:spLocks noGrp="1"/>
          </p:cNvSpPr>
          <p:nvPr>
            <p:ph type="sldNum" sz="quarter" idx="5"/>
          </p:nvPr>
        </p:nvSpPr>
        <p:spPr/>
        <p:txBody>
          <a:bodyPr/>
          <a:lstStyle/>
          <a:p>
            <a:fld id="{43CD73D6-CACA-4FE3-9FE4-52E780F86993}" type="slidenum">
              <a:rPr lang="en-US" smtClean="0"/>
              <a:t>7</a:t>
            </a:fld>
            <a:endParaRPr lang="en-US"/>
          </a:p>
        </p:txBody>
      </p:sp>
    </p:spTree>
    <p:extLst>
      <p:ext uri="{BB962C8B-B14F-4D97-AF65-F5344CB8AC3E}">
        <p14:creationId xmlns:p14="http://schemas.microsoft.com/office/powerpoint/2010/main" val="421547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Again, showing the data in a visual way is often more impactful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any event, it’s important to do a debrief and this analysis should be included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Oftentimes events are the go-to fundraiser, but are they worth it? Are we maximizing the ROI? ROI not only in a financial sense, but in staff commitment, donor/prospect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can’t change what you don’t know about…what are we capable of measuring, what do we need to start tracking?...consider this when looking at event software</a:t>
            </a:r>
          </a:p>
        </p:txBody>
      </p:sp>
      <p:sp>
        <p:nvSpPr>
          <p:cNvPr id="4" name="Slide Number Placeholder 3"/>
          <p:cNvSpPr>
            <a:spLocks noGrp="1"/>
          </p:cNvSpPr>
          <p:nvPr>
            <p:ph type="sldNum" sz="quarter" idx="5"/>
          </p:nvPr>
        </p:nvSpPr>
        <p:spPr/>
        <p:txBody>
          <a:bodyPr/>
          <a:lstStyle/>
          <a:p>
            <a:fld id="{43CD73D6-CACA-4FE3-9FE4-52E780F86993}" type="slidenum">
              <a:rPr lang="en-US" smtClean="0"/>
              <a:t>8</a:t>
            </a:fld>
            <a:endParaRPr lang="en-US"/>
          </a:p>
        </p:txBody>
      </p:sp>
    </p:spTree>
    <p:extLst>
      <p:ext uri="{BB962C8B-B14F-4D97-AF65-F5344CB8AC3E}">
        <p14:creationId xmlns:p14="http://schemas.microsoft.com/office/powerpoint/2010/main" val="358562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the following examples, we have Greater Giving for our software but you could also track this information in excel…I often build out from excel because I can set it up with the exact fields I want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learned </a:t>
            </a:r>
            <a:r>
              <a:rPr lang="en-US" dirty="0" err="1"/>
              <a:t>PowerBi</a:t>
            </a:r>
            <a:r>
              <a:rPr lang="en-US" dirty="0"/>
              <a:t> from </a:t>
            </a:r>
            <a:r>
              <a:rPr lang="en-US" dirty="0" err="1"/>
              <a:t>youtube</a:t>
            </a:r>
            <a:r>
              <a:rPr lang="en-US" dirty="0"/>
              <a:t> and some tutorials that our IT dept. offered…see if your colleagues can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Think of Microsoft </a:t>
            </a:r>
            <a:r>
              <a:rPr lang="en-US" dirty="0" err="1"/>
              <a:t>PowerBi</a:t>
            </a:r>
            <a:r>
              <a:rPr lang="en-US" dirty="0"/>
              <a:t> as a </a:t>
            </a:r>
            <a:r>
              <a:rPr lang="en-US" dirty="0" err="1"/>
              <a:t>powerpoint</a:t>
            </a:r>
            <a:r>
              <a:rPr lang="en-US" dirty="0"/>
              <a:t> presentation with dynamic graphs and charts</a:t>
            </a:r>
          </a:p>
        </p:txBody>
      </p:sp>
      <p:sp>
        <p:nvSpPr>
          <p:cNvPr id="4" name="Slide Number Placeholder 3"/>
          <p:cNvSpPr>
            <a:spLocks noGrp="1"/>
          </p:cNvSpPr>
          <p:nvPr>
            <p:ph type="sldNum" sz="quarter" idx="5"/>
          </p:nvPr>
        </p:nvSpPr>
        <p:spPr/>
        <p:txBody>
          <a:bodyPr/>
          <a:lstStyle/>
          <a:p>
            <a:fld id="{43CD73D6-CACA-4FE3-9FE4-52E780F86993}" type="slidenum">
              <a:rPr lang="en-US" smtClean="0"/>
              <a:t>9</a:t>
            </a:fld>
            <a:endParaRPr lang="en-US"/>
          </a:p>
        </p:txBody>
      </p:sp>
    </p:spTree>
    <p:extLst>
      <p:ext uri="{BB962C8B-B14F-4D97-AF65-F5344CB8AC3E}">
        <p14:creationId xmlns:p14="http://schemas.microsoft.com/office/powerpoint/2010/main" val="129530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00A1-9738-A246-9F58-E42972FAC8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FD4B4B-2C8B-DE4A-8C49-312D7464C5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61F4A0-E0C8-D04D-A877-472202751507}"/>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5" name="Footer Placeholder 4">
            <a:extLst>
              <a:ext uri="{FF2B5EF4-FFF2-40B4-BE49-F238E27FC236}">
                <a16:creationId xmlns:a16="http://schemas.microsoft.com/office/drawing/2014/main" id="{A9FC1FEA-A237-E541-BDA8-6C9A9BA14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45155-73F9-7F42-91A0-8C833305B5F9}"/>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173964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D3F2-FD0C-3E49-824C-692E76EC67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0BD2FE-E5AE-884F-B164-C01FBA9504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3A45F-D3F8-B446-BE57-05B586586D96}"/>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5" name="Footer Placeholder 4">
            <a:extLst>
              <a:ext uri="{FF2B5EF4-FFF2-40B4-BE49-F238E27FC236}">
                <a16:creationId xmlns:a16="http://schemas.microsoft.com/office/drawing/2014/main" id="{28030EE6-6739-354D-81D7-59F5EA6E8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78E3D-3DBF-3444-89BE-472B47B64FE4}"/>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56601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4AE506-9E25-D548-B0EA-A1CBEDEF24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A337D3-14EA-C449-A9DA-A549680B06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8E880-61F7-A540-BC29-8D22AA278E1C}"/>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5" name="Footer Placeholder 4">
            <a:extLst>
              <a:ext uri="{FF2B5EF4-FFF2-40B4-BE49-F238E27FC236}">
                <a16:creationId xmlns:a16="http://schemas.microsoft.com/office/drawing/2014/main" id="{1834DF6D-261D-EF42-8A4D-210797496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66764-F35C-4B47-AEA9-4FC22DBC4ECF}"/>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248658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FDB5-4832-1343-8295-865CBA83C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3EFE5-035E-3A40-984E-738448BF40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19815-AB45-2544-AD84-DDBEBCBEDD29}"/>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5" name="Footer Placeholder 4">
            <a:extLst>
              <a:ext uri="{FF2B5EF4-FFF2-40B4-BE49-F238E27FC236}">
                <a16:creationId xmlns:a16="http://schemas.microsoft.com/office/drawing/2014/main" id="{44DC69AE-50A0-EE4B-A315-ED2691174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CB788-80F7-1447-AD3E-1081B438A5AB}"/>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289052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6051-A4A1-2F44-B36A-F184E2177C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97293D-952E-ED49-8F0A-BFFB62171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1480A3-A111-3F44-9BBA-B9A7AF89AE06}"/>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5" name="Footer Placeholder 4">
            <a:extLst>
              <a:ext uri="{FF2B5EF4-FFF2-40B4-BE49-F238E27FC236}">
                <a16:creationId xmlns:a16="http://schemas.microsoft.com/office/drawing/2014/main" id="{B4AA392E-5749-EE4F-9CCA-B17447326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DEBFC-E58A-5749-A4D7-D565126269BE}"/>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305708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80C0-AC3A-B744-BF09-4C889512D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3F37C5-33B5-4049-8902-90E09845E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0D1B76-AB38-3B4D-BD9E-9B8DCB647D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14227F-0FFA-FD42-A694-654E85CD9854}"/>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6" name="Footer Placeholder 5">
            <a:extLst>
              <a:ext uri="{FF2B5EF4-FFF2-40B4-BE49-F238E27FC236}">
                <a16:creationId xmlns:a16="http://schemas.microsoft.com/office/drawing/2014/main" id="{6D7BB724-F152-9E40-8160-FA74F4AA5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65A5-6600-EA42-B2B2-6E438536AAAB}"/>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352983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4B42-7908-3A48-8796-D02663BA72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4910A1-67C7-094F-A0E1-09CE4A0A6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EF5851-0D98-734F-AF4C-A3427F098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8D497-6887-2840-9FD7-569B96A51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38E9AD-0150-FE4F-8121-CC09C95889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0CEF86-2DF3-274E-9DED-E6F64E5B3D51}"/>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8" name="Footer Placeholder 7">
            <a:extLst>
              <a:ext uri="{FF2B5EF4-FFF2-40B4-BE49-F238E27FC236}">
                <a16:creationId xmlns:a16="http://schemas.microsoft.com/office/drawing/2014/main" id="{34BD5FAE-63B0-1C46-9D66-2CB08C5E07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C8EEFC-0AE8-3B4F-B394-54F109B8340C}"/>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43926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7184-E3D0-8E44-A15D-C9B7CDB9D5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91006A-9978-3D4E-B6FD-ECE14F000E5E}"/>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4" name="Footer Placeholder 3">
            <a:extLst>
              <a:ext uri="{FF2B5EF4-FFF2-40B4-BE49-F238E27FC236}">
                <a16:creationId xmlns:a16="http://schemas.microsoft.com/office/drawing/2014/main" id="{96D8B79C-48EC-734B-BA5B-DFBAB44705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65D169-4D1D-DA46-B80F-9AF8C1D7C234}"/>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339623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114DE-FEE1-A741-B606-63CEB3DCD846}"/>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3" name="Footer Placeholder 2">
            <a:extLst>
              <a:ext uri="{FF2B5EF4-FFF2-40B4-BE49-F238E27FC236}">
                <a16:creationId xmlns:a16="http://schemas.microsoft.com/office/drawing/2014/main" id="{27B726DD-F510-744B-9079-43BFC17DC8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0DA7A5-0D13-3641-A1F0-4BEAA0CF5AE8}"/>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232294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50C0-67A7-0A4E-A124-36AC65CD0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0FFB8-4909-E14E-B3A0-94DCD22CF4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20868-9220-2D4E-A9BF-EB637302F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18E25-A3DE-4E45-A411-5BBC45206BB4}"/>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6" name="Footer Placeholder 5">
            <a:extLst>
              <a:ext uri="{FF2B5EF4-FFF2-40B4-BE49-F238E27FC236}">
                <a16:creationId xmlns:a16="http://schemas.microsoft.com/office/drawing/2014/main" id="{1434B3C6-0197-D34D-A3EE-1BF3258BE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2EF55-E699-A440-BF9A-77FC999078AB}"/>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386061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AFB0-0FFA-D64B-A5EB-D657DD21A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CA46F0-7DCD-C544-BCA0-B1B8732640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BFAA43-0167-8F47-876F-523580322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7CE45-1A2E-F842-A62F-3C2B6DE8EE63}"/>
              </a:ext>
            </a:extLst>
          </p:cNvPr>
          <p:cNvSpPr>
            <a:spLocks noGrp="1"/>
          </p:cNvSpPr>
          <p:nvPr>
            <p:ph type="dt" sz="half" idx="10"/>
          </p:nvPr>
        </p:nvSpPr>
        <p:spPr/>
        <p:txBody>
          <a:bodyPr/>
          <a:lstStyle/>
          <a:p>
            <a:fld id="{A8082334-CCD8-E04C-A082-FF558CFE8A96}" type="datetimeFigureOut">
              <a:rPr lang="en-US" smtClean="0"/>
              <a:t>10/27/2023</a:t>
            </a:fld>
            <a:endParaRPr lang="en-US"/>
          </a:p>
        </p:txBody>
      </p:sp>
      <p:sp>
        <p:nvSpPr>
          <p:cNvPr id="6" name="Footer Placeholder 5">
            <a:extLst>
              <a:ext uri="{FF2B5EF4-FFF2-40B4-BE49-F238E27FC236}">
                <a16:creationId xmlns:a16="http://schemas.microsoft.com/office/drawing/2014/main" id="{FC5AA447-094C-5C44-BFE5-92D535769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90C24-54C9-1E4C-A3DF-DD88F1212CAD}"/>
              </a:ext>
            </a:extLst>
          </p:cNvPr>
          <p:cNvSpPr>
            <a:spLocks noGrp="1"/>
          </p:cNvSpPr>
          <p:nvPr>
            <p:ph type="sldNum" sz="quarter" idx="12"/>
          </p:nvPr>
        </p:nvSpPr>
        <p:spPr/>
        <p:txBody>
          <a:bodyPr/>
          <a:lstStyle/>
          <a:p>
            <a:fld id="{44825402-BC90-914D-9DAD-18DB512054FA}" type="slidenum">
              <a:rPr lang="en-US" smtClean="0"/>
              <a:t>‹#›</a:t>
            </a:fld>
            <a:endParaRPr lang="en-US"/>
          </a:p>
        </p:txBody>
      </p:sp>
    </p:spTree>
    <p:extLst>
      <p:ext uri="{BB962C8B-B14F-4D97-AF65-F5344CB8AC3E}">
        <p14:creationId xmlns:p14="http://schemas.microsoft.com/office/powerpoint/2010/main" val="310439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681781-9C29-DF40-8A58-3A364542F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76560D-418D-CB4E-838E-7E9D481A24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F24E5-BF90-1D4C-AB17-8BEED06B6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2334-CCD8-E04C-A082-FF558CFE8A96}" type="datetimeFigureOut">
              <a:rPr lang="en-US" smtClean="0"/>
              <a:t>10/27/2023</a:t>
            </a:fld>
            <a:endParaRPr lang="en-US"/>
          </a:p>
        </p:txBody>
      </p:sp>
      <p:sp>
        <p:nvSpPr>
          <p:cNvPr id="5" name="Footer Placeholder 4">
            <a:extLst>
              <a:ext uri="{FF2B5EF4-FFF2-40B4-BE49-F238E27FC236}">
                <a16:creationId xmlns:a16="http://schemas.microsoft.com/office/drawing/2014/main" id="{E68F453E-B6D3-7442-9733-760FF52BE9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163D40-724A-034E-901A-0CA4A9F68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25402-BC90-914D-9DAD-18DB512054FA}" type="slidenum">
              <a:rPr lang="en-US" smtClean="0"/>
              <a:t>‹#›</a:t>
            </a:fld>
            <a:endParaRPr lang="en-US"/>
          </a:p>
        </p:txBody>
      </p:sp>
    </p:spTree>
    <p:extLst>
      <p:ext uri="{BB962C8B-B14F-4D97-AF65-F5344CB8AC3E}">
        <p14:creationId xmlns:p14="http://schemas.microsoft.com/office/powerpoint/2010/main" val="16543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Caitlin.s.miller@lonestar.edu"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TmhQCQr_D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72BBAF-3691-4F3E-9C60-895819207590}"/>
              </a:ext>
            </a:extLst>
          </p:cNvPr>
          <p:cNvSpPr txBox="1"/>
          <p:nvPr/>
        </p:nvSpPr>
        <p:spPr>
          <a:xfrm>
            <a:off x="1740023" y="4021584"/>
            <a:ext cx="8966447" cy="2554545"/>
          </a:xfrm>
          <a:prstGeom prst="rect">
            <a:avLst/>
          </a:prstGeom>
          <a:noFill/>
        </p:spPr>
        <p:txBody>
          <a:bodyPr wrap="square" rtlCol="0">
            <a:spAutoFit/>
          </a:bodyPr>
          <a:lstStyle/>
          <a:p>
            <a:pPr algn="ctr"/>
            <a:r>
              <a:rPr lang="en-US" sz="8000" dirty="0">
                <a:solidFill>
                  <a:schemeClr val="bg1"/>
                </a:solidFill>
              </a:rPr>
              <a:t>Mining for those data diamonds!</a:t>
            </a:r>
          </a:p>
        </p:txBody>
      </p:sp>
    </p:spTree>
    <p:extLst>
      <p:ext uri="{BB962C8B-B14F-4D97-AF65-F5344CB8AC3E}">
        <p14:creationId xmlns:p14="http://schemas.microsoft.com/office/powerpoint/2010/main" val="68771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71B46-D78E-4AD2-A147-BBB4266422A4}"/>
              </a:ext>
            </a:extLst>
          </p:cNvPr>
          <p:cNvPicPr>
            <a:picLocks noChangeAspect="1"/>
          </p:cNvPicPr>
          <p:nvPr/>
        </p:nvPicPr>
        <p:blipFill>
          <a:blip r:embed="rId3"/>
          <a:stretch>
            <a:fillRect/>
          </a:stretch>
        </p:blipFill>
        <p:spPr>
          <a:xfrm>
            <a:off x="395287" y="286599"/>
            <a:ext cx="11401425" cy="62848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135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297AFD-00D6-41D3-A712-C5B15C383E49}"/>
              </a:ext>
            </a:extLst>
          </p:cNvPr>
          <p:cNvPicPr>
            <a:picLocks noChangeAspect="1"/>
          </p:cNvPicPr>
          <p:nvPr/>
        </p:nvPicPr>
        <p:blipFill>
          <a:blip r:embed="rId3"/>
          <a:stretch>
            <a:fillRect/>
          </a:stretch>
        </p:blipFill>
        <p:spPr>
          <a:xfrm>
            <a:off x="571500" y="367097"/>
            <a:ext cx="10545640" cy="58241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31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E27075-0250-4FEE-BC4F-FFD7340DD36D}"/>
              </a:ext>
            </a:extLst>
          </p:cNvPr>
          <p:cNvPicPr>
            <a:picLocks noChangeAspect="1"/>
          </p:cNvPicPr>
          <p:nvPr/>
        </p:nvPicPr>
        <p:blipFill>
          <a:blip r:embed="rId3"/>
          <a:stretch>
            <a:fillRect/>
          </a:stretch>
        </p:blipFill>
        <p:spPr>
          <a:xfrm>
            <a:off x="447674" y="214510"/>
            <a:ext cx="11477625" cy="62316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17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97F141-9AC5-43CF-BCD8-9D626978867B}"/>
              </a:ext>
            </a:extLst>
          </p:cNvPr>
          <p:cNvPicPr>
            <a:picLocks noChangeAspect="1"/>
          </p:cNvPicPr>
          <p:nvPr/>
        </p:nvPicPr>
        <p:blipFill>
          <a:blip r:embed="rId3"/>
          <a:stretch>
            <a:fillRect/>
          </a:stretch>
        </p:blipFill>
        <p:spPr>
          <a:xfrm>
            <a:off x="809625" y="401809"/>
            <a:ext cx="10953750" cy="60543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858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95F6A0-F642-4630-B80E-2A83C2EAA237}"/>
              </a:ext>
            </a:extLst>
          </p:cNvPr>
          <p:cNvPicPr>
            <a:picLocks noChangeAspect="1"/>
          </p:cNvPicPr>
          <p:nvPr/>
        </p:nvPicPr>
        <p:blipFill>
          <a:blip r:embed="rId3"/>
          <a:stretch>
            <a:fillRect/>
          </a:stretch>
        </p:blipFill>
        <p:spPr>
          <a:xfrm>
            <a:off x="923924" y="421411"/>
            <a:ext cx="10753725" cy="60151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350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03A73A-3CC8-4148-91F9-867ED1A07B2A}"/>
              </a:ext>
            </a:extLst>
          </p:cNvPr>
          <p:cNvPicPr>
            <a:picLocks noChangeAspect="1"/>
          </p:cNvPicPr>
          <p:nvPr/>
        </p:nvPicPr>
        <p:blipFill>
          <a:blip r:embed="rId3"/>
          <a:stretch>
            <a:fillRect/>
          </a:stretch>
        </p:blipFill>
        <p:spPr>
          <a:xfrm>
            <a:off x="838200" y="468029"/>
            <a:ext cx="10744200" cy="59219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16625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74C8E-69E4-467A-925E-35C840C41540}"/>
              </a:ext>
            </a:extLst>
          </p:cNvPr>
          <p:cNvPicPr>
            <a:picLocks noChangeAspect="1"/>
          </p:cNvPicPr>
          <p:nvPr/>
        </p:nvPicPr>
        <p:blipFill>
          <a:blip r:embed="rId3"/>
          <a:stretch>
            <a:fillRect/>
          </a:stretch>
        </p:blipFill>
        <p:spPr>
          <a:xfrm>
            <a:off x="704849" y="301697"/>
            <a:ext cx="11172825" cy="62546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605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5415842"/>
          </a:xfrm>
          <a:prstGeom prst="rect">
            <a:avLst/>
          </a:prstGeom>
          <a:noFill/>
        </p:spPr>
        <p:txBody>
          <a:bodyPr wrap="square" rtlCol="0">
            <a:spAutoFit/>
          </a:bodyPr>
          <a:lstStyle/>
          <a:p>
            <a:r>
              <a:rPr lang="en-US" sz="3600" dirty="0"/>
              <a:t>Post event analysis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Potential Findings</a:t>
            </a:r>
          </a:p>
          <a:p>
            <a:pPr marL="800100" lvl="1" indent="-342900">
              <a:lnSpc>
                <a:spcPct val="107000"/>
              </a:lnSpc>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Need more diversity in sponsorship &amp; revenue streams</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Need to refocus auction packages</a:t>
            </a:r>
          </a:p>
          <a:p>
            <a:pPr marL="800100" lvl="1" indent="-342900">
              <a:lnSpc>
                <a:spcPct val="107000"/>
              </a:lnSpc>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Need to change seating strategy</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Find hidden gems/new prospects</a:t>
            </a:r>
          </a:p>
          <a:p>
            <a:pPr marL="800100" lvl="1" indent="-342900">
              <a:lnSpc>
                <a:spcPct val="107000"/>
              </a:lnSpc>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3200" dirty="0">
                <a:effectLst/>
                <a:latin typeface="Calibri" panose="020F0502020204030204" pitchFamily="34" charset="0"/>
                <a:ea typeface="Calibri" panose="020F0502020204030204" pitchFamily="34" charset="0"/>
                <a:cs typeface="Times New Roman" panose="02020603050405020304" pitchFamily="18" charset="0"/>
              </a:rPr>
              <a:t>*Remember to protect donor privacy based on audience</a:t>
            </a:r>
          </a:p>
          <a:p>
            <a:pPr marL="342900" marR="0" lvl="0" indent="-342900">
              <a:lnSpc>
                <a:spcPct val="107000"/>
              </a:lnSpc>
              <a:spcBef>
                <a:spcPts val="0"/>
              </a:spcBef>
              <a:spcAft>
                <a:spcPts val="0"/>
              </a:spcAft>
              <a:buFont typeface="Symbol" panose="05050102010706020507" pitchFamily="18" charset="2"/>
              <a:buChar char=""/>
            </a:pPr>
            <a:endParaRPr lang="en-US" sz="3200" dirty="0"/>
          </a:p>
          <a:p>
            <a:endParaRPr lang="en-US" sz="3600" dirty="0"/>
          </a:p>
        </p:txBody>
      </p:sp>
    </p:spTree>
    <p:extLst>
      <p:ext uri="{BB962C8B-B14F-4D97-AF65-F5344CB8AC3E}">
        <p14:creationId xmlns:p14="http://schemas.microsoft.com/office/powerpoint/2010/main" val="2430847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5415842"/>
          </a:xfrm>
          <a:prstGeom prst="rect">
            <a:avLst/>
          </a:prstGeom>
          <a:noFill/>
        </p:spPr>
        <p:txBody>
          <a:bodyPr wrap="square" rtlCol="0">
            <a:spAutoFit/>
          </a:bodyPr>
          <a:lstStyle/>
          <a:p>
            <a:r>
              <a:rPr lang="en-US" sz="3600" dirty="0"/>
              <a:t>Foundation Scholarship Dashboard</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THINK: What’s my purpose? What are my long-term goals? What’s on my wish list?</a:t>
            </a: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Work with College Depts. (Admissions, Financial Aid, Institutional Reporting)</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It’s more tedious but could be done in Excel</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Info at your fingertips vs. submitting a request &amp; waiting on analysts to compile a report</a:t>
            </a:r>
          </a:p>
          <a:p>
            <a:pPr marL="342900" marR="0" lvl="0" indent="-342900">
              <a:lnSpc>
                <a:spcPct val="107000"/>
              </a:lnSpc>
              <a:spcBef>
                <a:spcPts val="0"/>
              </a:spcBef>
              <a:spcAft>
                <a:spcPts val="0"/>
              </a:spcAft>
              <a:buFont typeface="Symbol" panose="05050102010706020507" pitchFamily="18" charset="2"/>
              <a:buChar char=""/>
            </a:pPr>
            <a:endParaRPr lang="en-US" sz="3200" dirty="0"/>
          </a:p>
          <a:p>
            <a:endParaRPr lang="en-US" sz="3600" dirty="0"/>
          </a:p>
        </p:txBody>
      </p:sp>
    </p:spTree>
    <p:extLst>
      <p:ext uri="{BB962C8B-B14F-4D97-AF65-F5344CB8AC3E}">
        <p14:creationId xmlns:p14="http://schemas.microsoft.com/office/powerpoint/2010/main" val="66963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4888902"/>
          </a:xfrm>
          <a:prstGeom prst="rect">
            <a:avLst/>
          </a:prstGeom>
          <a:noFill/>
        </p:spPr>
        <p:txBody>
          <a:bodyPr wrap="square" rtlCol="0">
            <a:spAutoFit/>
          </a:bodyPr>
          <a:lstStyle/>
          <a:p>
            <a:r>
              <a:rPr lang="en-US" sz="3600" dirty="0"/>
              <a:t>Foundation Scholarship Dashboard</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Uses:</a:t>
            </a:r>
          </a:p>
          <a:p>
            <a:pPr marL="800100" lvl="1" indent="-342900">
              <a:lnSpc>
                <a:spcPct val="107000"/>
              </a:lnSpc>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Internal audit- are we fulfilling our mission?</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Sell yourself- scholarships are a great ROI!</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Donor stewardship- show donors their impact!</a:t>
            </a:r>
          </a:p>
          <a:p>
            <a:pPr marL="800100" lvl="1" indent="-342900">
              <a:lnSpc>
                <a:spcPct val="107000"/>
              </a:lnSpc>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Support anecdotes with numbers!</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Find areas for growth- lack of aid for specific group, location?</a:t>
            </a:r>
          </a:p>
          <a:p>
            <a:pPr marL="342900" marR="0" lvl="0" indent="-342900">
              <a:lnSpc>
                <a:spcPct val="107000"/>
              </a:lnSpc>
              <a:spcBef>
                <a:spcPts val="0"/>
              </a:spcBef>
              <a:spcAft>
                <a:spcPts val="0"/>
              </a:spcAft>
              <a:buFont typeface="Symbol" panose="05050102010706020507" pitchFamily="18" charset="2"/>
              <a:buChar char=""/>
            </a:pPr>
            <a:endParaRPr lang="en-US" sz="3200" dirty="0"/>
          </a:p>
          <a:p>
            <a:endParaRPr lang="en-US" sz="3600" dirty="0"/>
          </a:p>
        </p:txBody>
      </p:sp>
    </p:spTree>
    <p:extLst>
      <p:ext uri="{BB962C8B-B14F-4D97-AF65-F5344CB8AC3E}">
        <p14:creationId xmlns:p14="http://schemas.microsoft.com/office/powerpoint/2010/main" val="56082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462C8-3AAF-4C10-B0B4-22BFEA8DDE72}"/>
              </a:ext>
            </a:extLst>
          </p:cNvPr>
          <p:cNvPicPr>
            <a:picLocks noChangeAspect="1"/>
          </p:cNvPicPr>
          <p:nvPr/>
        </p:nvPicPr>
        <p:blipFill>
          <a:blip r:embed="rId3"/>
          <a:stretch>
            <a:fillRect/>
          </a:stretch>
        </p:blipFill>
        <p:spPr>
          <a:xfrm>
            <a:off x="3824287" y="233362"/>
            <a:ext cx="4543425" cy="6391275"/>
          </a:xfrm>
          <a:prstGeom prst="rect">
            <a:avLst/>
          </a:prstGeom>
        </p:spPr>
      </p:pic>
    </p:spTree>
    <p:extLst>
      <p:ext uri="{BB962C8B-B14F-4D97-AF65-F5344CB8AC3E}">
        <p14:creationId xmlns:p14="http://schemas.microsoft.com/office/powerpoint/2010/main" val="155684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4888902"/>
          </a:xfrm>
          <a:prstGeom prst="rect">
            <a:avLst/>
          </a:prstGeom>
          <a:noFill/>
        </p:spPr>
        <p:txBody>
          <a:bodyPr wrap="square" rtlCol="0">
            <a:spAutoFit/>
          </a:bodyPr>
          <a:lstStyle/>
          <a:p>
            <a:r>
              <a:rPr lang="en-US" sz="3600" dirty="0"/>
              <a:t>Foundation Scholarship Dashboard</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Metrics include:</a:t>
            </a:r>
          </a:p>
          <a:p>
            <a:pPr marL="800100" lvl="1" indent="-342900">
              <a:lnSpc>
                <a:spcPct val="107000"/>
              </a:lnSpc>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Scholarships by Academic year</a:t>
            </a:r>
          </a:p>
          <a:p>
            <a:pPr marL="800100" lvl="1" indent="-342900">
              <a:lnSpc>
                <a:spcPct val="107000"/>
              </a:lnSpc>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Scholarships by </a:t>
            </a:r>
            <a:r>
              <a:rPr lang="en-US" sz="3200" dirty="0">
                <a:effectLst/>
                <a:latin typeface="Calibri" panose="020F0502020204030204" pitchFamily="34" charset="0"/>
                <a:ea typeface="Calibri" panose="020F0502020204030204" pitchFamily="34" charset="0"/>
                <a:cs typeface="Times New Roman" panose="02020603050405020304" pitchFamily="18" charset="0"/>
              </a:rPr>
              <a:t>College (multi-campus system)</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Student demographics- ethnicity, age group, gender etc.</a:t>
            </a:r>
          </a:p>
          <a:p>
            <a:pPr marL="800100" lvl="1" indent="-342900">
              <a:lnSpc>
                <a:spcPct val="107000"/>
              </a:lnSpc>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Area of Study</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Special groups- first generation, healthcare programs</a:t>
            </a:r>
            <a:r>
              <a:rPr lang="en-US" sz="3200" dirty="0">
                <a:latin typeface="Calibri" panose="020F0502020204030204" pitchFamily="34" charset="0"/>
                <a:ea typeface="Calibri" panose="020F0502020204030204" pitchFamily="34" charset="0"/>
                <a:cs typeface="Times New Roman" panose="02020603050405020304" pitchFamily="18" charset="0"/>
              </a:rPr>
              <a:t> etc.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3200" dirty="0"/>
          </a:p>
          <a:p>
            <a:endParaRPr lang="en-US" sz="3600" dirty="0"/>
          </a:p>
        </p:txBody>
      </p:sp>
    </p:spTree>
    <p:extLst>
      <p:ext uri="{BB962C8B-B14F-4D97-AF65-F5344CB8AC3E}">
        <p14:creationId xmlns:p14="http://schemas.microsoft.com/office/powerpoint/2010/main" val="1932484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BDA78E-2DE8-D2BB-52F5-301C842FA311}"/>
              </a:ext>
            </a:extLst>
          </p:cNvPr>
          <p:cNvPicPr>
            <a:picLocks noChangeAspect="1"/>
          </p:cNvPicPr>
          <p:nvPr/>
        </p:nvPicPr>
        <p:blipFill>
          <a:blip r:embed="rId3"/>
          <a:stretch>
            <a:fillRect/>
          </a:stretch>
        </p:blipFill>
        <p:spPr>
          <a:xfrm>
            <a:off x="0" y="335853"/>
            <a:ext cx="12192000" cy="4519961"/>
          </a:xfrm>
          <a:prstGeom prst="rect">
            <a:avLst/>
          </a:prstGeom>
        </p:spPr>
      </p:pic>
      <p:sp>
        <p:nvSpPr>
          <p:cNvPr id="2" name="TextBox 1">
            <a:extLst>
              <a:ext uri="{FF2B5EF4-FFF2-40B4-BE49-F238E27FC236}">
                <a16:creationId xmlns:a16="http://schemas.microsoft.com/office/drawing/2014/main" id="{B1C7488A-CE93-4FC7-B09A-F8A851508DFF}"/>
              </a:ext>
            </a:extLst>
          </p:cNvPr>
          <p:cNvSpPr txBox="1"/>
          <p:nvPr/>
        </p:nvSpPr>
        <p:spPr>
          <a:xfrm>
            <a:off x="228599" y="5257800"/>
            <a:ext cx="11687175" cy="1200329"/>
          </a:xfrm>
          <a:prstGeom prst="rect">
            <a:avLst/>
          </a:prstGeom>
          <a:noFill/>
        </p:spPr>
        <p:txBody>
          <a:bodyPr wrap="square" rtlCol="0">
            <a:spAutoFit/>
          </a:bodyPr>
          <a:lstStyle/>
          <a:p>
            <a:r>
              <a:rPr lang="en-US" sz="3600" dirty="0"/>
              <a:t>Sample query: How many female, workforce students at </a:t>
            </a:r>
          </a:p>
          <a:p>
            <a:r>
              <a:rPr lang="en-US" sz="3600" dirty="0"/>
              <a:t>LSC-Montgomery were awarded scholarships in AY22-23?</a:t>
            </a:r>
          </a:p>
        </p:txBody>
      </p:sp>
      <p:sp>
        <p:nvSpPr>
          <p:cNvPr id="5" name="Oval 4">
            <a:extLst>
              <a:ext uri="{FF2B5EF4-FFF2-40B4-BE49-F238E27FC236}">
                <a16:creationId xmlns:a16="http://schemas.microsoft.com/office/drawing/2014/main" id="{91E232A2-3C12-49FD-8462-E27EB8DBCA54}"/>
              </a:ext>
            </a:extLst>
          </p:cNvPr>
          <p:cNvSpPr/>
          <p:nvPr/>
        </p:nvSpPr>
        <p:spPr>
          <a:xfrm>
            <a:off x="0" y="1645602"/>
            <a:ext cx="1504950" cy="8096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0147E9-CE03-466B-8495-DD1AA4D52411}"/>
              </a:ext>
            </a:extLst>
          </p:cNvPr>
          <p:cNvSpPr/>
          <p:nvPr/>
        </p:nvSpPr>
        <p:spPr>
          <a:xfrm>
            <a:off x="2800617" y="2387948"/>
            <a:ext cx="1504950" cy="8096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238B97-2294-47B0-99BF-0A6FE9BBF7C7}"/>
              </a:ext>
            </a:extLst>
          </p:cNvPr>
          <p:cNvSpPr/>
          <p:nvPr/>
        </p:nvSpPr>
        <p:spPr>
          <a:xfrm>
            <a:off x="1504950" y="1638300"/>
            <a:ext cx="1752600" cy="8096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3FC16BF-C40D-4BA2-A05A-8B2CAE2AA29B}"/>
              </a:ext>
            </a:extLst>
          </p:cNvPr>
          <p:cNvSpPr/>
          <p:nvPr/>
        </p:nvSpPr>
        <p:spPr>
          <a:xfrm>
            <a:off x="6348412" y="1657350"/>
            <a:ext cx="1752600" cy="8096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D82170-155D-4FB9-A454-3848E5E6B696}"/>
              </a:ext>
            </a:extLst>
          </p:cNvPr>
          <p:cNvSpPr/>
          <p:nvPr/>
        </p:nvSpPr>
        <p:spPr>
          <a:xfrm>
            <a:off x="38100" y="3352800"/>
            <a:ext cx="10506075" cy="15030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64FB41A-5045-4290-A2F0-8811BA46B6EB}"/>
              </a:ext>
            </a:extLst>
          </p:cNvPr>
          <p:cNvSpPr/>
          <p:nvPr/>
        </p:nvSpPr>
        <p:spPr>
          <a:xfrm>
            <a:off x="8955881" y="2447925"/>
            <a:ext cx="3176588" cy="80962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42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618716-AC52-8E3E-34F3-499872B13420}"/>
              </a:ext>
            </a:extLst>
          </p:cNvPr>
          <p:cNvPicPr>
            <a:picLocks noChangeAspect="1"/>
          </p:cNvPicPr>
          <p:nvPr/>
        </p:nvPicPr>
        <p:blipFill>
          <a:blip r:embed="rId3"/>
          <a:stretch>
            <a:fillRect/>
          </a:stretch>
        </p:blipFill>
        <p:spPr>
          <a:xfrm>
            <a:off x="0" y="305564"/>
            <a:ext cx="12192000" cy="4475221"/>
          </a:xfrm>
          <a:prstGeom prst="rect">
            <a:avLst/>
          </a:prstGeom>
        </p:spPr>
      </p:pic>
      <p:sp>
        <p:nvSpPr>
          <p:cNvPr id="2" name="TextBox 1">
            <a:extLst>
              <a:ext uri="{FF2B5EF4-FFF2-40B4-BE49-F238E27FC236}">
                <a16:creationId xmlns:a16="http://schemas.microsoft.com/office/drawing/2014/main" id="{B1C7488A-CE93-4FC7-B09A-F8A851508DFF}"/>
              </a:ext>
            </a:extLst>
          </p:cNvPr>
          <p:cNvSpPr txBox="1"/>
          <p:nvPr/>
        </p:nvSpPr>
        <p:spPr>
          <a:xfrm>
            <a:off x="228599" y="5257800"/>
            <a:ext cx="11687175" cy="1200329"/>
          </a:xfrm>
          <a:prstGeom prst="rect">
            <a:avLst/>
          </a:prstGeom>
          <a:noFill/>
        </p:spPr>
        <p:txBody>
          <a:bodyPr wrap="square" rtlCol="0">
            <a:spAutoFit/>
          </a:bodyPr>
          <a:lstStyle/>
          <a:p>
            <a:r>
              <a:rPr lang="en-US" sz="3600" dirty="0"/>
              <a:t>Sample query: How do LSC-Montgomery scholarship recipients compare against non-scholarship peers in AY22-23?</a:t>
            </a:r>
          </a:p>
        </p:txBody>
      </p:sp>
      <p:sp>
        <p:nvSpPr>
          <p:cNvPr id="5" name="Oval 4">
            <a:extLst>
              <a:ext uri="{FF2B5EF4-FFF2-40B4-BE49-F238E27FC236}">
                <a16:creationId xmlns:a16="http://schemas.microsoft.com/office/drawing/2014/main" id="{91E232A2-3C12-49FD-8462-E27EB8DBCA54}"/>
              </a:ext>
            </a:extLst>
          </p:cNvPr>
          <p:cNvSpPr/>
          <p:nvPr/>
        </p:nvSpPr>
        <p:spPr>
          <a:xfrm>
            <a:off x="-17092" y="1623701"/>
            <a:ext cx="1273324" cy="6887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238B97-2294-47B0-99BF-0A6FE9BBF7C7}"/>
              </a:ext>
            </a:extLst>
          </p:cNvPr>
          <p:cNvSpPr/>
          <p:nvPr/>
        </p:nvSpPr>
        <p:spPr>
          <a:xfrm>
            <a:off x="1221247" y="1623701"/>
            <a:ext cx="1752600" cy="7143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D82170-155D-4FB9-A454-3848E5E6B696}"/>
              </a:ext>
            </a:extLst>
          </p:cNvPr>
          <p:cNvSpPr/>
          <p:nvPr/>
        </p:nvSpPr>
        <p:spPr>
          <a:xfrm>
            <a:off x="38100" y="3105131"/>
            <a:ext cx="11336352" cy="16756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1B4556A1-7EF8-4765-9AAC-CAB643AA7A4C}"/>
              </a:ext>
            </a:extLst>
          </p:cNvPr>
          <p:cNvSpPr/>
          <p:nvPr/>
        </p:nvSpPr>
        <p:spPr>
          <a:xfrm>
            <a:off x="133350" y="586899"/>
            <a:ext cx="333375" cy="6286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03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C1778C-1BD6-2E6C-AF96-15CCD36F2B5C}"/>
              </a:ext>
            </a:extLst>
          </p:cNvPr>
          <p:cNvPicPr>
            <a:picLocks noChangeAspect="1"/>
          </p:cNvPicPr>
          <p:nvPr/>
        </p:nvPicPr>
        <p:blipFill>
          <a:blip r:embed="rId3"/>
          <a:stretch>
            <a:fillRect/>
          </a:stretch>
        </p:blipFill>
        <p:spPr>
          <a:xfrm>
            <a:off x="0" y="0"/>
            <a:ext cx="12192000" cy="5279800"/>
          </a:xfrm>
          <a:prstGeom prst="rect">
            <a:avLst/>
          </a:prstGeom>
        </p:spPr>
      </p:pic>
      <p:sp>
        <p:nvSpPr>
          <p:cNvPr id="2" name="TextBox 1">
            <a:extLst>
              <a:ext uri="{FF2B5EF4-FFF2-40B4-BE49-F238E27FC236}">
                <a16:creationId xmlns:a16="http://schemas.microsoft.com/office/drawing/2014/main" id="{B1C7488A-CE93-4FC7-B09A-F8A851508DFF}"/>
              </a:ext>
            </a:extLst>
          </p:cNvPr>
          <p:cNvSpPr txBox="1"/>
          <p:nvPr/>
        </p:nvSpPr>
        <p:spPr>
          <a:xfrm>
            <a:off x="252412" y="5334630"/>
            <a:ext cx="11788612" cy="1200329"/>
          </a:xfrm>
          <a:prstGeom prst="rect">
            <a:avLst/>
          </a:prstGeom>
          <a:noFill/>
        </p:spPr>
        <p:txBody>
          <a:bodyPr wrap="square" rtlCol="0">
            <a:spAutoFit/>
          </a:bodyPr>
          <a:lstStyle/>
          <a:p>
            <a:r>
              <a:rPr lang="en-US" sz="3600" dirty="0"/>
              <a:t>Sample query: Over time, how does persistence compare between scholarship recipients &amp; their non-scholarship peers?</a:t>
            </a:r>
          </a:p>
        </p:txBody>
      </p:sp>
      <p:sp>
        <p:nvSpPr>
          <p:cNvPr id="11" name="Rectangle 10">
            <a:extLst>
              <a:ext uri="{FF2B5EF4-FFF2-40B4-BE49-F238E27FC236}">
                <a16:creationId xmlns:a16="http://schemas.microsoft.com/office/drawing/2014/main" id="{07D82170-155D-4FB9-A454-3848E5E6B696}"/>
              </a:ext>
            </a:extLst>
          </p:cNvPr>
          <p:cNvSpPr/>
          <p:nvPr/>
        </p:nvSpPr>
        <p:spPr>
          <a:xfrm>
            <a:off x="4529271" y="2868950"/>
            <a:ext cx="5494946" cy="2410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8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4888902"/>
          </a:xfrm>
          <a:prstGeom prst="rect">
            <a:avLst/>
          </a:prstGeom>
          <a:noFill/>
        </p:spPr>
        <p:txBody>
          <a:bodyPr wrap="square" rtlCol="0">
            <a:spAutoFit/>
          </a:bodyPr>
          <a:lstStyle/>
          <a:p>
            <a:r>
              <a:rPr lang="en-US" sz="3600" dirty="0"/>
              <a:t>Foundation Scholarship Dashboard</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Key Takeaways discovered</a:t>
            </a:r>
          </a:p>
          <a:p>
            <a:pPr marL="800100" lvl="1" indent="-342900">
              <a:lnSpc>
                <a:spcPct val="107000"/>
              </a:lnSpc>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Avg. GPA is higher for scholarship recipients vs. non-scholarship peers</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Persistence is higher for scholarship recipients</a:t>
            </a:r>
          </a:p>
          <a:p>
            <a:pPr marL="800100" lvl="1" indent="-342900">
              <a:lnSpc>
                <a:spcPct val="107000"/>
              </a:lnSpc>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Scholarship distribution mirrors the student population</a:t>
            </a:r>
          </a:p>
          <a:p>
            <a:pPr marL="800100" lvl="1"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Track year over year performance</a:t>
            </a:r>
          </a:p>
          <a:p>
            <a:pPr marL="342900" marR="0" lvl="0" indent="-342900">
              <a:lnSpc>
                <a:spcPct val="107000"/>
              </a:lnSpc>
              <a:spcBef>
                <a:spcPts val="0"/>
              </a:spcBef>
              <a:spcAft>
                <a:spcPts val="0"/>
              </a:spcAft>
              <a:buFont typeface="Symbol" panose="05050102010706020507" pitchFamily="18" charset="2"/>
              <a:buChar char=""/>
            </a:pPr>
            <a:endParaRPr lang="en-US" sz="3200" dirty="0"/>
          </a:p>
          <a:p>
            <a:endParaRPr lang="en-US" sz="3600" dirty="0"/>
          </a:p>
        </p:txBody>
      </p:sp>
    </p:spTree>
    <p:extLst>
      <p:ext uri="{BB962C8B-B14F-4D97-AF65-F5344CB8AC3E}">
        <p14:creationId xmlns:p14="http://schemas.microsoft.com/office/powerpoint/2010/main" val="1063284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462C8-3AAF-4C10-B0B4-22BFEA8DDE72}"/>
              </a:ext>
            </a:extLst>
          </p:cNvPr>
          <p:cNvPicPr>
            <a:picLocks noChangeAspect="1"/>
          </p:cNvPicPr>
          <p:nvPr/>
        </p:nvPicPr>
        <p:blipFill>
          <a:blip r:embed="rId3"/>
          <a:stretch>
            <a:fillRect/>
          </a:stretch>
        </p:blipFill>
        <p:spPr>
          <a:xfrm>
            <a:off x="3824287" y="233362"/>
            <a:ext cx="4543425" cy="6391275"/>
          </a:xfrm>
          <a:prstGeom prst="rect">
            <a:avLst/>
          </a:prstGeom>
        </p:spPr>
      </p:pic>
    </p:spTree>
    <p:extLst>
      <p:ext uri="{BB962C8B-B14F-4D97-AF65-F5344CB8AC3E}">
        <p14:creationId xmlns:p14="http://schemas.microsoft.com/office/powerpoint/2010/main" val="3647515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A0251-9299-4DE3-92AF-9B160D9E83FC}"/>
              </a:ext>
            </a:extLst>
          </p:cNvPr>
          <p:cNvSpPr txBox="1"/>
          <p:nvPr/>
        </p:nvSpPr>
        <p:spPr>
          <a:xfrm>
            <a:off x="381740" y="1012054"/>
            <a:ext cx="11381173" cy="3046988"/>
          </a:xfrm>
          <a:prstGeom prst="rect">
            <a:avLst/>
          </a:prstGeom>
          <a:noFill/>
        </p:spPr>
        <p:txBody>
          <a:bodyPr wrap="square" rtlCol="0">
            <a:spAutoFit/>
          </a:bodyPr>
          <a:lstStyle/>
          <a:p>
            <a:r>
              <a:rPr lang="en-US" sz="4800" b="1" dirty="0"/>
              <a:t>Questions, Comments?</a:t>
            </a:r>
          </a:p>
          <a:p>
            <a:pPr lvl="1"/>
            <a:endParaRPr lang="en-US" sz="3600" dirty="0">
              <a:hlinkClick r:id="rId3"/>
            </a:endParaRPr>
          </a:p>
          <a:p>
            <a:pPr lvl="1"/>
            <a:endParaRPr lang="en-US" sz="3600" dirty="0">
              <a:hlinkClick r:id="rId3"/>
            </a:endParaRPr>
          </a:p>
          <a:p>
            <a:pPr lvl="1"/>
            <a:r>
              <a:rPr lang="en-US" sz="3600" dirty="0">
                <a:hlinkClick r:id="rId3"/>
              </a:rPr>
              <a:t>caitlin.s.miller@lonestar.edu</a:t>
            </a:r>
            <a:endParaRPr lang="en-US" sz="3600" dirty="0"/>
          </a:p>
          <a:p>
            <a:pPr lvl="1"/>
            <a:r>
              <a:rPr lang="en-US" sz="3600" dirty="0"/>
              <a:t>832.813.6543</a:t>
            </a:r>
          </a:p>
        </p:txBody>
      </p:sp>
    </p:spTree>
    <p:extLst>
      <p:ext uri="{BB962C8B-B14F-4D97-AF65-F5344CB8AC3E}">
        <p14:creationId xmlns:p14="http://schemas.microsoft.com/office/powerpoint/2010/main" val="15825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6504216"/>
          </a:xfrm>
          <a:prstGeom prst="rect">
            <a:avLst/>
          </a:prstGeom>
          <a:noFill/>
        </p:spPr>
        <p:txBody>
          <a:bodyPr wrap="square" rtlCol="0">
            <a:spAutoFit/>
          </a:bodyPr>
          <a:lstStyle/>
          <a:p>
            <a:r>
              <a:rPr lang="en-US" sz="3600" dirty="0"/>
              <a:t>Data Uses shown here</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Board composition analysis</a:t>
            </a: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Post event analysis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Foundation Scholarship Dashboard</a:t>
            </a:r>
          </a:p>
          <a:p>
            <a:pPr marR="0" lvl="0">
              <a:lnSpc>
                <a:spcPct val="107000"/>
              </a:lnSpc>
              <a:spcBef>
                <a:spcPts val="0"/>
              </a:spcBef>
              <a:spcAft>
                <a:spcPts val="800"/>
              </a:spcAft>
            </a:pPr>
            <a:endParaRPr lang="en-US" sz="3200" dirty="0"/>
          </a:p>
          <a:p>
            <a:r>
              <a:rPr lang="en-US" sz="3600" dirty="0"/>
              <a:t>Audiences</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Board members</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cs typeface="Times New Roman" panose="02020603050405020304" pitchFamily="18" charset="0"/>
              </a:rPr>
              <a:t>Chancellor/President</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cs typeface="Times New Roman" panose="02020603050405020304" pitchFamily="18" charset="0"/>
              </a:rPr>
              <a:t>Executive Director</a:t>
            </a:r>
          </a:p>
          <a:p>
            <a:pPr marL="342900" marR="0" lvl="0" indent="-342900">
              <a:lnSpc>
                <a:spcPct val="107000"/>
              </a:lnSpc>
              <a:spcBef>
                <a:spcPts val="0"/>
              </a:spcBef>
              <a:spcAft>
                <a:spcPts val="0"/>
              </a:spcAft>
              <a:buFont typeface="Symbol" panose="05050102010706020507" pitchFamily="18" charset="2"/>
              <a:buChar char=""/>
            </a:pPr>
            <a:r>
              <a:rPr lang="en-US" sz="2800" dirty="0">
                <a:latin typeface="Calibri" panose="020F0502020204030204" pitchFamily="34" charset="0"/>
                <a:cs typeface="Times New Roman" panose="02020603050405020304" pitchFamily="18" charset="0"/>
              </a:rPr>
              <a:t>Donors/Prospects</a:t>
            </a:r>
            <a:endParaRPr lang="en-US" sz="3200" dirty="0"/>
          </a:p>
          <a:p>
            <a:pPr marR="0" lvl="0">
              <a:lnSpc>
                <a:spcPct val="107000"/>
              </a:lnSpc>
              <a:spcBef>
                <a:spcPts val="0"/>
              </a:spcBef>
              <a:spcAft>
                <a:spcPts val="800"/>
              </a:spcAft>
            </a:pPr>
            <a:endParaRPr lang="en-US" sz="3200" dirty="0"/>
          </a:p>
          <a:p>
            <a:endParaRPr lang="en-US" sz="3600" dirty="0"/>
          </a:p>
        </p:txBody>
      </p:sp>
    </p:spTree>
    <p:extLst>
      <p:ext uri="{BB962C8B-B14F-4D97-AF65-F5344CB8AC3E}">
        <p14:creationId xmlns:p14="http://schemas.microsoft.com/office/powerpoint/2010/main" val="132412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5979394"/>
          </a:xfrm>
          <a:prstGeom prst="rect">
            <a:avLst/>
          </a:prstGeom>
          <a:noFill/>
        </p:spPr>
        <p:txBody>
          <a:bodyPr wrap="square" rtlCol="0">
            <a:spAutoFit/>
          </a:bodyPr>
          <a:lstStyle/>
          <a:p>
            <a:r>
              <a:rPr lang="en-US" sz="3600" dirty="0"/>
              <a:t>Utilize Software &amp; College resources</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All FREE!</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All done with Excel reports exported from donor database or event software</a:t>
            </a:r>
          </a:p>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Microsoft </a:t>
            </a:r>
            <a:r>
              <a:rPr lang="en-US" sz="3600" dirty="0" err="1">
                <a:latin typeface="Calibri" panose="020F0502020204030204" pitchFamily="34" charset="0"/>
                <a:ea typeface="Calibri" panose="020F0502020204030204" pitchFamily="34" charset="0"/>
                <a:cs typeface="Times New Roman" panose="02020603050405020304" pitchFamily="18" charset="0"/>
              </a:rPr>
              <a:t>PowerBi</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hlinkClick r:id="rId4"/>
              </a:rPr>
              <a:t>https://www.youtube.com/watch?v=TmhQCQr_DCA</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Office of Analy</a:t>
            </a:r>
            <a:r>
              <a:rPr lang="en-US" sz="3600" dirty="0">
                <a:latin typeface="Calibri" panose="020F0502020204030204" pitchFamily="34" charset="0"/>
                <a:ea typeface="Calibri" panose="020F0502020204030204" pitchFamily="34" charset="0"/>
                <a:cs typeface="Times New Roman" panose="02020603050405020304" pitchFamily="18" charset="0"/>
              </a:rPr>
              <a:t>tics &amp; Institutional Reporting</a:t>
            </a:r>
          </a:p>
          <a:p>
            <a:pPr marL="800100" lvl="1" indent="-342900">
              <a:lnSpc>
                <a:spcPct val="107000"/>
              </a:lnSpc>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Try Records, Admissions, Technology Services</a:t>
            </a:r>
          </a:p>
          <a:p>
            <a:pPr marR="0" lvl="0">
              <a:lnSpc>
                <a:spcPct val="107000"/>
              </a:lnSpc>
              <a:spcBef>
                <a:spcPts val="0"/>
              </a:spcBef>
              <a:spcAft>
                <a:spcPts val="800"/>
              </a:spcAft>
            </a:pPr>
            <a:endParaRPr lang="en-US" sz="3200" dirty="0"/>
          </a:p>
          <a:p>
            <a:endParaRPr lang="en-US" sz="3600" dirty="0"/>
          </a:p>
        </p:txBody>
      </p:sp>
    </p:spTree>
    <p:extLst>
      <p:ext uri="{BB962C8B-B14F-4D97-AF65-F5344CB8AC3E}">
        <p14:creationId xmlns:p14="http://schemas.microsoft.com/office/powerpoint/2010/main" val="257420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4991495"/>
          </a:xfrm>
          <a:prstGeom prst="rect">
            <a:avLst/>
          </a:prstGeom>
          <a:noFill/>
        </p:spPr>
        <p:txBody>
          <a:bodyPr wrap="square" rtlCol="0">
            <a:spAutoFit/>
          </a:bodyPr>
          <a:lstStyle/>
          <a:p>
            <a:r>
              <a:rPr lang="en-US" sz="3600" dirty="0"/>
              <a:t>Board Composition Analysis</a:t>
            </a:r>
          </a:p>
          <a:p>
            <a:pPr marL="342900"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Excel grid breaking out members’ demographics: residency, business sector, committee, age, ethnicity, alumni, etc.</a:t>
            </a:r>
          </a:p>
          <a:p>
            <a:pPr marR="0" lvl="0">
              <a:lnSpc>
                <a:spcPct val="107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Uses: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Find gaps in representation- business sector, geography etc.</a:t>
            </a: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Repeat exercise with board member prospects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3200" dirty="0"/>
          </a:p>
          <a:p>
            <a:endParaRPr lang="en-US" sz="3600" dirty="0"/>
          </a:p>
        </p:txBody>
      </p:sp>
    </p:spTree>
    <p:extLst>
      <p:ext uri="{BB962C8B-B14F-4D97-AF65-F5344CB8AC3E}">
        <p14:creationId xmlns:p14="http://schemas.microsoft.com/office/powerpoint/2010/main" val="152702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179F2-9461-4E40-8346-F69883EA3798}"/>
              </a:ext>
            </a:extLst>
          </p:cNvPr>
          <p:cNvPicPr>
            <a:picLocks noChangeAspect="1"/>
          </p:cNvPicPr>
          <p:nvPr/>
        </p:nvPicPr>
        <p:blipFill rotWithShape="1">
          <a:blip r:embed="rId3"/>
          <a:srcRect t="8132"/>
          <a:stretch/>
        </p:blipFill>
        <p:spPr>
          <a:xfrm>
            <a:off x="0" y="1598063"/>
            <a:ext cx="12192000" cy="4017473"/>
          </a:xfrm>
          <a:prstGeom prst="rect">
            <a:avLst/>
          </a:prstGeom>
        </p:spPr>
      </p:pic>
    </p:spTree>
    <p:extLst>
      <p:ext uri="{BB962C8B-B14F-4D97-AF65-F5344CB8AC3E}">
        <p14:creationId xmlns:p14="http://schemas.microsoft.com/office/powerpoint/2010/main" val="143484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4361963"/>
          </a:xfrm>
          <a:prstGeom prst="rect">
            <a:avLst/>
          </a:prstGeom>
          <a:noFill/>
        </p:spPr>
        <p:txBody>
          <a:bodyPr wrap="square" rtlCol="0">
            <a:spAutoFit/>
          </a:bodyPr>
          <a:lstStyle/>
          <a:p>
            <a:r>
              <a:rPr lang="en-US" sz="3600" dirty="0"/>
              <a:t>Analyze then take action</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Does your board reflect your student body? </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Does it align with Foundation/College priorities?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Highlights gaps that may direct future board prospect decisions</a:t>
            </a:r>
          </a:p>
          <a:p>
            <a:pPr marL="342900" indent="-342900">
              <a:lnSpc>
                <a:spcPct val="107000"/>
              </a:lnSpc>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3200" dirty="0">
                <a:effectLst/>
                <a:latin typeface="Calibri" panose="020F0502020204030204" pitchFamily="34" charset="0"/>
                <a:ea typeface="Calibri" panose="020F0502020204030204" pitchFamily="34" charset="0"/>
                <a:cs typeface="Times New Roman" panose="02020603050405020304" pitchFamily="18" charset="0"/>
              </a:rPr>
              <a:t>*Remember your audience, respect donor privacy</a:t>
            </a:r>
          </a:p>
          <a:p>
            <a:pPr marL="342900" marR="0" lvl="0" indent="-342900">
              <a:lnSpc>
                <a:spcPct val="107000"/>
              </a:lnSpc>
              <a:spcBef>
                <a:spcPts val="0"/>
              </a:spcBef>
              <a:spcAft>
                <a:spcPts val="0"/>
              </a:spcAft>
              <a:buFont typeface="Symbol" panose="05050102010706020507" pitchFamily="18" charset="2"/>
              <a:buChar char=""/>
            </a:pPr>
            <a:endParaRPr lang="en-US" sz="3200" dirty="0"/>
          </a:p>
          <a:p>
            <a:endParaRPr lang="en-US" sz="3600" dirty="0"/>
          </a:p>
        </p:txBody>
      </p:sp>
    </p:spTree>
    <p:extLst>
      <p:ext uri="{BB962C8B-B14F-4D97-AF65-F5344CB8AC3E}">
        <p14:creationId xmlns:p14="http://schemas.microsoft.com/office/powerpoint/2010/main" val="106881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3835024"/>
          </a:xfrm>
          <a:prstGeom prst="rect">
            <a:avLst/>
          </a:prstGeom>
          <a:noFill/>
        </p:spPr>
        <p:txBody>
          <a:bodyPr wrap="square" rtlCol="0">
            <a:spAutoFit/>
          </a:bodyPr>
          <a:lstStyle/>
          <a:p>
            <a:r>
              <a:rPr lang="en-US" sz="3600" dirty="0"/>
              <a:t>Post event analysis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Tells a visual story and allows for dynamic, more in-depth analysis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THINK: What’s your purpose and who’s your audience?</a:t>
            </a: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Ideally think of what you want to measure prior to event: Sponsor level/location/business sector/guest purchases etc.</a:t>
            </a:r>
          </a:p>
          <a:p>
            <a:pPr marL="342900" marR="0" lvl="0" indent="-342900">
              <a:lnSpc>
                <a:spcPct val="107000"/>
              </a:lnSpc>
              <a:spcBef>
                <a:spcPts val="0"/>
              </a:spcBef>
              <a:spcAft>
                <a:spcPts val="0"/>
              </a:spcAft>
              <a:buFont typeface="Symbol" panose="05050102010706020507" pitchFamily="18" charset="2"/>
              <a:buChar char=""/>
            </a:pPr>
            <a:endParaRPr lang="en-US" sz="3200" dirty="0"/>
          </a:p>
          <a:p>
            <a:endParaRPr lang="en-US" sz="3600" dirty="0"/>
          </a:p>
        </p:txBody>
      </p:sp>
    </p:spTree>
    <p:extLst>
      <p:ext uri="{BB962C8B-B14F-4D97-AF65-F5344CB8AC3E}">
        <p14:creationId xmlns:p14="http://schemas.microsoft.com/office/powerpoint/2010/main" val="197369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2736D-CE9C-4C61-9CE4-28B8D9625F15}"/>
              </a:ext>
            </a:extLst>
          </p:cNvPr>
          <p:cNvSpPr txBox="1"/>
          <p:nvPr/>
        </p:nvSpPr>
        <p:spPr>
          <a:xfrm>
            <a:off x="381740" y="1012054"/>
            <a:ext cx="11381173" cy="3835024"/>
          </a:xfrm>
          <a:prstGeom prst="rect">
            <a:avLst/>
          </a:prstGeom>
          <a:noFill/>
        </p:spPr>
        <p:txBody>
          <a:bodyPr wrap="square" rtlCol="0">
            <a:spAutoFit/>
          </a:bodyPr>
          <a:lstStyle/>
          <a:p>
            <a:r>
              <a:rPr lang="en-US" sz="3600" dirty="0"/>
              <a:t>Post event analysis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Example measures: year over year revenue &amp; exp</a:t>
            </a:r>
            <a:r>
              <a:rPr lang="en-US" sz="3200" dirty="0">
                <a:latin typeface="Calibri" panose="020F0502020204030204" pitchFamily="34" charset="0"/>
                <a:ea typeface="Calibri" panose="020F0502020204030204" pitchFamily="34" charset="0"/>
                <a:cs typeface="Times New Roman" panose="02020603050405020304" pitchFamily="18" charset="0"/>
              </a:rPr>
              <a:t>enses, revenue by sponsor type/business sector/auction package type/guest type, sales by table</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Utilizes Excel and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PowerBi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3200" dirty="0"/>
          </a:p>
          <a:p>
            <a:endParaRPr lang="en-US" sz="3600" dirty="0"/>
          </a:p>
        </p:txBody>
      </p:sp>
    </p:spTree>
    <p:extLst>
      <p:ext uri="{BB962C8B-B14F-4D97-AF65-F5344CB8AC3E}">
        <p14:creationId xmlns:p14="http://schemas.microsoft.com/office/powerpoint/2010/main" val="3180575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2271</Words>
  <Application>Microsoft Office PowerPoint</Application>
  <PresentationFormat>Widescreen</PresentationFormat>
  <Paragraphs>181</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Washington, Marquita</dc:creator>
  <cp:lastModifiedBy>Miller, Caitlin</cp:lastModifiedBy>
  <cp:revision>54</cp:revision>
  <dcterms:created xsi:type="dcterms:W3CDTF">2021-07-20T13:18:17Z</dcterms:created>
  <dcterms:modified xsi:type="dcterms:W3CDTF">2023-10-27T19:17:50Z</dcterms:modified>
</cp:coreProperties>
</file>