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4" r:id="rId4"/>
    <p:sldId id="257" r:id="rId5"/>
    <p:sldId id="262" r:id="rId6"/>
    <p:sldId id="259" r:id="rId7"/>
    <p:sldId id="260" r:id="rId8"/>
    <p:sldId id="261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23"/>
  </p:normalViewPr>
  <p:slideViewPr>
    <p:cSldViewPr snapToGrid="0">
      <p:cViewPr varScale="1">
        <p:scale>
          <a:sx n="90" d="100"/>
          <a:sy n="90" d="100"/>
        </p:scale>
        <p:origin x="232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77B22-3C78-519A-5C8F-06A64A841D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77A6D9-70CF-07ED-67C4-020DCA294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74946B-E581-519A-B183-7BBDCD4A4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1B07FD-D3C1-F1CD-AB68-BFF0EF70E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CC887-0788-93A0-503A-EE73BDFA7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496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6032D-ECDF-4B03-5BD4-09E944137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136904-F9F9-35F9-0B75-4F3416820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82801D-AAA0-A77F-C0F9-AFB18394B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DFCE1-66BE-7A5E-EAE9-836350592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59327-7203-8B51-8BD9-D70A9D2C2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525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911D12-1184-4CEB-13F1-4F4173A156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5E62DF-3F52-C045-2154-5740AB5BA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AC6372-3CF0-2F93-2E30-505F432F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3DA56-A699-68E1-505B-44C9CB6AA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044F9D-B07C-C33F-BCA5-722CF0F0D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83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8D633-B454-9D80-82F2-D5459DB3C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682F0-34DE-2784-72DD-9F5AF3181E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9E616-4F01-3589-C782-101AFB497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96DC06-418F-C7EA-0359-813A96ED86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979E3-FE6C-EA63-D4F1-85945E780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0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0594C-C647-13A0-27D1-9062EC575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C6802E-05DD-97BB-3A90-F4F3FB54EE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15ACF-D14A-81D4-B2DC-56EF1CAFD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D08580-E7B1-9A90-269E-1043696E3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4F4E9-9FE3-B477-8494-F34E52C71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064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6AD0A-12BA-37F5-0AD2-52B21F26B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10C5D-FC23-C865-1D2A-D1BBC89D53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1DA666-C8D5-71EA-2A4E-E58A94B0F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917FAD-40A8-BC39-DB45-522FFA7C4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3FE83E-FECD-7118-2249-5A437044A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E2AC3-8CE6-C03E-7544-132A857BE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24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17FFD-3C5B-C87F-93A5-D5C31DC6F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4B3FE-49B1-8F19-10E7-9CD25B8E0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4EEC68-7FC0-21DA-C1E8-6BE24B49CF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58AB99-924E-BFD5-DC78-438C6590B3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DCD2AE-797D-ED36-80B5-D48C79ACE8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E8317E-5DCA-B3B7-E8B9-98AE09B7C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95F8ED-4CA2-80E1-9664-704D0DC2E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15B0D6-88BC-DCDC-22E1-A07CBE33A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27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15214-A384-268F-C57A-2DDDF78F1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22AC84-80B7-0E71-D1D4-1C08251BB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64760C-0572-EB7D-B448-15FC08F78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E3A859-EA42-9483-207C-7A80A8C4B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128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941D91-9754-4D08-EC14-C69172398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19671B-82B4-DA6B-9438-97196A175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562473-5ECD-243B-6AA1-2A653FFE5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526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0893F-053C-3A47-9ED5-A901866AA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A1ECDF-4AF5-F0F2-8D6C-66D79A044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6038F-2EB7-78CD-3BAE-7069051FE1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68FD5-D2F8-C387-9AD4-9E617B551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64C489-ADF4-1C32-DAE4-82DCE144D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2CE122-3B7F-0E94-634D-E741C342A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054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F9D6A-BD4B-6083-D1AC-DEF3B98B0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F65AE7-73D8-AEE3-5F83-7E6972ED28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31163E-D7DF-42A5-AE0D-9D9C2EAF6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EE276D-C0E2-26CC-C38B-462B232F8D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E751BA-954B-D029-CDE2-5A8B0A846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AB9444-AD64-0F8C-ACEA-9AAFDA06C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29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A545C9-D800-0189-C1A7-17AB2647B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38C6CF-4D1E-2235-35A5-C32678856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447BD2-04CC-6713-3481-C6AB50CC03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D2147-9B40-534F-9259-489E340805A5}" type="datetimeFigureOut">
              <a:rPr lang="en-US" smtClean="0"/>
              <a:t>2/8/24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267FAD-E9EE-7F41-B996-3C975DD153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CC56F-167F-C4E5-37DC-71E302BB99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471D5-1B93-484F-857B-ABAC01C69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65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Mitchell@giftsofalifetime.u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325C-5B04-E88E-AFDA-EC5755DD47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Community + Generosity</a:t>
            </a:r>
            <a:br>
              <a:rPr lang="en-US" dirty="0"/>
            </a:br>
            <a:r>
              <a:rPr lang="en-US" dirty="0"/>
              <a:t>Unlocking Both to Transform Your Institutions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D180D3-CC00-08F9-B707-019B1B7CD9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Mitchell Spearman, J.D.</a:t>
            </a:r>
          </a:p>
          <a:p>
            <a:r>
              <a:rPr lang="en-US" dirty="0"/>
              <a:t>Founder and Dreamer, Gifts of a Lifetime, LLC</a:t>
            </a:r>
          </a:p>
        </p:txBody>
      </p:sp>
    </p:spTree>
    <p:extLst>
      <p:ext uri="{BB962C8B-B14F-4D97-AF65-F5344CB8AC3E}">
        <p14:creationId xmlns:p14="http://schemas.microsoft.com/office/powerpoint/2010/main" val="490334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21AAF-A600-DE6C-2258-C63E9B972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Magdalena’s Lamp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5EBE2-E670-3E8F-AA9A-05F1FDA2B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story are you telling?</a:t>
            </a:r>
          </a:p>
          <a:p>
            <a:r>
              <a:rPr lang="en-US" dirty="0"/>
              <a:t>How are you personifying the impact?</a:t>
            </a:r>
          </a:p>
          <a:p>
            <a:r>
              <a:rPr lang="en-US" dirty="0"/>
              <a:t>How have you connected the MISSION of your college to the DREAMS of the community and the HOPES of the donor?</a:t>
            </a:r>
          </a:p>
          <a:p>
            <a:r>
              <a:rPr lang="en-US" dirty="0"/>
              <a:t>What story DO YOU believe in?</a:t>
            </a:r>
          </a:p>
        </p:txBody>
      </p:sp>
    </p:spTree>
    <p:extLst>
      <p:ext uri="{BB962C8B-B14F-4D97-AF65-F5344CB8AC3E}">
        <p14:creationId xmlns:p14="http://schemas.microsoft.com/office/powerpoint/2010/main" val="2719408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8DBA3-D275-F92B-DBE2-207180A2A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Thank you so much!  Y’all are amazing!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CA9D4-68B1-96CE-0DB8-CB647CC415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Mitchell Spearman, J.D.</a:t>
            </a:r>
          </a:p>
          <a:p>
            <a:pPr marL="0" indent="0">
              <a:buNone/>
            </a:pPr>
            <a:r>
              <a:rPr lang="en-US" dirty="0"/>
              <a:t>Austin, TX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Mitchell@giftsofalifetime.us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214.507.4670</a:t>
            </a:r>
          </a:p>
        </p:txBody>
      </p:sp>
    </p:spTree>
    <p:extLst>
      <p:ext uri="{BB962C8B-B14F-4D97-AF65-F5344CB8AC3E}">
        <p14:creationId xmlns:p14="http://schemas.microsoft.com/office/powerpoint/2010/main" val="1286264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E913D-E45F-C505-5CB7-1E412CC49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am I here?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00DA9-EA08-F4B8-FC28-683E15CDE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Six out of Ten households in the US donate to charity – with the vast majority of these households making contributions that total in the thousands ($2-3K) -  </a:t>
            </a:r>
            <a:r>
              <a:rPr lang="en-US" i="1" dirty="0"/>
              <a:t>from Philanthropy Roundtable</a:t>
            </a:r>
          </a:p>
          <a:p>
            <a:r>
              <a:rPr lang="en-US" dirty="0"/>
              <a:t>While overall giving may have slightly decreased in 2023 (the Lilly School) and can be attributed in part to economic concerns, there is also a factor that must be considered “interpersonal relationships including trust (building)” may be missing in some charitable relationships.</a:t>
            </a:r>
          </a:p>
          <a:p>
            <a:r>
              <a:rPr lang="en-US" dirty="0"/>
              <a:t>“All politics is local.”   attributed to Speaker Tip O’Neill</a:t>
            </a:r>
          </a:p>
        </p:txBody>
      </p:sp>
    </p:spTree>
    <p:extLst>
      <p:ext uri="{BB962C8B-B14F-4D97-AF65-F5344CB8AC3E}">
        <p14:creationId xmlns:p14="http://schemas.microsoft.com/office/powerpoint/2010/main" val="1954331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E1073-1028-944F-9495-8D88513518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8ACA2-4D54-99B9-0F0D-289925BF9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FF06D-728E-C5C5-B41E-D7601B428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actively participating today, you will be equipped with a “toolkit of success” that engages your institution more purposefully in your communities.    </a:t>
            </a:r>
          </a:p>
          <a:p>
            <a:r>
              <a:rPr lang="en-US" dirty="0"/>
              <a:t>You’ll have a framework for your portfolio (or your own related work) to engage community funders in an intentional and strategic manner.</a:t>
            </a:r>
          </a:p>
          <a:p>
            <a:r>
              <a:rPr lang="en-US" dirty="0"/>
              <a:t>You’ll also be provided a framework to begin to tell the story of your institution as a beacon within your community, an essential and vital partner in your region and essential to the future of Texas.   </a:t>
            </a:r>
          </a:p>
          <a:p>
            <a:r>
              <a:rPr lang="en-US" dirty="0"/>
              <a:t>We may laugh a bit too.  </a:t>
            </a:r>
          </a:p>
        </p:txBody>
      </p:sp>
    </p:spTree>
    <p:extLst>
      <p:ext uri="{BB962C8B-B14F-4D97-AF65-F5344CB8AC3E}">
        <p14:creationId xmlns:p14="http://schemas.microsoft.com/office/powerpoint/2010/main" val="3153718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9E702-75A8-6EF3-5DF2-049696672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Equipping You to Flourish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81D8D-0939-2610-4D63-C50FA0A59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Framework for Building Community Support</a:t>
            </a:r>
          </a:p>
          <a:p>
            <a:r>
              <a:rPr lang="en-US" dirty="0"/>
              <a:t>Understanding the “Three Types of Donors” </a:t>
            </a:r>
          </a:p>
          <a:p>
            <a:r>
              <a:rPr lang="en-US" dirty="0"/>
              <a:t>Talking Points for Each Donor Archetype</a:t>
            </a:r>
          </a:p>
          <a:p>
            <a:r>
              <a:rPr lang="en-US" dirty="0"/>
              <a:t>Building a Successful Campaign for the Future </a:t>
            </a:r>
          </a:p>
          <a:p>
            <a:r>
              <a:rPr lang="en-US" dirty="0"/>
              <a:t>Introducing Storytelling into Your Daily Practice</a:t>
            </a:r>
          </a:p>
        </p:txBody>
      </p:sp>
    </p:spTree>
    <p:extLst>
      <p:ext uri="{BB962C8B-B14F-4D97-AF65-F5344CB8AC3E}">
        <p14:creationId xmlns:p14="http://schemas.microsoft.com/office/powerpoint/2010/main" val="3336018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696AC-4406-F8CF-AA88-88B11805B7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Mitchell’s Five Minute Feasibility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6C705-B2E4-43B1-850A-1222922F33F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There are five questions that you should be asking as you build a campaign, design support for an initiative or launch a new venture.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These 5 questions will then inform the additional data and “deep dives” needed to build a prospect pool.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6B4653-C45A-48F4-4A18-4B0DF5C7948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Who supports us because they love our community and know our role guarantees a vibrant future?</a:t>
            </a:r>
          </a:p>
          <a:p>
            <a:r>
              <a:rPr lang="en-US" dirty="0"/>
              <a:t>Who supports us because they love us?</a:t>
            </a:r>
          </a:p>
          <a:p>
            <a:r>
              <a:rPr lang="en-US" dirty="0"/>
              <a:t>Who supports us because they see a brighter future for our community?</a:t>
            </a:r>
          </a:p>
          <a:p>
            <a:r>
              <a:rPr lang="en-US" dirty="0"/>
              <a:t>Who supports us because its good for their own business?</a:t>
            </a:r>
          </a:p>
          <a:p>
            <a:r>
              <a:rPr lang="en-US" dirty="0"/>
              <a:t>Who supports us because they understand our role within the State of Texas?   </a:t>
            </a:r>
          </a:p>
        </p:txBody>
      </p:sp>
    </p:spTree>
    <p:extLst>
      <p:ext uri="{BB962C8B-B14F-4D97-AF65-F5344CB8AC3E}">
        <p14:creationId xmlns:p14="http://schemas.microsoft.com/office/powerpoint/2010/main" val="36437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DAD7A-1AAA-C8D0-BB0C-6938FB3F0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WHO ARE THEY?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B7BA4-F916-9B9E-EF1B-89576F8CC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The Three Ways a Prospect Engages With Your Institution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every prospect/existing donor, ask:</a:t>
            </a:r>
            <a:br>
              <a:rPr lang="en-US" dirty="0"/>
            </a:br>
            <a:endParaRPr lang="en-US" dirty="0"/>
          </a:p>
          <a:p>
            <a:r>
              <a:rPr lang="en-US" b="1" dirty="0"/>
              <a:t>WHY do they give?</a:t>
            </a:r>
          </a:p>
          <a:p>
            <a:r>
              <a:rPr lang="en-US" b="1" dirty="0"/>
              <a:t>WHEN do they give?</a:t>
            </a:r>
          </a:p>
          <a:p>
            <a:r>
              <a:rPr lang="en-US" b="1" dirty="0"/>
              <a:t>WHO motivates them to give?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CA0694-77F7-94C2-2A7A-DE98CFEEACF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sz="2400" dirty="0"/>
              <a:t>As you build your case for support, it is essential to understand the “3 Archetypes of Donors” </a:t>
            </a:r>
          </a:p>
          <a:p>
            <a:endParaRPr lang="en-US" sz="2400" dirty="0"/>
          </a:p>
          <a:p>
            <a:r>
              <a:rPr lang="en-US" sz="2400" dirty="0"/>
              <a:t>There can be NO ”one size fits all” approach.</a:t>
            </a:r>
          </a:p>
          <a:p>
            <a:endParaRPr lang="en-US" sz="2400" dirty="0"/>
          </a:p>
          <a:p>
            <a:r>
              <a:rPr lang="en-US" sz="2400" dirty="0"/>
              <a:t>(</a:t>
            </a:r>
            <a:r>
              <a:rPr lang="en-US" sz="2400" i="1" dirty="0"/>
              <a:t>This is why Arby’s, </a:t>
            </a:r>
            <a:r>
              <a:rPr lang="en-US" sz="2400" i="1" dirty="0" err="1"/>
              <a:t>Chickfila</a:t>
            </a:r>
            <a:r>
              <a:rPr lang="en-US" sz="2400" i="1" dirty="0"/>
              <a:t> and Taco Bell all co-exist. </a:t>
            </a:r>
            <a:r>
              <a:rPr lang="en-US" sz="2400" dirty="0"/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672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7FEBD-6424-346B-B50E-56C69A2D5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Three Types of Donors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D5164-CAAF-991A-E169-2ED6F35DB96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Catalytic Funders</a:t>
            </a:r>
          </a:p>
          <a:p>
            <a:r>
              <a:rPr lang="en-US" dirty="0"/>
              <a:t>Launch initiatives</a:t>
            </a:r>
          </a:p>
          <a:p>
            <a:r>
              <a:rPr lang="en-US" dirty="0"/>
              <a:t>Risk takers</a:t>
            </a:r>
          </a:p>
          <a:p>
            <a:r>
              <a:rPr lang="en-US" dirty="0"/>
              <a:t>Motivated by opportunity</a:t>
            </a:r>
          </a:p>
          <a:p>
            <a:r>
              <a:rPr lang="en-US" dirty="0"/>
              <a:t>View themselves as early investors</a:t>
            </a:r>
          </a:p>
          <a:p>
            <a:r>
              <a:rPr lang="en-US" dirty="0"/>
              <a:t>Enjoy the processes of “ideating” and “creating”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E6DA2D-DDFA-12B5-2C99-0F640E389E4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Scale and Scope Funders</a:t>
            </a:r>
          </a:p>
          <a:p>
            <a:r>
              <a:rPr lang="en-US" dirty="0"/>
              <a:t>Need to see Proof of Concept</a:t>
            </a:r>
          </a:p>
          <a:p>
            <a:r>
              <a:rPr lang="en-US" dirty="0"/>
              <a:t>Equally motivated by opportunity – but want to be a part of expanding or broadening </a:t>
            </a:r>
          </a:p>
          <a:p>
            <a:r>
              <a:rPr lang="en-US" dirty="0"/>
              <a:t>May need more time to deliberate</a:t>
            </a:r>
          </a:p>
          <a:p>
            <a:r>
              <a:rPr lang="en-US" dirty="0"/>
              <a:t>May require some encouragement from Catalytic Funders --  motivation to “jump in.”</a:t>
            </a:r>
          </a:p>
        </p:txBody>
      </p:sp>
    </p:spTree>
    <p:extLst>
      <p:ext uri="{BB962C8B-B14F-4D97-AF65-F5344CB8AC3E}">
        <p14:creationId xmlns:p14="http://schemas.microsoft.com/office/powerpoint/2010/main" val="2280439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A062C1-C00E-A848-0F49-6ADD5541D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E260-40EC-5B44-0BB1-1345A2752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Three Types of Donors,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B70E5-80B6-5197-0F11-00394123D3F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Loyal to You/ For the Love of …</a:t>
            </a:r>
          </a:p>
          <a:p>
            <a:r>
              <a:rPr lang="en-US" dirty="0"/>
              <a:t>Loyalty and Belief in Ideals of institution</a:t>
            </a:r>
          </a:p>
          <a:p>
            <a:r>
              <a:rPr lang="en-US" dirty="0"/>
              <a:t>Motivated by deep ties within the institution</a:t>
            </a:r>
          </a:p>
          <a:p>
            <a:r>
              <a:rPr lang="en-US" dirty="0"/>
              <a:t>Care deeply about the people and the place</a:t>
            </a:r>
          </a:p>
          <a:p>
            <a:r>
              <a:rPr lang="en-US" dirty="0"/>
              <a:t>Making decision through heart</a:t>
            </a:r>
          </a:p>
          <a:p>
            <a:r>
              <a:rPr lang="en-US" dirty="0"/>
              <a:t>Soulful, joyful, purposeful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7CCDE-5658-0176-7F01-211DD13DE5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02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163C7-AC21-DC36-1884-8A4C2EE75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Fundraising Storytelling – Inspire and Launch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D2EE68-8AEC-BFBD-41FE-CF6DEA9C18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Taken from Esther Choy’s “Let the Story do the Work”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7B9A6-850A-CE38-A0F4-F24F86A9FCF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Intriguing beginning</a:t>
            </a:r>
          </a:p>
          <a:p>
            <a:r>
              <a:rPr lang="en-US" dirty="0"/>
              <a:t>Riveting Middle</a:t>
            </a:r>
          </a:p>
          <a:p>
            <a:r>
              <a:rPr lang="en-US" dirty="0"/>
              <a:t>Satisfying End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BB19AB-939E-8183-395B-1215F4796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A4DEEF-2749-F824-FE94-D50317A074B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What are you telling your donor?</a:t>
            </a:r>
          </a:p>
          <a:p>
            <a:r>
              <a:rPr lang="en-US" dirty="0"/>
              <a:t>Are you arming them with the information they need – based on who they are?</a:t>
            </a:r>
          </a:p>
          <a:p>
            <a:r>
              <a:rPr lang="en-US" dirty="0"/>
              <a:t>What is your call to action?  How do you Inspire action?</a:t>
            </a:r>
          </a:p>
        </p:txBody>
      </p:sp>
    </p:spTree>
    <p:extLst>
      <p:ext uri="{BB962C8B-B14F-4D97-AF65-F5344CB8AC3E}">
        <p14:creationId xmlns:p14="http://schemas.microsoft.com/office/powerpoint/2010/main" val="1072392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718</Words>
  <Application>Microsoft Macintosh PowerPoint</Application>
  <PresentationFormat>Widescreen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Community + Generosity Unlocking Both to Transform Your Institutions</vt:lpstr>
      <vt:lpstr>Why am I here?  </vt:lpstr>
      <vt:lpstr>Learning Outcomes </vt:lpstr>
      <vt:lpstr>Equipping You to Flourish </vt:lpstr>
      <vt:lpstr>Mitchell’s Five Minute Feasibility Process</vt:lpstr>
      <vt:lpstr>WHO ARE THEY?  </vt:lpstr>
      <vt:lpstr>The Three Types of Donors</vt:lpstr>
      <vt:lpstr>The Three Types of Donors, continued…</vt:lpstr>
      <vt:lpstr>Fundraising Storytelling – Inspire and Launch</vt:lpstr>
      <vt:lpstr>Magdalena’s Lamp</vt:lpstr>
      <vt:lpstr>Thank you so much!  Y’all are amazing!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+ Generosity Unlocking Both to Transform Your Institutions</dc:title>
  <dc:creator>Mitchell Spearman</dc:creator>
  <cp:lastModifiedBy>Mitchell Spearman</cp:lastModifiedBy>
  <cp:revision>4</cp:revision>
  <dcterms:created xsi:type="dcterms:W3CDTF">2024-01-29T00:45:09Z</dcterms:created>
  <dcterms:modified xsi:type="dcterms:W3CDTF">2024-02-08T15:08:44Z</dcterms:modified>
</cp:coreProperties>
</file>