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4463" r:id="rId5"/>
    <p:sldId id="4503" r:id="rId6"/>
    <p:sldId id="4456" r:id="rId7"/>
    <p:sldId id="4426" r:id="rId8"/>
    <p:sldId id="436" r:id="rId9"/>
    <p:sldId id="448" r:id="rId10"/>
    <p:sldId id="440" r:id="rId11"/>
    <p:sldId id="4514" r:id="rId12"/>
    <p:sldId id="441" r:id="rId13"/>
    <p:sldId id="749" r:id="rId14"/>
    <p:sldId id="716" r:id="rId15"/>
    <p:sldId id="750" r:id="rId16"/>
    <p:sldId id="752" r:id="rId17"/>
    <p:sldId id="732" r:id="rId18"/>
    <p:sldId id="4516" r:id="rId19"/>
    <p:sldId id="445" r:id="rId20"/>
    <p:sldId id="4515" r:id="rId21"/>
    <p:sldId id="443" r:id="rId22"/>
    <p:sldId id="444" r:id="rId23"/>
    <p:sldId id="4466" r:id="rId24"/>
  </p:sldIdLst>
  <p:sldSz cx="9144000" cy="6858000" type="screen4x3"/>
  <p:notesSz cx="7010400" cy="9296400"/>
  <p:embeddedFontLst>
    <p:embeddedFont>
      <p:font typeface="Aquatico" panose="020B0604020202020204" charset="0"/>
      <p:regular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Lato" panose="020F0502020204030203" pitchFamily="34" charset="0"/>
      <p:regular r:id="rId32"/>
      <p:bold r:id="rId33"/>
      <p:italic r:id="rId34"/>
      <p:boldItalic r:id="rId35"/>
    </p:embeddedFont>
    <p:embeddedFont>
      <p:font typeface="Lato Light" panose="020F0302020204030203" pitchFamily="34" charset="0"/>
      <p:regular r:id="rId36"/>
      <p:italic r:id="rId37"/>
    </p:embeddedFont>
    <p:embeddedFont>
      <p:font typeface="Merriweather" panose="00000500000000000000" pitchFamily="2" charset="0"/>
      <p:regular r:id="rId38"/>
      <p:bold r:id="rId39"/>
      <p:italic r:id="rId40"/>
      <p:boldItalic r:id="rId41"/>
    </p:embeddedFont>
    <p:embeddedFont>
      <p:font typeface="Merriweather Black" panose="00000A00000000000000" pitchFamily="2" charset="0"/>
      <p:bold r:id="rId42"/>
      <p:italic r:id="rId43"/>
      <p:boldItalic r:id="rId44"/>
    </p:embeddedFont>
    <p:embeddedFont>
      <p:font typeface="Myriad Pro" panose="020B0503030403020204" pitchFamily="34" charset="0"/>
      <p:regular r:id="rId45"/>
      <p:bold r:id="rId46"/>
      <p:italic r:id="rId47"/>
    </p:embeddedFont>
    <p:embeddedFont>
      <p:font typeface="Myriad Pro Light" panose="020B0403030403020204" pitchFamily="34" charset="0"/>
      <p:regular r:id="rId48"/>
      <p:bold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536DF1-CA13-DEC4-52FF-76A8F19D34E2}" name="Laura Siebert" initials="LS" userId="S::laura@padronco.com::f0e2f6bf-08de-4bee-bd34-b68d4124ad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C4C0"/>
    <a:srgbClr val="151F6D"/>
    <a:srgbClr val="BFE6E5"/>
    <a:srgbClr val="919192"/>
    <a:srgbClr val="91D5D6"/>
    <a:srgbClr val="459B95"/>
    <a:srgbClr val="E7F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10" autoAdjust="0"/>
    <p:restoredTop sz="87484" autoAdjust="0"/>
  </p:normalViewPr>
  <p:slideViewPr>
    <p:cSldViewPr snapToGrid="0" snapToObjects="1">
      <p:cViewPr varScale="1">
        <p:scale>
          <a:sx n="65" d="100"/>
          <a:sy n="65" d="100"/>
        </p:scale>
        <p:origin x="1411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presProps" Target="presProps.xml"/><Relationship Id="rId55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3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6.xml"/><Relationship Id="rId41" Type="http://schemas.openxmlformats.org/officeDocument/2006/relationships/font" Target="fonts/font15.fntdata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Brooks" userId="a8a815f9-906d-4a70-a840-bc32e0a9eeae" providerId="ADAL" clId="{704F4E4D-06F7-4081-AED1-212F33695D0B}"/>
    <pc:docChg chg="undo custSel delSld modSld">
      <pc:chgData name="Victor Brooks" userId="a8a815f9-906d-4a70-a840-bc32e0a9eeae" providerId="ADAL" clId="{704F4E4D-06F7-4081-AED1-212F33695D0B}" dt="2024-02-06T02:29:47.139" v="173" actId="1076"/>
      <pc:docMkLst>
        <pc:docMk/>
      </pc:docMkLst>
      <pc:sldChg chg="delSp modSp mod">
        <pc:chgData name="Victor Brooks" userId="a8a815f9-906d-4a70-a840-bc32e0a9eeae" providerId="ADAL" clId="{704F4E4D-06F7-4081-AED1-212F33695D0B}" dt="2024-02-01T19:18:29.851" v="119" actId="948"/>
        <pc:sldMkLst>
          <pc:docMk/>
          <pc:sldMk cId="2916482169" sldId="443"/>
        </pc:sldMkLst>
        <pc:spChg chg="mod">
          <ac:chgData name="Victor Brooks" userId="a8a815f9-906d-4a70-a840-bc32e0a9eeae" providerId="ADAL" clId="{704F4E4D-06F7-4081-AED1-212F33695D0B}" dt="2024-02-01T19:18:29.851" v="119" actId="948"/>
          <ac:spMkLst>
            <pc:docMk/>
            <pc:sldMk cId="2916482169" sldId="443"/>
            <ac:spMk id="4" creationId="{63A3B37D-B6AF-4FE7-9777-B4BFB8ED3304}"/>
          </ac:spMkLst>
        </pc:spChg>
        <pc:picChg chg="del">
          <ac:chgData name="Victor Brooks" userId="a8a815f9-906d-4a70-a840-bc32e0a9eeae" providerId="ADAL" clId="{704F4E4D-06F7-4081-AED1-212F33695D0B}" dt="2024-02-01T19:08:37.319" v="23" actId="478"/>
          <ac:picMkLst>
            <pc:docMk/>
            <pc:sldMk cId="2916482169" sldId="443"/>
            <ac:picMk id="1026" creationId="{EB582C76-C2E7-4F83-960B-19EDFEB8AE3E}"/>
          </ac:picMkLst>
        </pc:picChg>
      </pc:sldChg>
      <pc:sldChg chg="modSp mod">
        <pc:chgData name="Victor Brooks" userId="a8a815f9-906d-4a70-a840-bc32e0a9eeae" providerId="ADAL" clId="{704F4E4D-06F7-4081-AED1-212F33695D0B}" dt="2024-02-01T19:15:26.568" v="99" actId="255"/>
        <pc:sldMkLst>
          <pc:docMk/>
          <pc:sldMk cId="1265945064" sldId="444"/>
        </pc:sldMkLst>
        <pc:spChg chg="mod">
          <ac:chgData name="Victor Brooks" userId="a8a815f9-906d-4a70-a840-bc32e0a9eeae" providerId="ADAL" clId="{704F4E4D-06F7-4081-AED1-212F33695D0B}" dt="2024-02-01T19:15:26.568" v="99" actId="255"/>
          <ac:spMkLst>
            <pc:docMk/>
            <pc:sldMk cId="1265945064" sldId="444"/>
            <ac:spMk id="4" creationId="{4B5CF3F5-F7AE-458B-AA2B-36CDC9F4031E}"/>
          </ac:spMkLst>
        </pc:spChg>
      </pc:sldChg>
      <pc:sldChg chg="modSp mod">
        <pc:chgData name="Victor Brooks" userId="a8a815f9-906d-4a70-a840-bc32e0a9eeae" providerId="ADAL" clId="{704F4E4D-06F7-4081-AED1-212F33695D0B}" dt="2024-02-01T19:07:40.486" v="15" actId="20577"/>
        <pc:sldMkLst>
          <pc:docMk/>
          <pc:sldMk cId="62606895" sldId="445"/>
        </pc:sldMkLst>
        <pc:spChg chg="mod">
          <ac:chgData name="Victor Brooks" userId="a8a815f9-906d-4a70-a840-bc32e0a9eeae" providerId="ADAL" clId="{704F4E4D-06F7-4081-AED1-212F33695D0B}" dt="2024-02-01T19:07:40.486" v="15" actId="20577"/>
          <ac:spMkLst>
            <pc:docMk/>
            <pc:sldMk cId="62606895" sldId="445"/>
            <ac:spMk id="4" creationId="{070C78D1-C5A8-4219-96E0-6C481D60B0E3}"/>
          </ac:spMkLst>
        </pc:spChg>
        <pc:picChg chg="mod">
          <ac:chgData name="Victor Brooks" userId="a8a815f9-906d-4a70-a840-bc32e0a9eeae" providerId="ADAL" clId="{704F4E4D-06F7-4081-AED1-212F33695D0B}" dt="2024-02-01T19:07:16.209" v="13" actId="1076"/>
          <ac:picMkLst>
            <pc:docMk/>
            <pc:sldMk cId="62606895" sldId="445"/>
            <ac:picMk id="3074" creationId="{80ED69DB-D48A-4B23-A2EC-A9D2B5D6C1B6}"/>
          </ac:picMkLst>
        </pc:picChg>
      </pc:sldChg>
      <pc:sldChg chg="addSp delSp modSp mod">
        <pc:chgData name="Victor Brooks" userId="a8a815f9-906d-4a70-a840-bc32e0a9eeae" providerId="ADAL" clId="{704F4E4D-06F7-4081-AED1-212F33695D0B}" dt="2024-02-06T02:29:47.139" v="173" actId="1076"/>
        <pc:sldMkLst>
          <pc:docMk/>
          <pc:sldMk cId="2378879559" sldId="732"/>
        </pc:sldMkLst>
        <pc:spChg chg="mod">
          <ac:chgData name="Victor Brooks" userId="a8a815f9-906d-4a70-a840-bc32e0a9eeae" providerId="ADAL" clId="{704F4E4D-06F7-4081-AED1-212F33695D0B}" dt="2024-02-06T02:28:22.036" v="140" actId="13926"/>
          <ac:spMkLst>
            <pc:docMk/>
            <pc:sldMk cId="2378879559" sldId="732"/>
            <ac:spMk id="9" creationId="{00000000-0000-0000-0000-000000000000}"/>
          </ac:spMkLst>
        </pc:spChg>
        <pc:spChg chg="mod">
          <ac:chgData name="Victor Brooks" userId="a8a815f9-906d-4a70-a840-bc32e0a9eeae" providerId="ADAL" clId="{704F4E4D-06F7-4081-AED1-212F33695D0B}" dt="2024-02-06T02:29:47.139" v="173" actId="1076"/>
          <ac:spMkLst>
            <pc:docMk/>
            <pc:sldMk cId="2378879559" sldId="732"/>
            <ac:spMk id="12291" creationId="{00000000-0000-0000-0000-000000000000}"/>
          </ac:spMkLst>
        </pc:spChg>
        <pc:spChg chg="del mod">
          <ac:chgData name="Victor Brooks" userId="a8a815f9-906d-4a70-a840-bc32e0a9eeae" providerId="ADAL" clId="{704F4E4D-06F7-4081-AED1-212F33695D0B}" dt="2024-02-06T02:27:51.030" v="131"/>
          <ac:spMkLst>
            <pc:docMk/>
            <pc:sldMk cId="2378879559" sldId="732"/>
            <ac:spMk id="65540" creationId="{00000000-0000-0000-0000-000000000000}"/>
          </ac:spMkLst>
        </pc:spChg>
        <pc:picChg chg="add mod">
          <ac:chgData name="Victor Brooks" userId="a8a815f9-906d-4a70-a840-bc32e0a9eeae" providerId="ADAL" clId="{704F4E4D-06F7-4081-AED1-212F33695D0B}" dt="2024-02-06T02:29:43.149" v="172" actId="1076"/>
          <ac:picMkLst>
            <pc:docMk/>
            <pc:sldMk cId="2378879559" sldId="732"/>
            <ac:picMk id="3" creationId="{BCAB91F8-6896-D9E2-FD71-7DF3FA5A6993}"/>
          </ac:picMkLst>
        </pc:picChg>
        <pc:picChg chg="add mod">
          <ac:chgData name="Victor Brooks" userId="a8a815f9-906d-4a70-a840-bc32e0a9eeae" providerId="ADAL" clId="{704F4E4D-06F7-4081-AED1-212F33695D0B}" dt="2024-02-06T02:29:40.375" v="171" actId="1076"/>
          <ac:picMkLst>
            <pc:docMk/>
            <pc:sldMk cId="2378879559" sldId="732"/>
            <ac:picMk id="4" creationId="{FF22D6A3-0DAC-17A5-E08E-2C60A2E2F2F5}"/>
          </ac:picMkLst>
        </pc:picChg>
      </pc:sldChg>
      <pc:sldChg chg="addSp modSp mod">
        <pc:chgData name="Victor Brooks" userId="a8a815f9-906d-4a70-a840-bc32e0a9eeae" providerId="ADAL" clId="{704F4E4D-06F7-4081-AED1-212F33695D0B}" dt="2024-02-01T19:14:30.978" v="97" actId="13926"/>
        <pc:sldMkLst>
          <pc:docMk/>
          <pc:sldMk cId="3442100733" sldId="4466"/>
        </pc:sldMkLst>
        <pc:spChg chg="mod">
          <ac:chgData name="Victor Brooks" userId="a8a815f9-906d-4a70-a840-bc32e0a9eeae" providerId="ADAL" clId="{704F4E4D-06F7-4081-AED1-212F33695D0B}" dt="2024-02-01T19:14:30.978" v="97" actId="13926"/>
          <ac:spMkLst>
            <pc:docMk/>
            <pc:sldMk cId="3442100733" sldId="4466"/>
            <ac:spMk id="8" creationId="{7A724617-1969-4523-78DC-6390A45047EA}"/>
          </ac:spMkLst>
        </pc:spChg>
        <pc:picChg chg="add mod">
          <ac:chgData name="Victor Brooks" userId="a8a815f9-906d-4a70-a840-bc32e0a9eeae" providerId="ADAL" clId="{704F4E4D-06F7-4081-AED1-212F33695D0B}" dt="2024-02-01T19:12:02.827" v="76" actId="1076"/>
          <ac:picMkLst>
            <pc:docMk/>
            <pc:sldMk cId="3442100733" sldId="4466"/>
            <ac:picMk id="4" creationId="{1C17E127-D0F8-C326-CDAF-EC06E70BE611}"/>
          </ac:picMkLst>
        </pc:picChg>
      </pc:sldChg>
      <pc:sldChg chg="del">
        <pc:chgData name="Victor Brooks" userId="a8a815f9-906d-4a70-a840-bc32e0a9eeae" providerId="ADAL" clId="{704F4E4D-06F7-4081-AED1-212F33695D0B}" dt="2024-02-01T19:11:39.019" v="72" actId="47"/>
        <pc:sldMkLst>
          <pc:docMk/>
          <pc:sldMk cId="3606834446" sldId="4504"/>
        </pc:sldMkLst>
      </pc:sldChg>
      <pc:sldChg chg="modSp mod">
        <pc:chgData name="Victor Brooks" userId="a8a815f9-906d-4a70-a840-bc32e0a9eeae" providerId="ADAL" clId="{704F4E4D-06F7-4081-AED1-212F33695D0B}" dt="2024-02-01T19:17:14.307" v="114" actId="207"/>
        <pc:sldMkLst>
          <pc:docMk/>
          <pc:sldMk cId="756564057" sldId="4515"/>
        </pc:sldMkLst>
        <pc:spChg chg="mod">
          <ac:chgData name="Victor Brooks" userId="a8a815f9-906d-4a70-a840-bc32e0a9eeae" providerId="ADAL" clId="{704F4E4D-06F7-4081-AED1-212F33695D0B}" dt="2024-02-01T19:17:14.307" v="114" actId="207"/>
          <ac:spMkLst>
            <pc:docMk/>
            <pc:sldMk cId="756564057" sldId="4515"/>
            <ac:spMk id="4" creationId="{2D2F203D-DF29-4C3E-AEC7-A2BE3D4C1BDD}"/>
          </ac:spMkLst>
        </pc:spChg>
      </pc:sldChg>
      <pc:sldChg chg="modSp mod">
        <pc:chgData name="Victor Brooks" userId="a8a815f9-906d-4a70-a840-bc32e0a9eeae" providerId="ADAL" clId="{704F4E4D-06F7-4081-AED1-212F33695D0B}" dt="2024-02-01T19:12:29.920" v="80" actId="27636"/>
        <pc:sldMkLst>
          <pc:docMk/>
          <pc:sldMk cId="1188233595" sldId="4516"/>
        </pc:sldMkLst>
        <pc:spChg chg="mod">
          <ac:chgData name="Victor Brooks" userId="a8a815f9-906d-4a70-a840-bc32e0a9eeae" providerId="ADAL" clId="{704F4E4D-06F7-4081-AED1-212F33695D0B}" dt="2024-02-01T19:12:29.920" v="80" actId="27636"/>
          <ac:spMkLst>
            <pc:docMk/>
            <pc:sldMk cId="1188233595" sldId="4516"/>
            <ac:spMk id="12291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This is a Sales Chart</c:v>
                </c:pt>
              </c:strCache>
            </c:strRef>
          </c:tx>
          <c:dPt>
            <c:idx val="0"/>
            <c:bubble3D val="0"/>
            <c:spPr>
              <a:ln w="19050" cmpd="sng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AE6-4580-818D-36ECB08202A4}"/>
              </c:ext>
            </c:extLst>
          </c:dPt>
          <c:dPt>
            <c:idx val="1"/>
            <c:bubble3D val="0"/>
            <c:spPr>
              <a:ln w="19050" cmpd="sng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AE6-4580-818D-36ECB08202A4}"/>
              </c:ext>
            </c:extLst>
          </c:dPt>
          <c:dPt>
            <c:idx val="2"/>
            <c:bubble3D val="0"/>
            <c:spPr>
              <a:ln w="19050" cmpd="sng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AE6-4580-818D-36ECB08202A4}"/>
              </c:ext>
            </c:extLst>
          </c:dPt>
          <c:dPt>
            <c:idx val="3"/>
            <c:bubble3D val="0"/>
            <c:spPr>
              <a:ln w="19050" cmpd="sng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AE6-4580-818D-36ECB08202A4}"/>
              </c:ext>
            </c:extLst>
          </c:dPt>
          <c:cat>
            <c:numRef>
              <c:f>Sheet1!$A$2:$A$5</c:f>
              <c:numCache>
                <c:formatCode>0%</c:formatCode>
                <c:ptCount val="4"/>
                <c:pt idx="0">
                  <c:v>0.05</c:v>
                </c:pt>
                <c:pt idx="1">
                  <c:v>0.14000000000000001</c:v>
                </c:pt>
                <c:pt idx="2">
                  <c:v>0.08</c:v>
                </c:pt>
                <c:pt idx="3">
                  <c:v>0.73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14</c:v>
                </c:pt>
                <c:pt idx="2">
                  <c:v>8</c:v>
                </c:pt>
                <c:pt idx="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E6-4580-818D-36ECB0820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0184104330708705"/>
          <c:y val="0.364568651574803"/>
          <c:w val="0.129408956692913"/>
          <c:h val="0.36748720472440899"/>
        </c:manualLayout>
      </c:layout>
      <c:overlay val="0"/>
      <c:txPr>
        <a:bodyPr/>
        <a:lstStyle/>
        <a:p>
          <a:pPr>
            <a:defRPr sz="1400">
              <a:solidFill>
                <a:schemeClr val="accent3"/>
              </a:solidFill>
              <a:latin typeface="Myriad Pro Light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5C50E0-4EC6-42CE-BABE-AACCEE573D5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BD6F4E-A521-4AAA-BAE1-9C416DAAB227}">
      <dgm:prSet phldrT="[Text]" custT="1"/>
      <dgm:spPr>
        <a:solidFill>
          <a:srgbClr val="333F48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0" dirty="0">
              <a:solidFill>
                <a:schemeClr val="bg1"/>
              </a:solidFill>
              <a:latin typeface="Calibri" panose="020F0502020204030204" pitchFamily="34" charset="0"/>
            </a:rPr>
            <a:t>Receive </a:t>
          </a:r>
          <a:br>
            <a:rPr lang="en-US" sz="1800" b="0" dirty="0">
              <a:solidFill>
                <a:schemeClr val="bg1"/>
              </a:solidFill>
              <a:latin typeface="Calibri" panose="020F0502020204030204" pitchFamily="34" charset="0"/>
            </a:rPr>
          </a:br>
          <a:r>
            <a:rPr lang="en-US" sz="1800" b="0" dirty="0">
              <a:solidFill>
                <a:schemeClr val="bg1"/>
              </a:solidFill>
              <a:latin typeface="Calibri" panose="020F0502020204030204" pitchFamily="34" charset="0"/>
            </a:rPr>
            <a:t>Gift!</a:t>
          </a:r>
        </a:p>
      </dgm:t>
    </dgm:pt>
    <dgm:pt modelId="{3CDBA0D9-917B-465A-B2EC-2EFE4AEBCA07}" type="parTrans" cxnId="{0872B3B0-FD6A-4AD3-AAFA-72A01A1861FC}">
      <dgm:prSet/>
      <dgm:spPr/>
      <dgm:t>
        <a:bodyPr/>
        <a:lstStyle/>
        <a:p>
          <a:endParaRPr lang="en-US"/>
        </a:p>
      </dgm:t>
    </dgm:pt>
    <dgm:pt modelId="{2206B3A2-D254-4B9F-A084-F6999184D497}" type="sibTrans" cxnId="{0872B3B0-FD6A-4AD3-AAFA-72A01A1861FC}">
      <dgm:prSet/>
      <dgm:spPr>
        <a:solidFill>
          <a:schemeClr val="tx1"/>
        </a:solidFill>
        <a:ln>
          <a:solidFill>
            <a:schemeClr val="accent3"/>
          </a:solidFill>
        </a:ln>
      </dgm:spPr>
      <dgm:t>
        <a:bodyPr/>
        <a:lstStyle/>
        <a:p>
          <a:endParaRPr lang="en-US" dirty="0"/>
        </a:p>
      </dgm:t>
    </dgm:pt>
    <dgm:pt modelId="{E5CCFB7F-76E4-4D9A-A22A-691B6B15D3D1}">
      <dgm:prSet phldrT="[Text]" custT="1"/>
      <dgm:spPr>
        <a:solidFill>
          <a:srgbClr val="7030A0"/>
        </a:solidFill>
        <a:ln>
          <a:solidFill>
            <a:schemeClr val="tx1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800" b="0" dirty="0">
              <a:solidFill>
                <a:schemeClr val="bg1"/>
              </a:solidFill>
              <a:latin typeface="Calibri" panose="020F0502020204030204" pitchFamily="34" charset="0"/>
            </a:rPr>
            <a:t>Stewardship Activity</a:t>
          </a:r>
        </a:p>
      </dgm:t>
    </dgm:pt>
    <dgm:pt modelId="{3581EFED-0D31-415E-92E8-9651D75F9A34}" type="parTrans" cxnId="{4A638791-68D3-4276-95AF-F665D3E39B35}">
      <dgm:prSet/>
      <dgm:spPr/>
      <dgm:t>
        <a:bodyPr/>
        <a:lstStyle/>
        <a:p>
          <a:endParaRPr lang="en-US"/>
        </a:p>
      </dgm:t>
    </dgm:pt>
    <dgm:pt modelId="{EB54ED9F-DD6A-4A5B-8052-DC81184B04F5}" type="sibTrans" cxnId="{4A638791-68D3-4276-95AF-F665D3E39B35}">
      <dgm:prSet/>
      <dgm:spPr/>
      <dgm:t>
        <a:bodyPr/>
        <a:lstStyle/>
        <a:p>
          <a:endParaRPr lang="en-US"/>
        </a:p>
      </dgm:t>
    </dgm:pt>
    <dgm:pt modelId="{72F2E0FB-54C3-4059-81E1-90EEABD34989}">
      <dgm:prSet phldrT="[Text]" custT="1"/>
      <dgm:spPr>
        <a:solidFill>
          <a:srgbClr val="7030A0"/>
        </a:solidFill>
        <a:ln>
          <a:solidFill>
            <a:schemeClr val="tx1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800" b="0" dirty="0">
              <a:solidFill>
                <a:schemeClr val="bg1"/>
              </a:solidFill>
              <a:latin typeface="Calibri" panose="020F0502020204030204" pitchFamily="34" charset="0"/>
            </a:rPr>
            <a:t>Stewardship Activity</a:t>
          </a:r>
        </a:p>
      </dgm:t>
    </dgm:pt>
    <dgm:pt modelId="{6D798724-7B3A-47A2-9C27-2E0D15F3CDB6}" type="parTrans" cxnId="{7C2AF66B-E793-4C11-8AEA-2C4C88BEA7F7}">
      <dgm:prSet/>
      <dgm:spPr/>
      <dgm:t>
        <a:bodyPr/>
        <a:lstStyle/>
        <a:p>
          <a:endParaRPr lang="en-US"/>
        </a:p>
      </dgm:t>
    </dgm:pt>
    <dgm:pt modelId="{CA5E6200-6E55-4DF2-A281-6DB6911EF105}" type="sibTrans" cxnId="{7C2AF66B-E793-4C11-8AEA-2C4C88BEA7F7}">
      <dgm:prSet/>
      <dgm:spPr/>
      <dgm:t>
        <a:bodyPr/>
        <a:lstStyle/>
        <a:p>
          <a:endParaRPr lang="en-US"/>
        </a:p>
      </dgm:t>
    </dgm:pt>
    <dgm:pt modelId="{5FFEFFD0-E6B0-450D-9787-BA173BBF3388}">
      <dgm:prSet phldrT="[Text]" custT="1"/>
      <dgm:spPr>
        <a:solidFill>
          <a:srgbClr val="7030A0"/>
        </a:solidFill>
        <a:ln>
          <a:solidFill>
            <a:schemeClr val="tx1"/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1800" b="0" dirty="0">
              <a:solidFill>
                <a:schemeClr val="bg1"/>
              </a:solidFill>
              <a:latin typeface="Calibri" panose="020F0502020204030204" pitchFamily="34" charset="0"/>
            </a:rPr>
            <a:t>Stewardship Activity</a:t>
          </a:r>
        </a:p>
      </dgm:t>
    </dgm:pt>
    <dgm:pt modelId="{CC004894-48DD-41D4-9432-B5FAC4F09F75}" type="parTrans" cxnId="{AAC31E03-DF80-4E79-97D4-BA6971CD0F28}">
      <dgm:prSet/>
      <dgm:spPr/>
      <dgm:t>
        <a:bodyPr/>
        <a:lstStyle/>
        <a:p>
          <a:endParaRPr lang="en-US"/>
        </a:p>
      </dgm:t>
    </dgm:pt>
    <dgm:pt modelId="{4A97E7D5-4FED-4358-872D-167675C8C8FE}" type="sibTrans" cxnId="{AAC31E03-DF80-4E79-97D4-BA6971CD0F28}">
      <dgm:prSet/>
      <dgm:spPr/>
      <dgm:t>
        <a:bodyPr/>
        <a:lstStyle/>
        <a:p>
          <a:endParaRPr lang="en-US"/>
        </a:p>
      </dgm:t>
    </dgm:pt>
    <dgm:pt modelId="{F86978AE-A300-42E8-B1D7-BD1EC9F81AE0}">
      <dgm:prSet phldrT="[Text]"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800" b="0" dirty="0">
              <a:solidFill>
                <a:schemeClr val="bg1"/>
              </a:solidFill>
              <a:latin typeface="Calibri" panose="020F0502020204030204" pitchFamily="34" charset="0"/>
            </a:rPr>
            <a:t>Solicitation</a:t>
          </a:r>
          <a:endParaRPr lang="en-US" sz="1600" b="0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8CE0C09F-E21C-4220-9502-CFDB5FA0254C}" type="parTrans" cxnId="{C45EF94C-4F1C-4595-8B8A-43BAD8DDAB8E}">
      <dgm:prSet/>
      <dgm:spPr/>
      <dgm:t>
        <a:bodyPr/>
        <a:lstStyle/>
        <a:p>
          <a:endParaRPr lang="en-US"/>
        </a:p>
      </dgm:t>
    </dgm:pt>
    <dgm:pt modelId="{FF769693-149C-4A5F-9C29-59511061B202}" type="sibTrans" cxnId="{C45EF94C-4F1C-4595-8B8A-43BAD8DDAB8E}">
      <dgm:prSet/>
      <dgm:spPr/>
      <dgm:t>
        <a:bodyPr/>
        <a:lstStyle/>
        <a:p>
          <a:endParaRPr lang="en-US"/>
        </a:p>
      </dgm:t>
    </dgm:pt>
    <dgm:pt modelId="{543CB8B2-1284-4BFC-9212-44274ED5C35B}" type="pres">
      <dgm:prSet presAssocID="{1C5C50E0-4EC6-42CE-BABE-AACCEE573D5C}" presName="Name0" presStyleCnt="0">
        <dgm:presLayoutVars>
          <dgm:dir/>
          <dgm:resizeHandles val="exact"/>
        </dgm:presLayoutVars>
      </dgm:prSet>
      <dgm:spPr/>
    </dgm:pt>
    <dgm:pt modelId="{A21881DF-C5B3-4D3A-96BB-A4CEED8473E0}" type="pres">
      <dgm:prSet presAssocID="{1C5C50E0-4EC6-42CE-BABE-AACCEE573D5C}" presName="cycle" presStyleCnt="0"/>
      <dgm:spPr/>
    </dgm:pt>
    <dgm:pt modelId="{B17FBF9B-69A0-4EA3-8802-74A7C785C8FA}" type="pres">
      <dgm:prSet presAssocID="{E7BD6F4E-A521-4AAA-BAE1-9C416DAAB227}" presName="nodeFirstNode" presStyleLbl="node1" presStyleIdx="0" presStyleCnt="5" custAng="0" custScaleX="82573" custScaleY="78426" custRadScaleRad="107385" custRadScaleInc="-224293">
        <dgm:presLayoutVars>
          <dgm:bulletEnabled val="1"/>
        </dgm:presLayoutVars>
      </dgm:prSet>
      <dgm:spPr/>
    </dgm:pt>
    <dgm:pt modelId="{EFF6A194-6478-424D-912E-BF974A34F025}" type="pres">
      <dgm:prSet presAssocID="{2206B3A2-D254-4B9F-A084-F6999184D497}" presName="sibTransFirstNode" presStyleLbl="bgShp" presStyleIdx="0" presStyleCnt="1" custAng="14113454" custLinFactNeighborX="44267" custLinFactNeighborY="-70026"/>
      <dgm:spPr/>
    </dgm:pt>
    <dgm:pt modelId="{0338ABC7-8677-4EF8-BFAF-7F3323228521}" type="pres">
      <dgm:prSet presAssocID="{E5CCFB7F-76E4-4D9A-A22A-691B6B15D3D1}" presName="nodeFollowingNodes" presStyleLbl="node1" presStyleIdx="1" presStyleCnt="5" custScaleX="79359" custScaleY="78681" custRadScaleRad="119873" custRadScaleInc="-4334">
        <dgm:presLayoutVars>
          <dgm:bulletEnabled val="1"/>
        </dgm:presLayoutVars>
      </dgm:prSet>
      <dgm:spPr/>
    </dgm:pt>
    <dgm:pt modelId="{3B2A5D78-782D-4ACA-9510-01AB51B85467}" type="pres">
      <dgm:prSet presAssocID="{72F2E0FB-54C3-4059-81E1-90EEABD34989}" presName="nodeFollowingNodes" presStyleLbl="node1" presStyleIdx="2" presStyleCnt="5" custScaleX="83929" custScaleY="80407" custRadScaleRad="104447" custRadScaleInc="-207437">
        <dgm:presLayoutVars>
          <dgm:bulletEnabled val="1"/>
        </dgm:presLayoutVars>
      </dgm:prSet>
      <dgm:spPr/>
    </dgm:pt>
    <dgm:pt modelId="{7E546EB4-EE17-45F2-995D-8AC89C35E867}" type="pres">
      <dgm:prSet presAssocID="{5FFEFFD0-E6B0-450D-9787-BA173BBF3388}" presName="nodeFollowingNodes" presStyleLbl="node1" presStyleIdx="3" presStyleCnt="5" custScaleX="80120" custScaleY="78682" custRadScaleRad="74288" custRadScaleInc="150471">
        <dgm:presLayoutVars>
          <dgm:bulletEnabled val="1"/>
        </dgm:presLayoutVars>
      </dgm:prSet>
      <dgm:spPr/>
    </dgm:pt>
    <dgm:pt modelId="{EDA89DE0-8896-4934-AEA8-5809C7A97E8A}" type="pres">
      <dgm:prSet presAssocID="{F86978AE-A300-42E8-B1D7-BD1EC9F81AE0}" presName="nodeFollowingNodes" presStyleLbl="node1" presStyleIdx="4" presStyleCnt="5" custScaleX="76483" custScaleY="74324" custRadScaleRad="130892" custRadScaleInc="-284935">
        <dgm:presLayoutVars>
          <dgm:bulletEnabled val="1"/>
        </dgm:presLayoutVars>
      </dgm:prSet>
      <dgm:spPr/>
    </dgm:pt>
  </dgm:ptLst>
  <dgm:cxnLst>
    <dgm:cxn modelId="{AAC31E03-DF80-4E79-97D4-BA6971CD0F28}" srcId="{1C5C50E0-4EC6-42CE-BABE-AACCEE573D5C}" destId="{5FFEFFD0-E6B0-450D-9787-BA173BBF3388}" srcOrd="3" destOrd="0" parTransId="{CC004894-48DD-41D4-9432-B5FAC4F09F75}" sibTransId="{4A97E7D5-4FED-4358-872D-167675C8C8FE}"/>
    <dgm:cxn modelId="{DF26DE12-73A5-4283-B56F-2B99745813B4}" type="presOf" srcId="{1C5C50E0-4EC6-42CE-BABE-AACCEE573D5C}" destId="{543CB8B2-1284-4BFC-9212-44274ED5C35B}" srcOrd="0" destOrd="0" presId="urn:microsoft.com/office/officeart/2005/8/layout/cycle3"/>
    <dgm:cxn modelId="{7C2AF66B-E793-4C11-8AEA-2C4C88BEA7F7}" srcId="{1C5C50E0-4EC6-42CE-BABE-AACCEE573D5C}" destId="{72F2E0FB-54C3-4059-81E1-90EEABD34989}" srcOrd="2" destOrd="0" parTransId="{6D798724-7B3A-47A2-9C27-2E0D15F3CDB6}" sibTransId="{CA5E6200-6E55-4DF2-A281-6DB6911EF105}"/>
    <dgm:cxn modelId="{C45EF94C-4F1C-4595-8B8A-43BAD8DDAB8E}" srcId="{1C5C50E0-4EC6-42CE-BABE-AACCEE573D5C}" destId="{F86978AE-A300-42E8-B1D7-BD1EC9F81AE0}" srcOrd="4" destOrd="0" parTransId="{8CE0C09F-E21C-4220-9502-CFDB5FA0254C}" sibTransId="{FF769693-149C-4A5F-9C29-59511061B202}"/>
    <dgm:cxn modelId="{E8154253-CC28-4D64-BD45-A4D269EBBED7}" type="presOf" srcId="{5FFEFFD0-E6B0-450D-9787-BA173BBF3388}" destId="{7E546EB4-EE17-45F2-995D-8AC89C35E867}" srcOrd="0" destOrd="0" presId="urn:microsoft.com/office/officeart/2005/8/layout/cycle3"/>
    <dgm:cxn modelId="{68FC5555-FD77-47AC-8158-26ACA6267622}" type="presOf" srcId="{F86978AE-A300-42E8-B1D7-BD1EC9F81AE0}" destId="{EDA89DE0-8896-4934-AEA8-5809C7A97E8A}" srcOrd="0" destOrd="0" presId="urn:microsoft.com/office/officeart/2005/8/layout/cycle3"/>
    <dgm:cxn modelId="{04ECC188-6033-4BF9-90CE-0FF986729D39}" type="presOf" srcId="{72F2E0FB-54C3-4059-81E1-90EEABD34989}" destId="{3B2A5D78-782D-4ACA-9510-01AB51B85467}" srcOrd="0" destOrd="0" presId="urn:microsoft.com/office/officeart/2005/8/layout/cycle3"/>
    <dgm:cxn modelId="{8721188D-E06C-4F39-9938-710D59BD6C2A}" type="presOf" srcId="{E5CCFB7F-76E4-4D9A-A22A-691B6B15D3D1}" destId="{0338ABC7-8677-4EF8-BFAF-7F3323228521}" srcOrd="0" destOrd="0" presId="urn:microsoft.com/office/officeart/2005/8/layout/cycle3"/>
    <dgm:cxn modelId="{B6967591-4C97-4731-8100-7E0A025FBC1B}" type="presOf" srcId="{2206B3A2-D254-4B9F-A084-F6999184D497}" destId="{EFF6A194-6478-424D-912E-BF974A34F025}" srcOrd="0" destOrd="0" presId="urn:microsoft.com/office/officeart/2005/8/layout/cycle3"/>
    <dgm:cxn modelId="{4A638791-68D3-4276-95AF-F665D3E39B35}" srcId="{1C5C50E0-4EC6-42CE-BABE-AACCEE573D5C}" destId="{E5CCFB7F-76E4-4D9A-A22A-691B6B15D3D1}" srcOrd="1" destOrd="0" parTransId="{3581EFED-0D31-415E-92E8-9651D75F9A34}" sibTransId="{EB54ED9F-DD6A-4A5B-8052-DC81184B04F5}"/>
    <dgm:cxn modelId="{0872B3B0-FD6A-4AD3-AAFA-72A01A1861FC}" srcId="{1C5C50E0-4EC6-42CE-BABE-AACCEE573D5C}" destId="{E7BD6F4E-A521-4AAA-BAE1-9C416DAAB227}" srcOrd="0" destOrd="0" parTransId="{3CDBA0D9-917B-465A-B2EC-2EFE4AEBCA07}" sibTransId="{2206B3A2-D254-4B9F-A084-F6999184D497}"/>
    <dgm:cxn modelId="{BA7DA0D7-3031-456C-9C10-71D6FE99D863}" type="presOf" srcId="{E7BD6F4E-A521-4AAA-BAE1-9C416DAAB227}" destId="{B17FBF9B-69A0-4EA3-8802-74A7C785C8FA}" srcOrd="0" destOrd="0" presId="urn:microsoft.com/office/officeart/2005/8/layout/cycle3"/>
    <dgm:cxn modelId="{EF2442BA-A51B-4016-9C14-E215B1F33D1D}" type="presParOf" srcId="{543CB8B2-1284-4BFC-9212-44274ED5C35B}" destId="{A21881DF-C5B3-4D3A-96BB-A4CEED8473E0}" srcOrd="0" destOrd="0" presId="urn:microsoft.com/office/officeart/2005/8/layout/cycle3"/>
    <dgm:cxn modelId="{A9A397EA-03C6-4953-A966-9890AF505726}" type="presParOf" srcId="{A21881DF-C5B3-4D3A-96BB-A4CEED8473E0}" destId="{B17FBF9B-69A0-4EA3-8802-74A7C785C8FA}" srcOrd="0" destOrd="0" presId="urn:microsoft.com/office/officeart/2005/8/layout/cycle3"/>
    <dgm:cxn modelId="{D7904B92-F06B-429B-8BE9-E518B671A1AA}" type="presParOf" srcId="{A21881DF-C5B3-4D3A-96BB-A4CEED8473E0}" destId="{EFF6A194-6478-424D-912E-BF974A34F025}" srcOrd="1" destOrd="0" presId="urn:microsoft.com/office/officeart/2005/8/layout/cycle3"/>
    <dgm:cxn modelId="{7E776F92-FC19-476D-89AF-19C23BC41428}" type="presParOf" srcId="{A21881DF-C5B3-4D3A-96BB-A4CEED8473E0}" destId="{0338ABC7-8677-4EF8-BFAF-7F3323228521}" srcOrd="2" destOrd="0" presId="urn:microsoft.com/office/officeart/2005/8/layout/cycle3"/>
    <dgm:cxn modelId="{3ACE5D83-FD56-4E22-BBB3-4E52B71EEFB6}" type="presParOf" srcId="{A21881DF-C5B3-4D3A-96BB-A4CEED8473E0}" destId="{3B2A5D78-782D-4ACA-9510-01AB51B85467}" srcOrd="3" destOrd="0" presId="urn:microsoft.com/office/officeart/2005/8/layout/cycle3"/>
    <dgm:cxn modelId="{E40BEA2D-B19E-4842-B1BA-A4B74F2365BC}" type="presParOf" srcId="{A21881DF-C5B3-4D3A-96BB-A4CEED8473E0}" destId="{7E546EB4-EE17-45F2-995D-8AC89C35E867}" srcOrd="4" destOrd="0" presId="urn:microsoft.com/office/officeart/2005/8/layout/cycle3"/>
    <dgm:cxn modelId="{ADDC6EC7-763F-42DC-9B8B-B8C97A4727F3}" type="presParOf" srcId="{A21881DF-C5B3-4D3A-96BB-A4CEED8473E0}" destId="{EDA89DE0-8896-4934-AEA8-5809C7A97E8A}" srcOrd="5" destOrd="0" presId="urn:microsoft.com/office/officeart/2005/8/layout/cycle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6A194-6478-424D-912E-BF974A34F025}">
      <dsp:nvSpPr>
        <dsp:cNvPr id="0" name=""/>
        <dsp:cNvSpPr/>
      </dsp:nvSpPr>
      <dsp:spPr>
        <a:xfrm rot="14113454">
          <a:off x="1237212" y="251475"/>
          <a:ext cx="4020520" cy="4020520"/>
        </a:xfrm>
        <a:prstGeom prst="circularArrow">
          <a:avLst>
            <a:gd name="adj1" fmla="val 5544"/>
            <a:gd name="adj2" fmla="val 330680"/>
            <a:gd name="adj3" fmla="val 14214437"/>
            <a:gd name="adj4" fmla="val 17124470"/>
            <a:gd name="adj5" fmla="val 5757"/>
          </a:avLst>
        </a:prstGeom>
        <a:solidFill>
          <a:schemeClr val="tx1"/>
        </a:solidFill>
        <a:ln>
          <a:solidFill>
            <a:schemeClr val="accent3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FBF9B-69A0-4EA3-8802-74A7C785C8FA}">
      <dsp:nvSpPr>
        <dsp:cNvPr id="0" name=""/>
        <dsp:cNvSpPr/>
      </dsp:nvSpPr>
      <dsp:spPr>
        <a:xfrm>
          <a:off x="710008" y="3103230"/>
          <a:ext cx="1515400" cy="719646"/>
        </a:xfrm>
        <a:prstGeom prst="roundRect">
          <a:avLst/>
        </a:prstGeom>
        <a:solidFill>
          <a:srgbClr val="333F48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bg1"/>
              </a:solidFill>
              <a:latin typeface="Calibri" panose="020F0502020204030204" pitchFamily="34" charset="0"/>
            </a:rPr>
            <a:t>Receive </a:t>
          </a:r>
          <a:br>
            <a:rPr lang="en-US" sz="1800" b="0" kern="1200" dirty="0">
              <a:solidFill>
                <a:schemeClr val="bg1"/>
              </a:solidFill>
              <a:latin typeface="Calibri" panose="020F0502020204030204" pitchFamily="34" charset="0"/>
            </a:rPr>
          </a:br>
          <a:r>
            <a:rPr lang="en-US" sz="1800" b="0" kern="1200" dirty="0">
              <a:solidFill>
                <a:schemeClr val="bg1"/>
              </a:solidFill>
              <a:latin typeface="Calibri" panose="020F0502020204030204" pitchFamily="34" charset="0"/>
            </a:rPr>
            <a:t>Gift!</a:t>
          </a:r>
        </a:p>
      </dsp:txBody>
      <dsp:txXfrm>
        <a:off x="745138" y="3138360"/>
        <a:ext cx="1445140" cy="649386"/>
      </dsp:txXfrm>
    </dsp:sp>
    <dsp:sp modelId="{0338ABC7-8677-4EF8-BFAF-7F3323228521}">
      <dsp:nvSpPr>
        <dsp:cNvPr id="0" name=""/>
        <dsp:cNvSpPr/>
      </dsp:nvSpPr>
      <dsp:spPr>
        <a:xfrm>
          <a:off x="3974788" y="1086733"/>
          <a:ext cx="1456416" cy="721986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tx1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bg1"/>
              </a:solidFill>
              <a:latin typeface="Calibri" panose="020F0502020204030204" pitchFamily="34" charset="0"/>
            </a:rPr>
            <a:t>Stewardship Activity</a:t>
          </a:r>
        </a:p>
      </dsp:txBody>
      <dsp:txXfrm>
        <a:off x="4010032" y="1121977"/>
        <a:ext cx="1385928" cy="651498"/>
      </dsp:txXfrm>
    </dsp:sp>
    <dsp:sp modelId="{3B2A5D78-782D-4ACA-9510-01AB51B85467}">
      <dsp:nvSpPr>
        <dsp:cNvPr id="0" name=""/>
        <dsp:cNvSpPr/>
      </dsp:nvSpPr>
      <dsp:spPr>
        <a:xfrm>
          <a:off x="2607918" y="114301"/>
          <a:ext cx="1540285" cy="737824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tx1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bg1"/>
              </a:solidFill>
              <a:latin typeface="Calibri" panose="020F0502020204030204" pitchFamily="34" charset="0"/>
            </a:rPr>
            <a:t>Stewardship Activity</a:t>
          </a:r>
        </a:p>
      </dsp:txBody>
      <dsp:txXfrm>
        <a:off x="2643936" y="150319"/>
        <a:ext cx="1468249" cy="665788"/>
      </dsp:txXfrm>
    </dsp:sp>
    <dsp:sp modelId="{7E546EB4-EE17-45F2-995D-8AC89C35E867}">
      <dsp:nvSpPr>
        <dsp:cNvPr id="0" name=""/>
        <dsp:cNvSpPr/>
      </dsp:nvSpPr>
      <dsp:spPr>
        <a:xfrm>
          <a:off x="1017273" y="1056138"/>
          <a:ext cx="1470382" cy="721995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tx1"/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bg1"/>
              </a:solidFill>
              <a:latin typeface="Calibri" panose="020F0502020204030204" pitchFamily="34" charset="0"/>
            </a:rPr>
            <a:t>Stewardship Activity</a:t>
          </a:r>
        </a:p>
      </dsp:txBody>
      <dsp:txXfrm>
        <a:off x="1052518" y="1091383"/>
        <a:ext cx="1399892" cy="651505"/>
      </dsp:txXfrm>
    </dsp:sp>
    <dsp:sp modelId="{EDA89DE0-8896-4934-AEA8-5809C7A97E8A}">
      <dsp:nvSpPr>
        <dsp:cNvPr id="0" name=""/>
        <dsp:cNvSpPr/>
      </dsp:nvSpPr>
      <dsp:spPr>
        <a:xfrm>
          <a:off x="4076226" y="2850038"/>
          <a:ext cx="1403635" cy="682006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bg1"/>
              </a:solidFill>
              <a:latin typeface="Calibri" panose="020F0502020204030204" pitchFamily="34" charset="0"/>
            </a:rPr>
            <a:t>Solicitation</a:t>
          </a:r>
          <a:endParaRPr lang="en-US" sz="1600" b="0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4109519" y="2883331"/>
        <a:ext cx="1337049" cy="615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166EA6-065A-684D-A299-D898E6F2CCAF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B4BF12-BADC-2640-A044-BA1DAB6BD6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190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BA08E3-8B49-3D4D-90DB-EBF89653ECBA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6F2642-AFA3-F04F-AE76-F568D9EBC2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993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Cultivation begins and ends with Stewardship and Engagement;; Continuous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F2642-AFA3-F04F-AE76-F568D9EBC2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509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567" indent="-3008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776" indent="-24103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458" indent="-24103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138" indent="-24103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0025" indent="-241032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5912" indent="-241032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71799" indent="-241032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37686" indent="-241032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4FD1C5-B8C7-4AF6-BDCC-276D7571AFB4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6/18/2018</a:t>
            </a:r>
          </a:p>
        </p:txBody>
      </p:sp>
    </p:spTree>
    <p:extLst>
      <p:ext uri="{BB962C8B-B14F-4D97-AF65-F5344CB8AC3E}">
        <p14:creationId xmlns:p14="http://schemas.microsoft.com/office/powerpoint/2010/main" val="709238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Loyal donors are some of our most likely planned gift donors (we may not even know they have left us planned gift) – Nancy’s story</a:t>
            </a:r>
          </a:p>
          <a:p>
            <a:r>
              <a:rPr lang="en-US" dirty="0"/>
              <a:t>Treat all donors regardless of gift size as valued partners; create opportunities for them to engage</a:t>
            </a:r>
          </a:p>
          <a:p>
            <a:r>
              <a:rPr lang="en-US" dirty="0"/>
              <a:t>Legacy societies – provide engagement in the same way you do your annual donors. Show them today what their impact will look like after they are gone.  Connect them to students; faculty; college community.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F2642-AFA3-F04F-AE76-F568D9EBC20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7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15-20 min</a:t>
            </a:r>
          </a:p>
          <a:p>
            <a:r>
              <a:rPr lang="en-US" dirty="0"/>
              <a:t>Discussion – tell us about what you are currently doing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F2642-AFA3-F04F-AE76-F568D9EBC20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573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HOLLY TAKE OVER</a:t>
            </a:r>
          </a:p>
          <a:p>
            <a:endParaRPr lang="en-US" dirty="0"/>
          </a:p>
          <a:p>
            <a:r>
              <a:rPr lang="en-US" dirty="0"/>
              <a:t>Discussion – what types of questions would you ask? Have you done this kind of work?</a:t>
            </a:r>
          </a:p>
          <a:p>
            <a:endParaRPr lang="en-US" dirty="0"/>
          </a:p>
          <a:p>
            <a:r>
              <a:rPr lang="en-US" dirty="0"/>
              <a:t>Example – Rice created Annual Giving Leadership Council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F2642-AFA3-F04F-AE76-F568D9EBC20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30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AIMEE &amp; HOLLY TAG TEAM</a:t>
            </a:r>
          </a:p>
          <a:p>
            <a:r>
              <a:rPr lang="en-US" dirty="0"/>
              <a:t>Now that we know more about who are donors are and their preferences, its time to build out our engagement plan.</a:t>
            </a:r>
          </a:p>
          <a:p>
            <a:r>
              <a:rPr lang="en-US" dirty="0"/>
              <a:t>Create engagement opportunities based on what are donors have told us, how they currently interact with us – online, at events, etc.</a:t>
            </a:r>
          </a:p>
          <a:p>
            <a:r>
              <a:rPr lang="en-US" dirty="0"/>
              <a:t>May want to test some new engagement opportunities to gauge interest</a:t>
            </a:r>
          </a:p>
          <a:p>
            <a:r>
              <a:rPr lang="en-US" dirty="0"/>
              <a:t>Not every engagement opportunity needs to include a call to action. Goal can be simply to build relationship.</a:t>
            </a:r>
          </a:p>
          <a:p>
            <a:r>
              <a:rPr lang="en-US" dirty="0"/>
              <a:t>Don’t bite off more than you can chew.  Provide quality experiences over quantity.</a:t>
            </a:r>
          </a:p>
          <a:p>
            <a:endParaRPr lang="en-US" dirty="0"/>
          </a:p>
          <a:p>
            <a:r>
              <a:rPr lang="en-US" dirty="0"/>
              <a:t>*Need to provide more detail on types of donors who these are best suited for and provide examples*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F2642-AFA3-F04F-AE76-F568D9EBC20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7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Donors said that if their first gift was acknowledged promptly and in a meaningful way:</a:t>
            </a:r>
          </a:p>
          <a:p>
            <a:pPr marL="0" indent="0"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67% would definitely or probably renew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52% would make a larger gift</a:t>
            </a:r>
          </a:p>
          <a:p>
            <a:pPr lvl="1">
              <a:lnSpc>
                <a:spcPct val="15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67% would continue to give indefinitely assuming they received these considerations each time they gave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F2642-AFA3-F04F-AE76-F568D9EBC2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77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AIMEE START HERE</a:t>
            </a:r>
          </a:p>
          <a:p>
            <a:endParaRPr lang="en-US" dirty="0"/>
          </a:p>
          <a:p>
            <a:r>
              <a:rPr lang="en-US" dirty="0"/>
              <a:t>Both are important to creating a position donor experience; drive new and upgraded giving</a:t>
            </a:r>
          </a:p>
          <a:p>
            <a:r>
              <a:rPr lang="en-US" dirty="0"/>
              <a:t>Acknowledgement, recognition, engagement, stewardship – FOUR PILLARS!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F2642-AFA3-F04F-AE76-F568D9EBC2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55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15-20 min</a:t>
            </a:r>
          </a:p>
          <a:p>
            <a:r>
              <a:rPr lang="en-US" dirty="0"/>
              <a:t>Discussion – tell us about what you are currently doing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F2642-AFA3-F04F-AE76-F568D9EBC2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7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dirty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Generational cutoff points aren’t an exact science</a:t>
            </a:r>
          </a:p>
          <a:p>
            <a:pPr marL="0" marR="0" lvl="3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baseline="0" dirty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“Generation Shapers”</a:t>
            </a:r>
          </a:p>
          <a:p>
            <a:pPr marL="171450" marR="0" lvl="3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i="0" baseline="0" dirty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Technology: TV (Boomers); computers (</a:t>
            </a:r>
            <a:r>
              <a:rPr lang="en-US" b="0" i="0" baseline="0" dirty="0" err="1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GenX</a:t>
            </a:r>
            <a:r>
              <a:rPr lang="en-US" b="0" i="0" baseline="0" dirty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); Internet (Millennials); AI (</a:t>
            </a:r>
            <a:r>
              <a:rPr lang="en-US" b="0" i="0" baseline="0" dirty="0" err="1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GenZ</a:t>
            </a:r>
            <a:r>
              <a:rPr lang="en-US" b="0" i="0" baseline="0" dirty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)</a:t>
            </a:r>
          </a:p>
          <a:p>
            <a:pPr marL="171450" marR="0" lvl="3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i="0" baseline="0" dirty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Political Events/Milestones: Vietnam War (Boomers); Fall of Berlin Wall (</a:t>
            </a:r>
            <a:r>
              <a:rPr lang="en-US" b="0" i="0" baseline="0" dirty="0" err="1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GenX</a:t>
            </a:r>
            <a:r>
              <a:rPr lang="en-US" b="0" i="0" baseline="0" dirty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); 9/11 (Millennials); The Great Recession (</a:t>
            </a:r>
            <a:r>
              <a:rPr lang="en-US" b="0" i="0" baseline="0" dirty="0" err="1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GenZ</a:t>
            </a:r>
            <a:r>
              <a:rPr lang="en-US" b="0" i="0" baseline="0" dirty="0">
                <a:solidFill>
                  <a:srgbClr val="2A2A2A"/>
                </a:solidFill>
                <a:effectLst/>
                <a:latin typeface="Georgia" panose="02040502050405020303" pitchFamily="18" charset="0"/>
              </a:rPr>
              <a:t>)</a:t>
            </a:r>
          </a:p>
          <a:p>
            <a:pPr marL="171450" marR="0" lvl="3" indent="-1714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F2642-AFA3-F04F-AE76-F568D9EBC20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08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SW</a:t>
            </a:r>
          </a:p>
          <a:p>
            <a:r>
              <a:rPr lang="en-US" altLang="en-US" dirty="0"/>
              <a:t>Generational shifts are driving the transformation of philanthropy, demonstrated by the differences between two major forces in giving,  Baby Boomers and Millennials.</a:t>
            </a:r>
          </a:p>
          <a:p>
            <a:r>
              <a:rPr lang="en-US" altLang="en-US" dirty="0"/>
              <a:t>• Millennials’ worldview is distinct from that of Baby Boomers. They approach philanthropy with a more global, social and inclusive outlook and express more optimism about philanthropy’s ability</a:t>
            </a:r>
          </a:p>
          <a:p>
            <a:r>
              <a:rPr lang="en-US" altLang="en-US" dirty="0"/>
              <a:t>to impact the issues most important to them.</a:t>
            </a:r>
          </a:p>
          <a:p>
            <a:r>
              <a:rPr lang="en-US" altLang="en-US" dirty="0"/>
              <a:t>• Millennials are much more likely to have incorporated new philanthropic trends into their giving. Sixty percent have been influenced by two or more trends, compared with 37 percent of Boomers.</a:t>
            </a:r>
          </a:p>
          <a:p>
            <a:r>
              <a:rPr lang="en-US" altLang="en-US" dirty="0"/>
              <a:t>• Millennials are more likely than Baby Boomers to believe almost all sectors have a role to play in solving society’s challenges, a view likely influenced by the interconnected world in which they’ve</a:t>
            </a:r>
          </a:p>
          <a:p>
            <a:r>
              <a:rPr lang="en-US" altLang="en-US" dirty="0"/>
              <a:t>grown up.</a:t>
            </a:r>
          </a:p>
          <a:p>
            <a:r>
              <a:rPr lang="en-US" altLang="en-US" dirty="0"/>
              <a:t>https://www.fidelitycharitable.org/docs/future-of-philanthropy.pdf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4567" indent="-30088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6776" indent="-24103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0458" indent="-24103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138" indent="-24103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40025" indent="-241032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05912" indent="-241032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71799" indent="-241032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7686" indent="-241032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BE650E-570A-4ACE-9D9B-A514574F662F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6/18/2018</a:t>
            </a:r>
          </a:p>
        </p:txBody>
      </p:sp>
    </p:spTree>
    <p:extLst>
      <p:ext uri="{BB962C8B-B14F-4D97-AF65-F5344CB8AC3E}">
        <p14:creationId xmlns:p14="http://schemas.microsoft.com/office/powerpoint/2010/main" val="415077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800" b="1" i="0" u="none" strike="noStrike" baseline="0" dirty="0">
                <a:solidFill>
                  <a:srgbClr val="C2A900"/>
                </a:solidFill>
                <a:latin typeface="FrutigerLTStd-BoldCn"/>
              </a:rPr>
              <a:t>Millennials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FrutigerLTStd-Cn"/>
              </a:rPr>
              <a:t>$942 in 2016; to $1,323 in 2022 (+40%) overall household giving</a:t>
            </a:r>
            <a:endParaRPr lang="en-US" altLang="en-US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4567" indent="-30088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6776" indent="-24103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0458" indent="-24103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138" indent="-241032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40025" indent="-241032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05912" indent="-241032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71799" indent="-241032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7686" indent="-241032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BE650E-570A-4ACE-9D9B-A514574F662F}" type="slidenum">
              <a:rPr lang="en-US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6/18/2018</a:t>
            </a:r>
          </a:p>
        </p:txBody>
      </p:sp>
    </p:spTree>
    <p:extLst>
      <p:ext uri="{BB962C8B-B14F-4D97-AF65-F5344CB8AC3E}">
        <p14:creationId xmlns:p14="http://schemas.microsoft.com/office/powerpoint/2010/main" val="1671834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600"/>
              </a:spcBef>
            </a:pPr>
            <a:r>
              <a:rPr lang="en-US" sz="1800" spc="-10" dirty="0">
                <a:latin typeface="Myriad Pro" panose="020B0503030403020204" pitchFamily="34" charset="0"/>
                <a:cs typeface="Calibri" panose="020F0502020204030204" pitchFamily="34" charset="0"/>
              </a:rPr>
              <a:t>87% of Boomers, and 96% of Gen X use a smartphone in 2022</a:t>
            </a:r>
          </a:p>
          <a:p>
            <a:pPr algn="l"/>
            <a:r>
              <a:rPr lang="en-US" sz="1800" b="0" i="0" u="none" strike="noStrike" baseline="0" dirty="0">
                <a:latin typeface="MercuryTextG2-Roman"/>
              </a:rPr>
              <a:t>Not only has the percentage of donors who give online increased across the generations, every generation has increased the average number of gifts given online in a 12-month period.</a:t>
            </a:r>
          </a:p>
          <a:p>
            <a:pPr algn="l"/>
            <a:r>
              <a:rPr lang="en-US" sz="1800" b="0" i="0" u="none" strike="noStrike" baseline="0" dirty="0">
                <a:latin typeface="MercuryTextG2-Roman"/>
              </a:rPr>
              <a:t>Speaking of direct mail, this current study shows that it is still a viable medium to generate a gift.</a:t>
            </a:r>
          </a:p>
          <a:p>
            <a:pPr algn="l"/>
            <a:r>
              <a:rPr lang="en-US" sz="1800" b="0" i="0" u="none" strike="noStrike" baseline="0" dirty="0">
                <a:latin typeface="MercuryTextG2-Roman"/>
              </a:rPr>
              <a:t>Prefer to respond to an ask via direct mail by giving online… least with Boomers.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F2642-AFA3-F04F-AE76-F568D9EBC20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36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BB</a:t>
            </a:r>
          </a:p>
          <a:p>
            <a:r>
              <a:rPr lang="en-US" altLang="en-US" dirty="0"/>
              <a:t>Online giving continues to grow as donors shift in age and other demographics.</a:t>
            </a:r>
          </a:p>
          <a:p>
            <a:endParaRPr lang="en-US" altLang="en-US" dirty="0"/>
          </a:p>
          <a:p>
            <a:r>
              <a:rPr lang="en-US" altLang="en-US" dirty="0"/>
              <a:t>May want to note the Rage Donations (not only for online giving) – this is an anecdotal from the Giving USA Webinar - growth in giving to organization working on Environment, Reproductive Health, Civil Rights, Immigration – these organizations need to have a plan to sustain these donors focusing on value and impact of their gift</a:t>
            </a:r>
          </a:p>
          <a:p>
            <a:endParaRPr lang="en-US" altLang="en-US" dirty="0"/>
          </a:p>
          <a:p>
            <a:r>
              <a:rPr lang="en-US" altLang="en-US" dirty="0"/>
              <a:t>https://www.afpnet.org/Audiences/ReportsResearchDetail.cfm?itemnumber=48368</a:t>
            </a:r>
          </a:p>
          <a:p>
            <a:endParaRPr lang="en-US" altLang="en-US" dirty="0"/>
          </a:p>
          <a:p>
            <a:r>
              <a:rPr lang="en-US" altLang="en-US" dirty="0"/>
              <a:t>Https://mrbenchmarks.com/#!/fundraising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567" indent="-30088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776" indent="-24103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458" indent="-24103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138" indent="-24103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40025" indent="-241032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5912" indent="-241032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71799" indent="-241032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37686" indent="-241032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4FD1C5-B8C7-4AF6-BDCC-276D7571AFB4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6/18/2018</a:t>
            </a:r>
          </a:p>
        </p:txBody>
      </p:sp>
    </p:spTree>
    <p:extLst>
      <p:ext uri="{BB962C8B-B14F-4D97-AF65-F5344CB8AC3E}">
        <p14:creationId xmlns:p14="http://schemas.microsoft.com/office/powerpoint/2010/main" val="308787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A7C530D-F7D9-95BD-BE3B-7769FA3923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18752"/>
            <a:ext cx="9144000" cy="41068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1F30E2-F6F4-5EB3-B211-73ACE7791EFD}"/>
              </a:ext>
            </a:extLst>
          </p:cNvPr>
          <p:cNvSpPr/>
          <p:nvPr userDrawn="1"/>
        </p:nvSpPr>
        <p:spPr>
          <a:xfrm>
            <a:off x="-1" y="54576"/>
            <a:ext cx="3455581" cy="4443693"/>
          </a:xfrm>
          <a:prstGeom prst="rect">
            <a:avLst/>
          </a:prstGeom>
          <a:gradFill>
            <a:gsLst>
              <a:gs pos="29000">
                <a:schemeClr val="tx1">
                  <a:lumMod val="81000"/>
                  <a:alpha val="91205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28F1C-64B3-B9AA-17BB-6908D686543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3088" y="577825"/>
            <a:ext cx="2772539" cy="1846263"/>
          </a:xfr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9504F-4120-7EB3-F895-62566BF87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732"/>
          <a:stretch/>
        </p:blipFill>
        <p:spPr>
          <a:xfrm>
            <a:off x="1" y="4225493"/>
            <a:ext cx="9144000" cy="2637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F04ED1-3C4E-E2B9-98B9-B985C16F9A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8701"/>
          <a:stretch/>
        </p:blipFill>
        <p:spPr>
          <a:xfrm>
            <a:off x="0" y="5978378"/>
            <a:ext cx="3215148" cy="6009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62D8F3-B84D-767A-BE6B-BD1B43267179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1DC54CF-8D62-27B9-26EE-B872F2C174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473" y="4382217"/>
            <a:ext cx="8134350" cy="418844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For New Business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926660A-C718-DB0F-6FFC-6CEB206F16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286" y="4770925"/>
            <a:ext cx="3057525" cy="220663"/>
          </a:xfrm>
        </p:spPr>
        <p:txBody>
          <a:bodyPr anchor="ctr">
            <a:noAutofit/>
          </a:bodyPr>
          <a:lstStyle>
            <a:lvl1pPr marL="0" indent="0">
              <a:buNone/>
              <a:defRPr sz="1100" spc="2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DECEMBER 14, 2021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FD8FC8E-5EB8-C1D2-0D36-D6155E1317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4286" y="5188772"/>
            <a:ext cx="4506912" cy="68897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i="0" spc="5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Michelle Buchanan, Principal</a:t>
            </a:r>
          </a:p>
          <a:p>
            <a:pPr lvl="0"/>
            <a:r>
              <a:rPr lang="en-US" dirty="0"/>
              <a:t>Larry </a:t>
            </a:r>
            <a:r>
              <a:rPr lang="en-US" dirty="0" err="1"/>
              <a:t>Vaclavik</a:t>
            </a:r>
            <a:r>
              <a:rPr lang="en-US" dirty="0"/>
              <a:t>, Managing Principal</a:t>
            </a:r>
          </a:p>
        </p:txBody>
      </p:sp>
    </p:spTree>
    <p:extLst>
      <p:ext uri="{BB962C8B-B14F-4D97-AF65-F5344CB8AC3E}">
        <p14:creationId xmlns:p14="http://schemas.microsoft.com/office/powerpoint/2010/main" val="47396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id="{82A130DA-29B1-BEB1-8311-7060B401A0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007220" y="125368"/>
            <a:ext cx="7136780" cy="5150025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50E7748-8940-C3CE-FDEC-0C58458F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076" y="6132507"/>
            <a:ext cx="2133600" cy="365125"/>
          </a:xfrm>
        </p:spPr>
        <p:txBody>
          <a:bodyPr/>
          <a:lstStyle/>
          <a:p>
            <a:fld id="{65A5CB6C-E2EF-F145-B8BD-69775E510DC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ECAE68-7104-0A85-8B38-00B7A69950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51201" y="6196861"/>
            <a:ext cx="1724455" cy="286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5700AB-05AB-3FC5-BE4F-DC489F3450C1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0C257FC4-8647-ECE7-8115-31624B0E83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008" y="1362456"/>
            <a:ext cx="4893717" cy="4658957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defRPr sz="1800" b="0" i="0">
                <a:latin typeface="Lato" panose="020F0502020204030203" pitchFamily="34" charset="77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marL="285750" lvl="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latin typeface="Merriweather" panose="02000000000000000000" pitchFamily="2" charset="77"/>
              </a:rPr>
              <a:t>Click to edit Master text styles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98253A6-5851-0DEF-A4E4-68328284D5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91901" y="1975519"/>
            <a:ext cx="2465091" cy="1638149"/>
          </a:xfrm>
          <a:noFill/>
        </p:spPr>
        <p:txBody>
          <a:bodyPr>
            <a:normAutofit/>
          </a:bodyPr>
          <a:lstStyle>
            <a:lvl1pPr>
              <a:defRPr sz="18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B329D0B-F931-F3F0-5103-DFA9479BD8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91901" y="3896770"/>
            <a:ext cx="2465091" cy="1663144"/>
          </a:xfrm>
          <a:noFill/>
        </p:spPr>
        <p:txBody>
          <a:bodyPr>
            <a:normAutofit/>
          </a:bodyPr>
          <a:lstStyle>
            <a:lvl1pPr>
              <a:defRPr sz="18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21972C-8C50-5C06-C854-91ABFF4B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492443"/>
          </a:xfrm>
        </p:spPr>
        <p:txBody>
          <a:bodyPr tIns="0" bIns="0" anchor="t" anchorCtr="0">
            <a:sp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85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9CD90A03-32E9-1E31-3A2E-32529FEA60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007220" y="125368"/>
            <a:ext cx="7136780" cy="51500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705672" y="1376958"/>
            <a:ext cx="7769984" cy="1495794"/>
          </a:xfrm>
        </p:spPr>
        <p:txBody>
          <a:bodyPr tIns="0" bIns="0">
            <a:spAutoFit/>
          </a:bodyPr>
          <a:lstStyle>
            <a:lvl1pPr marL="457200" indent="-457200">
              <a:spcAft>
                <a:spcPts val="1200"/>
              </a:spcAft>
              <a:buFont typeface="+mj-lt"/>
              <a:buAutoNum type="arabicPeriod"/>
              <a:defRPr sz="1800" b="0" i="0">
                <a:latin typeface="Lato" panose="020F0502020204030203" pitchFamily="34" charset="77"/>
              </a:defRPr>
            </a:lvl1pPr>
            <a:lvl2pPr marL="1051560" indent="-457200">
              <a:spcAft>
                <a:spcPts val="1200"/>
              </a:spcAft>
              <a:buFont typeface="+mj-lt"/>
              <a:buAutoNum type="arabicPeriod"/>
              <a:defRPr sz="1600" b="0" i="0">
                <a:solidFill>
                  <a:schemeClr val="accent1"/>
                </a:solidFill>
                <a:latin typeface="Merriweather" pitchFamily="2" charset="77"/>
              </a:defRPr>
            </a:lvl2pPr>
            <a:lvl3pPr marL="1280160" indent="-342900">
              <a:spcAft>
                <a:spcPts val="1200"/>
              </a:spcAft>
              <a:buFont typeface="+mj-lt"/>
              <a:buAutoNum type="arabicPeriod"/>
              <a:defRPr sz="1400" b="0" i="0">
                <a:latin typeface="Lato" panose="020F0502020204030203" pitchFamily="34" charset="77"/>
              </a:defRPr>
            </a:lvl3pPr>
            <a:lvl4pPr marL="1714500" indent="-342900">
              <a:spcAft>
                <a:spcPts val="1200"/>
              </a:spcAft>
              <a:buFont typeface="+mj-lt"/>
              <a:buAutoNum type="arabicPeriod"/>
              <a:defRPr sz="1100" b="0" i="0">
                <a:latin typeface="Lato" panose="020F0502020204030203" pitchFamily="34" charset="77"/>
              </a:defRPr>
            </a:lvl4pPr>
            <a:lvl5pPr marL="2171700" indent="-342900">
              <a:spcAft>
                <a:spcPts val="1200"/>
              </a:spcAft>
              <a:buFont typeface="+mj-lt"/>
              <a:buAutoNum type="arabicPeriod"/>
              <a:defRPr sz="1400" b="0" i="0">
                <a:latin typeface="Lato" panose="020F0502020204030203" pitchFamily="34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6615C8-0AF2-3671-182F-423925729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51201" y="6196861"/>
            <a:ext cx="1724455" cy="28673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BFE68E3-C1B8-7FB3-64A8-6202C3865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553998"/>
          </a:xfrm>
        </p:spPr>
        <p:txBody>
          <a:bodyPr tIns="0" bIns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39651D-0944-9E93-E0A1-7742679B1B3F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54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ight&#10;&#10;Description automatically generated">
            <a:extLst>
              <a:ext uri="{FF2B5EF4-FFF2-40B4-BE49-F238E27FC236}">
                <a16:creationId xmlns:a16="http://schemas.microsoft.com/office/drawing/2014/main" id="{6A0D6E4B-8D04-8BE3-E30F-9178B640C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007220" y="125368"/>
            <a:ext cx="7136780" cy="51500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05672" y="1828800"/>
            <a:ext cx="5872051" cy="3284538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marL="0" indent="0" algn="l">
              <a:buNone/>
              <a:defRPr sz="18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778625" y="1917700"/>
            <a:ext cx="1697038" cy="470385"/>
          </a:xfrm>
        </p:spPr>
        <p:txBody>
          <a:bodyPr tIns="0" bIns="0">
            <a:spAutoFit/>
          </a:bodyPr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chemeClr val="tx2"/>
                </a:solidFill>
                <a:latin typeface="Lato" panose="020F05020202040302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C57EC8-645C-9037-82D2-EFC0B440D3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51201" y="6196861"/>
            <a:ext cx="1724455" cy="28673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445EEC3-5E64-AF2D-EB2D-FEC14B27E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553998"/>
          </a:xfrm>
        </p:spPr>
        <p:txBody>
          <a:bodyPr tIns="0" bIns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39D0A9-B2E7-C2BC-1D55-6739DC3163CD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87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light&#10;&#10;Description automatically generated">
            <a:extLst>
              <a:ext uri="{FF2B5EF4-FFF2-40B4-BE49-F238E27FC236}">
                <a16:creationId xmlns:a16="http://schemas.microsoft.com/office/drawing/2014/main" id="{3C32D71E-5089-9639-4FA3-CB82BDFF3E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007220" y="125368"/>
            <a:ext cx="7136780" cy="51500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36575" y="1328598"/>
            <a:ext cx="2175101" cy="1276062"/>
          </a:xfrm>
          <a:noFill/>
        </p:spPr>
        <p:txBody>
          <a:bodyPr>
            <a:normAutofit/>
          </a:bodyPr>
          <a:lstStyle>
            <a:lvl1pPr>
              <a:defRPr sz="18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02488" y="1328598"/>
            <a:ext cx="5534094" cy="3062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30EA7A-4C5C-80D4-8675-78BF9775C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51201" y="6196861"/>
            <a:ext cx="1724455" cy="2867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D61EF5-D361-7D16-72D4-A7B9B4C3ACC0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F35AAC9-18C3-6554-B0EE-906CD31887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6575" y="2908016"/>
            <a:ext cx="2175101" cy="1276062"/>
          </a:xfrm>
          <a:noFill/>
        </p:spPr>
        <p:txBody>
          <a:bodyPr>
            <a:normAutofit/>
          </a:bodyPr>
          <a:lstStyle>
            <a:lvl1pPr>
              <a:defRPr sz="18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820966C-2039-6C22-C273-822631326E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6575" y="4487434"/>
            <a:ext cx="2175101" cy="1276062"/>
          </a:xfrm>
          <a:noFill/>
        </p:spPr>
        <p:txBody>
          <a:bodyPr>
            <a:normAutofit/>
          </a:bodyPr>
          <a:lstStyle>
            <a:lvl1pPr>
              <a:defRPr sz="18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F1E46C4-9400-63C0-2C21-C2C792AAEF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02488" y="1642634"/>
            <a:ext cx="5534094" cy="962026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100" b="0" i="0">
                <a:solidFill>
                  <a:schemeClr val="tx1"/>
                </a:solidFill>
                <a:latin typeface="Lato" panose="020F0502020204030203" pitchFamily="34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1E8FA7B-7354-8B62-E94F-9786A3182D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02488" y="2898780"/>
            <a:ext cx="5534094" cy="3062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F6125489-71BF-155B-CFC2-5034694EC9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02488" y="3212816"/>
            <a:ext cx="5534094" cy="97126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100" b="0" i="0">
                <a:solidFill>
                  <a:schemeClr val="tx1"/>
                </a:solidFill>
                <a:latin typeface="Lato" panose="020F0502020204030203" pitchFamily="34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76B2378-82AF-351F-EA77-F7A938850B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02488" y="4478198"/>
            <a:ext cx="5534094" cy="3062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A0F1F49-C6B8-1207-F3D3-BE67E51F5A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02488" y="4792234"/>
            <a:ext cx="5534094" cy="97126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100" b="0" i="0">
                <a:solidFill>
                  <a:schemeClr val="tx1"/>
                </a:solidFill>
                <a:latin typeface="Lato" panose="020F0502020204030203" pitchFamily="34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14DCF5C-A61F-4F12-157E-C38F83813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553998"/>
          </a:xfrm>
        </p:spPr>
        <p:txBody>
          <a:bodyPr tIns="0" bIns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26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light&#10;&#10;Description automatically generated">
            <a:extLst>
              <a:ext uri="{FF2B5EF4-FFF2-40B4-BE49-F238E27FC236}">
                <a16:creationId xmlns:a16="http://schemas.microsoft.com/office/drawing/2014/main" id="{A9CB7F91-9550-7030-89DE-2EF021E002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007220" y="125368"/>
            <a:ext cx="7136780" cy="51500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361481" y="1328598"/>
            <a:ext cx="2175101" cy="1276062"/>
          </a:xfrm>
          <a:noFill/>
        </p:spPr>
        <p:txBody>
          <a:bodyPr>
            <a:normAutofit/>
          </a:bodyPr>
          <a:lstStyle>
            <a:lvl1pPr>
              <a:defRPr sz="18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8640" y="1328598"/>
            <a:ext cx="5534094" cy="3062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30EA7A-4C5C-80D4-8675-78BF9775C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51201" y="6196861"/>
            <a:ext cx="1724455" cy="2867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D61EF5-D361-7D16-72D4-A7B9B4C3ACC0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F35AAC9-18C3-6554-B0EE-906CD31887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1481" y="2908016"/>
            <a:ext cx="2175101" cy="1276062"/>
          </a:xfrm>
          <a:noFill/>
        </p:spPr>
        <p:txBody>
          <a:bodyPr>
            <a:normAutofit/>
          </a:bodyPr>
          <a:lstStyle>
            <a:lvl1pPr>
              <a:defRPr sz="18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820966C-2039-6C22-C273-822631326E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61481" y="4487434"/>
            <a:ext cx="2175101" cy="1276062"/>
          </a:xfrm>
          <a:noFill/>
        </p:spPr>
        <p:txBody>
          <a:bodyPr>
            <a:normAutofit/>
          </a:bodyPr>
          <a:lstStyle>
            <a:lvl1pPr>
              <a:defRPr sz="18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F1E46C4-9400-63C0-2C21-C2C792AAEF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8640" y="1642634"/>
            <a:ext cx="5534094" cy="962026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100" b="0" i="0">
                <a:solidFill>
                  <a:schemeClr val="tx1"/>
                </a:solidFill>
                <a:latin typeface="Lato" panose="020F0502020204030203" pitchFamily="34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1E8FA7B-7354-8B62-E94F-9786A3182D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8640" y="2898780"/>
            <a:ext cx="5534094" cy="3062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F6125489-71BF-155B-CFC2-5034694EC9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8640" y="3212816"/>
            <a:ext cx="5534094" cy="97126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100" b="0" i="0">
                <a:solidFill>
                  <a:schemeClr val="tx1"/>
                </a:solidFill>
                <a:latin typeface="Lato" panose="020F0502020204030203" pitchFamily="34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76B2378-82AF-351F-EA77-F7A938850B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8640" y="4478198"/>
            <a:ext cx="5534094" cy="3062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A0F1F49-C6B8-1207-F3D3-BE67E51F5A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8640" y="4792234"/>
            <a:ext cx="5534094" cy="971262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100" b="0" i="0">
                <a:solidFill>
                  <a:schemeClr val="tx1"/>
                </a:solidFill>
                <a:latin typeface="Lato" panose="020F0502020204030203" pitchFamily="34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46614CE-7BA6-69D5-5510-1F518215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553998"/>
          </a:xfrm>
        </p:spPr>
        <p:txBody>
          <a:bodyPr tIns="0" bIns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28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32551" y="6423260"/>
            <a:ext cx="2133600" cy="276999"/>
          </a:xfrm>
        </p:spPr>
        <p:txBody>
          <a:bodyPr/>
          <a:lstStyle>
            <a:lvl1pPr>
              <a:defRPr sz="1100"/>
            </a:lvl1pPr>
          </a:lstStyle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3195490231"/>
              </p:ext>
            </p:extLst>
          </p:nvPr>
        </p:nvGraphicFramePr>
        <p:xfrm>
          <a:off x="1859014" y="1377037"/>
          <a:ext cx="5754414" cy="3836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8076" y="5735439"/>
            <a:ext cx="7897580" cy="185115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110000"/>
              </a:lnSpc>
              <a:buNone/>
              <a:defRPr sz="1200" b="0" i="1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30ABDE-D8FA-0B78-29FC-0E1EB5C7259F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E388674-1C09-953A-4E5A-7BEC4E11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24" y="341653"/>
            <a:ext cx="7769984" cy="276999"/>
          </a:xfrm>
        </p:spPr>
        <p:txBody>
          <a:bodyPr tIns="0" bIns="0" anchor="t" anchorCtr="0">
            <a:spAutoFit/>
          </a:bodyPr>
          <a:lstStyle>
            <a:lvl1pPr>
              <a:defRPr sz="1800" b="1" i="0">
                <a:latin typeface="Merriweather Black" panose="02000000000000000000" pitchFamily="2" charset="77"/>
                <a:cs typeface="Merriweather Black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C6D3F668-60C9-9CB1-848B-25C581184D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6624" y="659762"/>
            <a:ext cx="5260975" cy="276999"/>
          </a:xfrm>
        </p:spPr>
        <p:txBody>
          <a:bodyPr tIns="0" bIns="0">
            <a:normAutofit/>
          </a:bodyPr>
          <a:lstStyle>
            <a:lvl1pPr marL="0" indent="0">
              <a:buNone/>
              <a:defRPr sz="1600">
                <a:solidFill>
                  <a:srgbClr val="91919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7D9D1E-4252-1F2E-2B76-99CD9787BA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87292" y="6471730"/>
            <a:ext cx="1298021" cy="21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41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11"/>
          <p:cNvSpPr>
            <a:spLocks noGrp="1"/>
          </p:cNvSpPr>
          <p:nvPr>
            <p:ph type="tbl" sz="quarter" idx="11"/>
          </p:nvPr>
        </p:nvSpPr>
        <p:spPr>
          <a:xfrm>
            <a:off x="1961932" y="2093963"/>
            <a:ext cx="4965756" cy="23729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034058-6E1D-72E3-2533-F01D290AEE39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92C323F-B72D-E271-DAE2-0338BA81E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24" y="341653"/>
            <a:ext cx="7769984" cy="276999"/>
          </a:xfrm>
        </p:spPr>
        <p:txBody>
          <a:bodyPr tIns="0" bIns="0" anchor="t" anchorCtr="0">
            <a:spAutoFit/>
          </a:bodyPr>
          <a:lstStyle>
            <a:lvl1pPr>
              <a:defRPr sz="1800" b="1" i="0">
                <a:latin typeface="Merriweather Black" panose="02000000000000000000" pitchFamily="2" charset="77"/>
                <a:cs typeface="Merriweather Black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8640E45-A87D-52DD-2F5E-4212152C9F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8076" y="5735439"/>
            <a:ext cx="7897580" cy="185115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110000"/>
              </a:lnSpc>
              <a:buNone/>
              <a:defRPr sz="1200" b="0" i="1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154D0CC9-F752-F588-4944-434A9A375D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2551" y="6423260"/>
            <a:ext cx="2133600" cy="276999"/>
          </a:xfrm>
        </p:spPr>
        <p:txBody>
          <a:bodyPr/>
          <a:lstStyle>
            <a:lvl1pPr>
              <a:defRPr sz="1100"/>
            </a:lvl1pPr>
          </a:lstStyle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C7CEE55-949D-A7D8-6BC1-3FC270084B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6624" y="659762"/>
            <a:ext cx="5260975" cy="276999"/>
          </a:xfrm>
        </p:spPr>
        <p:txBody>
          <a:bodyPr tIns="0" bIns="0">
            <a:normAutofit/>
          </a:bodyPr>
          <a:lstStyle>
            <a:lvl1pPr marL="0" indent="0">
              <a:buNone/>
              <a:defRPr sz="1600">
                <a:solidFill>
                  <a:srgbClr val="91919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97FB6E-61EF-D187-B29C-40E7EF7936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87292" y="6471730"/>
            <a:ext cx="1298021" cy="21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08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rtArt Placeholder 4"/>
          <p:cNvSpPr>
            <a:spLocks noGrp="1"/>
          </p:cNvSpPr>
          <p:nvPr>
            <p:ph type="dgm" sz="quarter" idx="11"/>
          </p:nvPr>
        </p:nvSpPr>
        <p:spPr>
          <a:xfrm>
            <a:off x="1135063" y="1699157"/>
            <a:ext cx="6888162" cy="349885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2AFC56-A685-E8F1-AEED-4F3C91AA7BA0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ADAF7A3-AC7C-9427-B18F-72FCD1ED81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8076" y="5735439"/>
            <a:ext cx="7897580" cy="185115"/>
          </a:xfrm>
        </p:spPr>
        <p:txBody>
          <a:bodyPr wrap="square" tIns="0" bIns="0">
            <a:spAutoFit/>
          </a:bodyPr>
          <a:lstStyle>
            <a:lvl1pPr marL="0" indent="0">
              <a:lnSpc>
                <a:spcPct val="110000"/>
              </a:lnSpc>
              <a:buNone/>
              <a:defRPr sz="1200" b="0" i="1">
                <a:solidFill>
                  <a:schemeClr val="tx1">
                    <a:lumMod val="60000"/>
                    <a:lumOff val="40000"/>
                  </a:schemeClr>
                </a:solidFill>
                <a:latin typeface="Lato" panose="020F0502020204030203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50887A9-8C97-7189-E3D8-D54BA528FF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2551" y="6423260"/>
            <a:ext cx="2133600" cy="276999"/>
          </a:xfrm>
        </p:spPr>
        <p:txBody>
          <a:bodyPr/>
          <a:lstStyle>
            <a:lvl1pPr>
              <a:defRPr sz="1100"/>
            </a:lvl1pPr>
          </a:lstStyle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3603E2-764A-01C5-3F59-1B3B7618A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387292" y="6471730"/>
            <a:ext cx="1298021" cy="21583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4AF195E-F87B-521D-450E-1D3B770B7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24" y="341653"/>
            <a:ext cx="7769984" cy="276999"/>
          </a:xfrm>
        </p:spPr>
        <p:txBody>
          <a:bodyPr tIns="0" bIns="0" anchor="t" anchorCtr="0">
            <a:spAutoFit/>
          </a:bodyPr>
          <a:lstStyle>
            <a:lvl1pPr>
              <a:defRPr sz="1800" b="1" i="0">
                <a:latin typeface="Merriweather Black" panose="02000000000000000000" pitchFamily="2" charset="77"/>
                <a:cs typeface="Merriweather Black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3628A669-2454-7093-95E4-0B562DB72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6624" y="659762"/>
            <a:ext cx="5260975" cy="276999"/>
          </a:xfrm>
        </p:spPr>
        <p:txBody>
          <a:bodyPr tIns="0" bIns="0">
            <a:normAutofit/>
          </a:bodyPr>
          <a:lstStyle>
            <a:lvl1pPr marL="0" indent="0">
              <a:buNone/>
              <a:defRPr sz="1600">
                <a:solidFill>
                  <a:srgbClr val="91919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112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62D8F3-B84D-767A-BE6B-BD1B43267179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8FD9C1-5514-CABA-E290-0B4E5154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08" y="548640"/>
            <a:ext cx="7769984" cy="492443"/>
          </a:xfrm>
        </p:spPr>
        <p:txBody>
          <a:bodyPr tIns="0" bIns="0" anchor="t" anchorCtr="0">
            <a:sp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D85AB5-61F0-70D2-9AD4-D3868D2AE0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732"/>
          <a:stretch/>
        </p:blipFill>
        <p:spPr>
          <a:xfrm>
            <a:off x="0" y="4457112"/>
            <a:ext cx="9144000" cy="24264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A713D7-7D7F-41BB-F661-41807A1812A7}"/>
              </a:ext>
            </a:extLst>
          </p:cNvPr>
          <p:cNvSpPr txBox="1"/>
          <p:nvPr userDrawn="1"/>
        </p:nvSpPr>
        <p:spPr>
          <a:xfrm>
            <a:off x="578076" y="4818213"/>
            <a:ext cx="2108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Myriad Pro Light" panose="020B0403030403020204" pitchFamily="34" charset="0"/>
              </a:rPr>
              <a:t>Think Boldly.</a:t>
            </a:r>
          </a:p>
          <a:p>
            <a:r>
              <a:rPr lang="en-US" sz="2000" dirty="0">
                <a:solidFill>
                  <a:schemeClr val="bg2"/>
                </a:solidFill>
                <a:latin typeface="Myriad Pro Light" panose="020B0403030403020204" pitchFamily="34" charset="0"/>
              </a:rPr>
              <a:t>Plan Strategically.</a:t>
            </a:r>
          </a:p>
          <a:p>
            <a:r>
              <a:rPr lang="en-US" sz="2000" dirty="0">
                <a:solidFill>
                  <a:schemeClr val="bg2"/>
                </a:solidFill>
                <a:latin typeface="Myriad Pro Light" panose="020B0403030403020204" pitchFamily="34" charset="0"/>
              </a:rPr>
              <a:t>Raise More Money.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D8B401-7979-34D2-01A8-E03F0C16C4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8701"/>
          <a:stretch/>
        </p:blipFill>
        <p:spPr>
          <a:xfrm>
            <a:off x="269095" y="5925057"/>
            <a:ext cx="3215148" cy="60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61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ro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62D8F3-B84D-767A-BE6B-BD1B43267179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8FD9C1-5514-CABA-E290-0B4E5154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08" y="548640"/>
            <a:ext cx="7769984" cy="492443"/>
          </a:xfrm>
        </p:spPr>
        <p:txBody>
          <a:bodyPr tIns="0" bIns="0" anchor="t" anchorCtr="0">
            <a:sp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FBBD1F-2EEB-2879-2F55-83477DA08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732"/>
          <a:stretch/>
        </p:blipFill>
        <p:spPr>
          <a:xfrm>
            <a:off x="0" y="4837176"/>
            <a:ext cx="9144000" cy="20208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695384-F272-D8CA-0F07-D81588AE70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8701"/>
          <a:stretch/>
        </p:blipFill>
        <p:spPr>
          <a:xfrm>
            <a:off x="0" y="5143236"/>
            <a:ext cx="3215148" cy="60093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7E1A9-25C5-AC84-0C85-3859522B8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6809" y="5596096"/>
            <a:ext cx="4563421" cy="696486"/>
          </a:xfrm>
        </p:spPr>
        <p:txBody>
          <a:bodyPr t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2727 Allen Parkway Suite 1650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Houston, Texas 77019</a:t>
            </a:r>
          </a:p>
        </p:txBody>
      </p:sp>
    </p:spTree>
    <p:extLst>
      <p:ext uri="{BB962C8B-B14F-4D97-AF65-F5344CB8AC3E}">
        <p14:creationId xmlns:p14="http://schemas.microsoft.com/office/powerpoint/2010/main" val="177844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68B30-6851-8D2C-41BE-996C22613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475" y="3011540"/>
            <a:ext cx="8628323" cy="615553"/>
          </a:xfrm>
        </p:spPr>
        <p:txBody>
          <a:bodyPr wrap="square" tIns="0" bIns="0" anchor="t" anchorCtr="0">
            <a:spAutoFit/>
          </a:bodyPr>
          <a:lstStyle>
            <a:lvl1pPr>
              <a:defRPr sz="4000" spc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32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05672" y="528799"/>
            <a:ext cx="7769984" cy="553998"/>
          </a:xfrm>
        </p:spPr>
        <p:txBody>
          <a:bodyPr tIns="0" bIns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705672" y="1828800"/>
            <a:ext cx="7769984" cy="4525963"/>
          </a:xfrm>
        </p:spPr>
        <p:txBody>
          <a:bodyPr/>
          <a:lstStyle>
            <a:lvl1pPr marL="228600" indent="-228600">
              <a:spcAft>
                <a:spcPts val="600"/>
              </a:spcAft>
              <a:defRPr sz="2200">
                <a:solidFill>
                  <a:srgbClr val="000000"/>
                </a:solidFill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</a:defRPr>
            </a:lvl2pPr>
            <a:lvl3pPr>
              <a:spcAft>
                <a:spcPts val="600"/>
              </a:spcAft>
              <a:defRPr sz="1800">
                <a:solidFill>
                  <a:srgbClr val="000000"/>
                </a:solidFill>
              </a:defRPr>
            </a:lvl3pPr>
            <a:lvl4pPr>
              <a:spcAft>
                <a:spcPts val="600"/>
              </a:spcAft>
              <a:defRPr sz="1400">
                <a:solidFill>
                  <a:srgbClr val="000000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0886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5672" y="1828800"/>
            <a:ext cx="3790128" cy="4525963"/>
          </a:xfrm>
        </p:spPr>
        <p:txBody>
          <a:bodyPr tIns="0" bIns="0">
            <a:normAutofit/>
          </a:bodyPr>
          <a:lstStyle>
            <a:lvl1pPr>
              <a:lnSpc>
                <a:spcPct val="120000"/>
              </a:lnSpc>
              <a:defRPr sz="2000">
                <a:solidFill>
                  <a:srgbClr val="000000"/>
                </a:solidFill>
              </a:defRPr>
            </a:lvl1pPr>
            <a:lvl2pPr>
              <a:lnSpc>
                <a:spcPct val="120000"/>
              </a:lnSpc>
              <a:defRPr sz="1800">
                <a:solidFill>
                  <a:srgbClr val="000000"/>
                </a:solidFill>
              </a:defRPr>
            </a:lvl2pPr>
            <a:lvl3pPr>
              <a:lnSpc>
                <a:spcPct val="120000"/>
              </a:lnSpc>
              <a:defRPr sz="1600">
                <a:solidFill>
                  <a:srgbClr val="000000"/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rgbClr val="000000"/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5672" y="528799"/>
            <a:ext cx="7769984" cy="553998"/>
          </a:xfrm>
        </p:spPr>
        <p:txBody>
          <a:bodyPr tIns="0" bIns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85528" y="1828800"/>
            <a:ext cx="3790128" cy="4525963"/>
          </a:xfrm>
        </p:spPr>
        <p:txBody>
          <a:bodyPr tIns="0" bIns="0">
            <a:normAutofit/>
          </a:bodyPr>
          <a:lstStyle>
            <a:lvl1pPr>
              <a:lnSpc>
                <a:spcPct val="120000"/>
              </a:lnSpc>
              <a:defRPr sz="2000">
                <a:solidFill>
                  <a:srgbClr val="000000"/>
                </a:solidFill>
              </a:defRPr>
            </a:lvl1pPr>
            <a:lvl2pPr>
              <a:lnSpc>
                <a:spcPct val="120000"/>
              </a:lnSpc>
              <a:defRPr sz="1800">
                <a:solidFill>
                  <a:srgbClr val="000000"/>
                </a:solidFill>
              </a:defRPr>
            </a:lvl2pPr>
            <a:lvl3pPr>
              <a:lnSpc>
                <a:spcPct val="120000"/>
              </a:lnSpc>
              <a:defRPr sz="1600">
                <a:solidFill>
                  <a:srgbClr val="000000"/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rgbClr val="000000"/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2430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9964"/>
          </a:xfrm>
        </p:spPr>
        <p:txBody>
          <a:bodyPr>
            <a:normAutofit/>
          </a:bodyPr>
          <a:lstStyle>
            <a:lvl1pPr>
              <a:defRPr lang="en-US" sz="4000" dirty="0"/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" y="1354727"/>
            <a:ext cx="8229600" cy="475456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01013-8A83-4D51-A055-247AB62E1F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2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 Agenda Title Content- Lef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083E698C-3C8C-3CE0-084C-60FA85B00C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007220" y="125368"/>
            <a:ext cx="7136780" cy="51500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492443"/>
          </a:xfrm>
        </p:spPr>
        <p:txBody>
          <a:bodyPr tIns="0" bIns="0" anchor="t" anchorCtr="0">
            <a:sp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CBBE7C-7F39-B9BB-7805-2A12DC29A3D8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8BEF17E-34EB-2D77-E014-C36A89AB6F3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6656" y="1252728"/>
            <a:ext cx="7641968" cy="4649795"/>
          </a:xfrm>
        </p:spPr>
        <p:txBody>
          <a:bodyPr>
            <a:noAutofit/>
          </a:bodyPr>
          <a:lstStyle>
            <a:lvl1pPr marL="457200" indent="-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/>
              <a:defRPr sz="2000" b="0" i="0">
                <a:solidFill>
                  <a:srgbClr val="151F6D"/>
                </a:solidFill>
                <a:latin typeface="Lato" panose="020F0502020204030203" pitchFamily="34" charset="77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1400" baseline="0">
                <a:solidFill>
                  <a:schemeClr val="accent1"/>
                </a:solidFill>
                <a:latin typeface="Lato" panose="020F0502020204030203" pitchFamily="34" charset="77"/>
              </a:defRPr>
            </a:lvl2pPr>
            <a:lvl3pPr>
              <a:lnSpc>
                <a:spcPct val="150000"/>
              </a:lnSpc>
              <a:defRPr sz="1200">
                <a:solidFill>
                  <a:schemeClr val="accent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sz="1200">
                <a:solidFill>
                  <a:schemeClr val="accent1"/>
                </a:solidFill>
                <a:latin typeface="Merriweather" pitchFamily="2" charset="77"/>
              </a:defRPr>
            </a:lvl4pPr>
          </a:lstStyle>
          <a:p>
            <a:pPr lvl="0"/>
            <a:r>
              <a:rPr lang="en-US" dirty="0">
                <a:solidFill>
                  <a:schemeClr val="tx2"/>
                </a:solidFill>
              </a:rPr>
              <a:t>Click to edit Master Text Style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Second Level</a:t>
            </a:r>
          </a:p>
          <a:p>
            <a:pPr lvl="2"/>
            <a:r>
              <a:rPr lang="en-US" dirty="0">
                <a:solidFill>
                  <a:schemeClr val="tx2"/>
                </a:solidFill>
              </a:rPr>
              <a:t>Third Level </a:t>
            </a:r>
          </a:p>
          <a:p>
            <a:pPr lvl="0"/>
            <a:r>
              <a:rPr lang="en-US" dirty="0" err="1">
                <a:solidFill>
                  <a:schemeClr val="tx2"/>
                </a:solidFill>
              </a:rPr>
              <a:t>lkjh</a:t>
            </a:r>
            <a:endParaRPr lang="en-US" dirty="0">
              <a:solidFill>
                <a:schemeClr val="tx2"/>
              </a:solidFill>
            </a:endParaRPr>
          </a:p>
          <a:p>
            <a:pPr lvl="3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pPr lvl="0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EA5A92-5DF2-090D-0567-D49F647D0D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51201" y="6196861"/>
            <a:ext cx="1724455" cy="2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8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 Lef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083E698C-3C8C-3CE0-084C-60FA85B00C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007220" y="125368"/>
            <a:ext cx="7136780" cy="51500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492443"/>
          </a:xfrm>
        </p:spPr>
        <p:txBody>
          <a:bodyPr tIns="0" bIns="0" anchor="t" anchorCtr="0">
            <a:sp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CBBE7C-7F39-B9BB-7805-2A12DC29A3D8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030D847-37CA-7C42-806D-02D8175C2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56" y="1371600"/>
            <a:ext cx="4133088" cy="4500693"/>
          </a:xfrm>
        </p:spPr>
        <p:txBody>
          <a:bodyPr t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 b="0" i="0">
                <a:solidFill>
                  <a:schemeClr val="tx2"/>
                </a:solidFill>
                <a:latin typeface="Lato" panose="020F0502020204030203" pitchFamily="34" charset="77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600" b="0" i="0">
                <a:solidFill>
                  <a:schemeClr val="accent1"/>
                </a:solidFill>
                <a:latin typeface="Merriweather" panose="02000000000000000000" pitchFamily="2" charset="77"/>
                <a:ea typeface="Merriweather" panose="02000000000000000000" pitchFamily="2" charset="77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400" b="0" i="0"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200" b="0" i="0"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200" b="0" i="0"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543606-CFBB-4BA7-3382-AFE0570E0E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51201" y="6196861"/>
            <a:ext cx="1724455" cy="2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6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Left Aligne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id="{82A130DA-29B1-BEB1-8311-7060B401A0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007220" y="125368"/>
            <a:ext cx="7136780" cy="5150025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50E7748-8940-C3CE-FDEC-0C58458F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8076" y="6132507"/>
            <a:ext cx="2133600" cy="365125"/>
          </a:xfrm>
        </p:spPr>
        <p:txBody>
          <a:bodyPr/>
          <a:lstStyle/>
          <a:p>
            <a:fld id="{65A5CB6C-E2EF-F145-B8BD-69775E510DC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ECAE68-7104-0A85-8B38-00B7A69950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51201" y="6196861"/>
            <a:ext cx="1724455" cy="286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5700AB-05AB-3FC5-BE4F-DC489F3450C1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A341C4-6DBF-D332-BC4A-D033A4B6701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7008" y="1371600"/>
            <a:ext cx="7769984" cy="4649813"/>
          </a:xfrm>
        </p:spPr>
        <p:txBody>
          <a:bodyPr t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 b="0" i="0">
                <a:solidFill>
                  <a:schemeClr val="tx2"/>
                </a:solidFill>
                <a:latin typeface="Lato" panose="020F0502020204030203" pitchFamily="34" charset="77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600" b="0" i="0">
                <a:solidFill>
                  <a:schemeClr val="accent1"/>
                </a:solidFill>
                <a:latin typeface="Merriweather" panose="02000000000000000000" pitchFamily="2" charset="77"/>
                <a:ea typeface="Merriweather" panose="02000000000000000000" pitchFamily="2" charset="77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400" b="0" i="0"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200" b="0" i="0"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200" b="0" i="0"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74AE7C-D820-AD53-FC3D-AA966FCB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492443"/>
          </a:xfrm>
        </p:spPr>
        <p:txBody>
          <a:bodyPr tIns="0" bIns="0" anchor="t" anchorCtr="0">
            <a:sp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43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ight&#10;&#10;Description automatically generated">
            <a:extLst>
              <a:ext uri="{FF2B5EF4-FFF2-40B4-BE49-F238E27FC236}">
                <a16:creationId xmlns:a16="http://schemas.microsoft.com/office/drawing/2014/main" id="{2CF7DD4F-774C-E040-7AED-63B6E69AE9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007220" y="125368"/>
            <a:ext cx="7136780" cy="51500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29529" y="1377460"/>
            <a:ext cx="3827463" cy="2179556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marL="0" indent="0" algn="l">
              <a:buNone/>
              <a:defRPr sz="18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E5A79C-2218-6B8C-DC6E-8720DF86C9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51201" y="6196861"/>
            <a:ext cx="1724455" cy="2867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DA173E5-360F-2BB8-29C7-8E1C621B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553998"/>
          </a:xfrm>
        </p:spPr>
        <p:txBody>
          <a:bodyPr tIns="0" bIns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48007C-0095-995A-D55C-D33EA28CB206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563DDC7-134F-B955-A4FE-1147CBE1AAF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87008" y="1371600"/>
            <a:ext cx="3738688" cy="4649813"/>
          </a:xfrm>
        </p:spPr>
        <p:txBody>
          <a:bodyPr t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 b="0" i="0">
                <a:solidFill>
                  <a:schemeClr val="tx2"/>
                </a:solidFill>
                <a:latin typeface="Lato" panose="020F0502020204030203" pitchFamily="34" charset="77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600" b="0" i="0">
                <a:solidFill>
                  <a:schemeClr val="accent1"/>
                </a:solidFill>
                <a:latin typeface="Merriweather" panose="02000000000000000000" pitchFamily="2" charset="77"/>
                <a:ea typeface="Merriweather" panose="02000000000000000000" pitchFamily="2" charset="77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400" b="0" i="0"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200" b="0" i="0"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200" b="0" i="0">
                <a:latin typeface="Lato" panose="020F0502020204030203" pitchFamily="34" charset="77"/>
                <a:ea typeface="Lato" panose="020F0502020204030203" pitchFamily="34" charset="77"/>
                <a:cs typeface="Lato" panose="020F0502020204030203" pitchFamily="34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8DE6F9EC-2D87-D444-5AFF-DAE2549357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29529" y="3829501"/>
            <a:ext cx="3827463" cy="2191912"/>
          </a:xfrm>
          <a:noFill/>
          <a:ln>
            <a:noFill/>
          </a:ln>
        </p:spPr>
        <p:txBody>
          <a:bodyPr anchor="t" anchorCtr="0">
            <a:normAutofit/>
          </a:bodyPr>
          <a:lstStyle>
            <a:lvl1pPr marL="0" indent="0" algn="l">
              <a:buNone/>
              <a:defRPr sz="18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8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light&#10;&#10;Description automatically generated">
            <a:extLst>
              <a:ext uri="{FF2B5EF4-FFF2-40B4-BE49-F238E27FC236}">
                <a16:creationId xmlns:a16="http://schemas.microsoft.com/office/drawing/2014/main" id="{3C32D71E-5089-9639-4FA3-CB82BDFF3E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007220" y="118872"/>
            <a:ext cx="7136780" cy="51500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1"/>
          </p:nvPr>
        </p:nvSpPr>
        <p:spPr>
          <a:xfrm>
            <a:off x="536575" y="1412748"/>
            <a:ext cx="1803953" cy="1804925"/>
          </a:xfrm>
          <a:noFill/>
        </p:spPr>
        <p:txBody>
          <a:bodyPr>
            <a:normAutofit/>
          </a:bodyPr>
          <a:lstStyle>
            <a:lvl1pPr>
              <a:defRPr sz="18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810312" y="1328597"/>
            <a:ext cx="5726270" cy="358349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 i="0">
                <a:solidFill>
                  <a:schemeClr val="accent1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30EA7A-4C5C-80D4-8675-78BF9775C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51201" y="6196861"/>
            <a:ext cx="1724455" cy="2867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D61EF5-D361-7D16-72D4-A7B9B4C3ACC0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F1E46C4-9400-63C0-2C21-C2C792AAEF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10312" y="1971412"/>
            <a:ext cx="5726270" cy="1376380"/>
          </a:xfrm>
        </p:spPr>
        <p:txBody>
          <a:bodyPr tIns="0" bIns="0">
            <a:normAutofit/>
          </a:bodyPr>
          <a:lstStyle>
            <a:lvl1pPr marL="171450" indent="-1714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100" b="0" i="0">
                <a:solidFill>
                  <a:schemeClr val="tx1"/>
                </a:solidFill>
                <a:latin typeface="Lato" panose="020F0502020204030203" pitchFamily="34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F47B0A00-2899-9545-03F4-21675DF5FB4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10312" y="1678557"/>
            <a:ext cx="5726270" cy="210717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 b="0" i="0">
                <a:solidFill>
                  <a:srgbClr val="919192"/>
                </a:solidFill>
                <a:latin typeface="Lato" panose="020F0502020204030203" pitchFamily="34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66853CD-FAF7-5F08-A22D-D1AF9794F6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810312" y="3786572"/>
            <a:ext cx="5726270" cy="358349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 i="0">
                <a:solidFill>
                  <a:schemeClr val="accent1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C30D344B-AD8B-155F-02ED-7ED628B7175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810312" y="4429387"/>
            <a:ext cx="5726270" cy="1376380"/>
          </a:xfrm>
        </p:spPr>
        <p:txBody>
          <a:bodyPr tIns="0" bIns="0">
            <a:normAutofit/>
          </a:bodyPr>
          <a:lstStyle>
            <a:lvl1pPr marL="171450" indent="-1714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100" b="0" i="0">
                <a:solidFill>
                  <a:schemeClr val="tx1"/>
                </a:solidFill>
                <a:latin typeface="Lato" panose="020F0502020204030203" pitchFamily="34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BE19E59-1EE1-D88B-144F-A34CD1FFC3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10312" y="4136532"/>
            <a:ext cx="5726270" cy="210717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 b="0" i="0">
                <a:solidFill>
                  <a:srgbClr val="919192"/>
                </a:solidFill>
                <a:latin typeface="Lato" panose="020F0502020204030203" pitchFamily="34" charset="77"/>
                <a:cs typeface="Merriweather" panose="02000000000000000000" pitchFamily="2" charset="77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A035FC75-6001-0029-6889-912D26B2A83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536575" y="3904279"/>
            <a:ext cx="1803953" cy="1804925"/>
          </a:xfrm>
          <a:noFill/>
        </p:spPr>
        <p:txBody>
          <a:bodyPr>
            <a:normAutofit/>
          </a:bodyPr>
          <a:lstStyle>
            <a:lvl1pPr>
              <a:defRPr sz="18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8C9A8CD-D6C8-45BA-52EF-53BCAF4EE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492443"/>
          </a:xfrm>
        </p:spPr>
        <p:txBody>
          <a:bodyPr tIns="0" bIns="0" anchor="t" anchorCtr="0">
            <a:sp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1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069" y="2885545"/>
            <a:ext cx="8477124" cy="615553"/>
          </a:xfrm>
        </p:spPr>
        <p:txBody>
          <a:bodyPr wrap="square" tIns="0" bIns="0" anchor="t" anchorCtr="0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069" y="3591850"/>
            <a:ext cx="7752528" cy="369332"/>
          </a:xfrm>
        </p:spPr>
        <p:txBody>
          <a:bodyPr tIns="0" bIns="0">
            <a:spAutoFit/>
          </a:bodyPr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9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f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37E0D583-74EE-E719-5760-ADC85D6A4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007220" y="125368"/>
            <a:ext cx="7136780" cy="51500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1"/>
          </p:nvPr>
        </p:nvSpPr>
        <p:spPr>
          <a:xfrm>
            <a:off x="1961932" y="2225994"/>
            <a:ext cx="4965756" cy="237293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Lato" panose="020F0502020204030203" pitchFamily="34" charset="77"/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0DDDBC-846B-A886-88CD-44124184DE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51201" y="6196861"/>
            <a:ext cx="1724455" cy="2867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352068-BA07-E6DC-4E59-B106D71F0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0"/>
            <a:ext cx="7769984" cy="553998"/>
          </a:xfrm>
        </p:spPr>
        <p:txBody>
          <a:bodyPr tIns="0" bIns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E58D46-81A1-6DE4-5DD7-1A422888069A}"/>
              </a:ext>
            </a:extLst>
          </p:cNvPr>
          <p:cNvSpPr/>
          <p:nvPr userDrawn="1"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3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5672" y="551637"/>
            <a:ext cx="7769984" cy="4924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672" y="1600201"/>
            <a:ext cx="7769984" cy="376883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8076" y="6132507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400" b="0" i="0">
                <a:solidFill>
                  <a:schemeClr val="bg2">
                    <a:lumMod val="50000"/>
                  </a:schemeClr>
                </a:solidFill>
                <a:latin typeface="Merriweather" panose="02000000000000000000" pitchFamily="2" charset="77"/>
                <a:ea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fld id="{65A5CB6C-E2EF-F145-B8BD-69775E510D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8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50" r:id="rId2"/>
    <p:sldLayoutId id="2147483651" r:id="rId3"/>
    <p:sldLayoutId id="2147483694" r:id="rId4"/>
    <p:sldLayoutId id="2147483688" r:id="rId5"/>
    <p:sldLayoutId id="2147483666" r:id="rId6"/>
    <p:sldLayoutId id="2147483693" r:id="rId7"/>
    <p:sldLayoutId id="2147483649" r:id="rId8"/>
    <p:sldLayoutId id="2147483664" r:id="rId9"/>
    <p:sldLayoutId id="2147483691" r:id="rId10"/>
    <p:sldLayoutId id="2147483665" r:id="rId11"/>
    <p:sldLayoutId id="2147483667" r:id="rId12"/>
    <p:sldLayoutId id="2147483671" r:id="rId13"/>
    <p:sldLayoutId id="2147483690" r:id="rId14"/>
    <p:sldLayoutId id="2147483668" r:id="rId15"/>
    <p:sldLayoutId id="2147483669" r:id="rId16"/>
    <p:sldLayoutId id="2147483670" r:id="rId17"/>
    <p:sldLayoutId id="2147483692" r:id="rId18"/>
    <p:sldLayoutId id="2147483695" r:id="rId19"/>
    <p:sldLayoutId id="2147483715" r:id="rId20"/>
    <p:sldLayoutId id="2147483716" r:id="rId21"/>
    <p:sldLayoutId id="2147483717" r:id="rId2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 spc="100">
          <a:solidFill>
            <a:schemeClr val="accent1"/>
          </a:solidFill>
          <a:latin typeface="Merriweather" panose="02000000000000000000" pitchFamily="2" charset="77"/>
          <a:ea typeface="Merriweather" panose="02000000000000000000" pitchFamily="2" charset="77"/>
          <a:cs typeface="Merriweather" panose="02000000000000000000" pitchFamily="2" charset="77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Lato" panose="020F0502020204030203" pitchFamily="34" charset="77"/>
          <a:cs typeface="Lato" panose="020F0502020204030203" pitchFamily="34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Lato" panose="020F0502020204030203" pitchFamily="34" charset="77"/>
          <a:ea typeface="+mn-ea"/>
          <a:cs typeface="Lato" panose="020F0502020204030203" pitchFamily="34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Lato" panose="020F0502020204030203" pitchFamily="34" charset="77"/>
          <a:ea typeface="+mn-ea"/>
          <a:cs typeface="Lato" panose="020F0502020204030203" pitchFamily="34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Lato" panose="020F0502020204030203" pitchFamily="34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Lato" panose="020F0502020204030203" pitchFamily="34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ratavid.com/note?noteId=3b884645-ce20-4e71-a3bc-7b39d0880c51&amp;preview=true&amp;cId=preview" TargetMode="External"/><Relationship Id="rId4" Type="http://schemas.openxmlformats.org/officeDocument/2006/relationships/hyperlink" Target="https://thankview.com/video/5f05eb108d789/generic?source=export&amp;hsLang=en&amp;_ga=2.148743543.1500935268.1646844942-182388161.164684494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es the &quot;Wow Factor&quot; Equal Good Design?">
            <a:extLst>
              <a:ext uri="{FF2B5EF4-FFF2-40B4-BE49-F238E27FC236}">
                <a16:creationId xmlns:a16="http://schemas.microsoft.com/office/drawing/2014/main" id="{BCB43303-BC72-3034-DB85-788E3D1D2F4B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4" b="1025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31914A-EF2A-6624-CEBA-030A7EDA07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6473" y="4297806"/>
            <a:ext cx="8134350" cy="806555"/>
          </a:xfrm>
        </p:spPr>
        <p:txBody>
          <a:bodyPr>
            <a:normAutofit/>
          </a:bodyPr>
          <a:lstStyle/>
          <a:p>
            <a:r>
              <a:rPr lang="en-US" dirty="0"/>
              <a:t>Wow Your Donors with Stewardship</a:t>
            </a:r>
          </a:p>
          <a:p>
            <a:r>
              <a:rPr lang="en-US" dirty="0"/>
              <a:t>They Won’t Soon Forget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F8D07-7702-0131-E729-D380136E4D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69578" y="5317469"/>
            <a:ext cx="3057525" cy="362545"/>
          </a:xfrm>
        </p:spPr>
        <p:txBody>
          <a:bodyPr/>
          <a:lstStyle/>
          <a:p>
            <a:r>
              <a:rPr lang="en-US" sz="1200" i="1" dirty="0"/>
              <a:t>TACCF Annual Conference</a:t>
            </a:r>
          </a:p>
          <a:p>
            <a:r>
              <a:rPr lang="en-US" sz="1200" i="1" dirty="0"/>
              <a:t>February 8,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F6D679-2666-41C6-841C-2D1E708AD4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6473" y="5077576"/>
            <a:ext cx="4506912" cy="688975"/>
          </a:xfrm>
        </p:spPr>
        <p:txBody>
          <a:bodyPr/>
          <a:lstStyle/>
          <a:p>
            <a:r>
              <a:rPr lang="en-US" sz="1600" b="1" dirty="0"/>
              <a:t>Holly Lang, Principal</a:t>
            </a:r>
          </a:p>
          <a:p>
            <a:r>
              <a:rPr lang="en-US" sz="1600" b="1" dirty="0"/>
              <a:t>Victor Brooks, Consultant</a:t>
            </a:r>
          </a:p>
        </p:txBody>
      </p:sp>
    </p:spTree>
    <p:extLst>
      <p:ext uri="{BB962C8B-B14F-4D97-AF65-F5344CB8AC3E}">
        <p14:creationId xmlns:p14="http://schemas.microsoft.com/office/powerpoint/2010/main" val="15274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05F57-686A-9DB8-6471-04A5BF89088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Individuals: Generations Overview</a:t>
            </a:r>
          </a:p>
        </p:txBody>
      </p:sp>
      <p:pic>
        <p:nvPicPr>
          <p:cNvPr id="2050" name="Picture 2" descr="The generations defined">
            <a:extLst>
              <a:ext uri="{FF2B5EF4-FFF2-40B4-BE49-F238E27FC236}">
                <a16:creationId xmlns:a16="http://schemas.microsoft.com/office/drawing/2014/main" id="{6D210898-B783-4262-BFC1-86E390E09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89" y="1326903"/>
            <a:ext cx="8857691" cy="480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016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3" name="Slide Number Placeholder 2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AFE251-1E82-4E50-9137-6801BCED441E}" type="slidenum">
              <a:rPr lang="en-US" altLang="en-US" sz="140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2467" name="Text Placeholder 4"/>
          <p:cNvSpPr>
            <a:spLocks noGrp="1"/>
          </p:cNvSpPr>
          <p:nvPr>
            <p:ph sz="half" idx="13"/>
          </p:nvPr>
        </p:nvSpPr>
        <p:spPr>
          <a:xfrm>
            <a:off x="3396633" y="1355680"/>
            <a:ext cx="5360927" cy="204484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altLang="en-US" dirty="0">
                <a:latin typeface="Lato" panose="020F0502020204030203" pitchFamily="34" charset="0"/>
                <a:cs typeface="Calibri" panose="020F0502020204030204" pitchFamily="34" charset="0"/>
              </a:rPr>
              <a:t>Still represent the majority of all adults who give.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latin typeface="Lato" panose="020F0502020204030203" pitchFamily="34" charset="0"/>
                <a:cs typeface="Calibri" panose="020F0502020204030204" pitchFamily="34" charset="0"/>
              </a:rPr>
              <a:t>Contribute 43% of all dollars donated.</a:t>
            </a:r>
          </a:p>
          <a:p>
            <a:pPr>
              <a:spcAft>
                <a:spcPts val="600"/>
              </a:spcAft>
            </a:pPr>
            <a:r>
              <a:rPr lang="en-US" altLang="en-US" b="1" dirty="0">
                <a:latin typeface="Lato" panose="020F0502020204030203" pitchFamily="34" charset="0"/>
                <a:cs typeface="Calibri" panose="020F0502020204030204" pitchFamily="34" charset="0"/>
              </a:rPr>
              <a:t>Decreasing their volunteer time </a:t>
            </a:r>
            <a:r>
              <a:rPr lang="en-US" altLang="en-US" dirty="0">
                <a:latin typeface="Lato" panose="020F0502020204030203" pitchFamily="34" charset="0"/>
                <a:cs typeface="Calibri" panose="020F0502020204030204" pitchFamily="34" charset="0"/>
              </a:rPr>
              <a:t>dramatically</a:t>
            </a:r>
            <a:r>
              <a:rPr lang="en-US" altLang="en-US" b="1" dirty="0">
                <a:latin typeface="Lato" panose="020F0502020204030203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latin typeface="Lato" panose="020F0502020204030203" pitchFamily="34" charset="0"/>
                <a:cs typeface="Calibri" panose="020F0502020204030204" pitchFamily="34" charset="0"/>
              </a:rPr>
              <a:t>More responsive to an </a:t>
            </a:r>
            <a:r>
              <a:rPr lang="en-US" altLang="en-US" b="1" dirty="0">
                <a:latin typeface="Lato" panose="020F0502020204030203" pitchFamily="34" charset="0"/>
                <a:cs typeface="Calibri" panose="020F0502020204030204" pitchFamily="34" charset="0"/>
              </a:rPr>
              <a:t>emotional appeal</a:t>
            </a:r>
            <a:r>
              <a:rPr lang="en-US" altLang="en-US" dirty="0">
                <a:latin typeface="Lato" panose="020F0502020204030203" pitchFamily="34" charset="0"/>
                <a:cs typeface="Calibri" panose="020F0502020204030204" pitchFamily="34" charset="0"/>
              </a:rPr>
              <a:t>,</a:t>
            </a:r>
            <a:r>
              <a:rPr lang="en-US" altLang="en-US" b="1" dirty="0">
                <a:latin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latin typeface="Lato" panose="020F0502020204030203" pitchFamily="34" charset="0"/>
                <a:cs typeface="Calibri" panose="020F0502020204030204" pitchFamily="34" charset="0"/>
              </a:rPr>
              <a:t>and via direct mail.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latin typeface="Lato" panose="020F0502020204030203" pitchFamily="34" charset="0"/>
                <a:cs typeface="Calibri" panose="020F0502020204030204" pitchFamily="34" charset="0"/>
              </a:rPr>
              <a:t>Concerned about the charity’s </a:t>
            </a:r>
            <a:r>
              <a:rPr lang="en-US" altLang="en-US" b="1" dirty="0">
                <a:latin typeface="Lato" panose="020F0502020204030203" pitchFamily="34" charset="0"/>
                <a:cs typeface="Calibri" panose="020F0502020204030204" pitchFamily="34" charset="0"/>
              </a:rPr>
              <a:t>overall reputation</a:t>
            </a:r>
            <a:r>
              <a:rPr lang="en-US" altLang="en-US" dirty="0">
                <a:latin typeface="Lato" panose="020F0502020204030203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The Generational Divide (Traditional)</a:t>
            </a:r>
            <a:endParaRPr lang="en-US" dirty="0">
              <a:latin typeface="Aquatico"/>
            </a:endParaRPr>
          </a:p>
        </p:txBody>
      </p:sp>
      <p:sp>
        <p:nvSpPr>
          <p:cNvPr id="62468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392387" y="3765654"/>
            <a:ext cx="5360927" cy="227105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1800" dirty="0">
                <a:solidFill>
                  <a:schemeClr val="tx2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Focus giving on </a:t>
            </a:r>
            <a:r>
              <a:rPr lang="en-US" altLang="en-US" sz="1800" b="1" dirty="0">
                <a:solidFill>
                  <a:schemeClr val="tx2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fewer organizations </a:t>
            </a:r>
            <a:r>
              <a:rPr lang="en-US" altLang="en-US" sz="1800" dirty="0">
                <a:solidFill>
                  <a:schemeClr val="tx2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than Boomers.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1800" dirty="0">
                <a:solidFill>
                  <a:schemeClr val="tx2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Look for </a:t>
            </a:r>
            <a:r>
              <a:rPr lang="en-US" altLang="en-US" sz="1800" b="1" dirty="0">
                <a:solidFill>
                  <a:schemeClr val="tx2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gift impact</a:t>
            </a:r>
            <a:r>
              <a:rPr lang="en-US" altLang="en-US" sz="1800" dirty="0">
                <a:solidFill>
                  <a:schemeClr val="tx2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 for confidence and continued giving.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1800" dirty="0">
                <a:solidFill>
                  <a:schemeClr val="tx2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More likely than other generations to give </a:t>
            </a:r>
            <a:r>
              <a:rPr lang="en-US" altLang="en-US" sz="1800" b="1" dirty="0">
                <a:solidFill>
                  <a:schemeClr val="tx2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small to mid-level gifts over a longer period of time.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1800" dirty="0">
                <a:solidFill>
                  <a:schemeClr val="tx2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May be some of the greatest skeptics when it comes to confidence in nonprofits.</a:t>
            </a:r>
          </a:p>
        </p:txBody>
      </p:sp>
      <p:sp>
        <p:nvSpPr>
          <p:cNvPr id="62470" name="TextBox 13"/>
          <p:cNvSpPr txBox="1">
            <a:spLocks noChangeArrowheads="1"/>
          </p:cNvSpPr>
          <p:nvPr/>
        </p:nvSpPr>
        <p:spPr bwMode="auto">
          <a:xfrm>
            <a:off x="777879" y="1148011"/>
            <a:ext cx="26187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cs typeface="Arial" panose="020B0604020202020204" pitchFamily="34" charset="0"/>
              </a:rPr>
              <a:t>Baby Boomers</a:t>
            </a:r>
          </a:p>
        </p:txBody>
      </p:sp>
      <p:sp>
        <p:nvSpPr>
          <p:cNvPr id="62471" name="TextBox 14"/>
          <p:cNvSpPr txBox="1">
            <a:spLocks noChangeArrowheads="1"/>
          </p:cNvSpPr>
          <p:nvPr/>
        </p:nvSpPr>
        <p:spPr bwMode="auto">
          <a:xfrm>
            <a:off x="834352" y="3506264"/>
            <a:ext cx="15478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cs typeface="Arial" panose="020B0604020202020204" pitchFamily="34" charset="0"/>
              </a:rPr>
              <a:t>Gen X</a:t>
            </a: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0" y="6497632"/>
            <a:ext cx="68415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1200" b="1" spc="-10" dirty="0">
                <a:solidFill>
                  <a:srgbClr val="000000"/>
                </a:solidFill>
                <a:ea typeface="+mn-ea"/>
                <a:cs typeface="Calibri"/>
              </a:rPr>
              <a:t>Sources: </a:t>
            </a:r>
            <a:r>
              <a:rPr lang="en-US" altLang="en-US" sz="1200" spc="-10" dirty="0">
                <a:solidFill>
                  <a:srgbClr val="000000"/>
                </a:solidFill>
                <a:ea typeface="+mn-ea"/>
                <a:cs typeface="Calibri"/>
              </a:rPr>
              <a:t>Fidelity Charitable: The Future of Philanthropy; Giving USA Special Report: Giving by Generations</a:t>
            </a:r>
          </a:p>
        </p:txBody>
      </p:sp>
      <p:pic>
        <p:nvPicPr>
          <p:cNvPr id="1026" name="Picture 2" descr="Baby Boomers and CBD: What You Should Know - The Hemp Doctor">
            <a:extLst>
              <a:ext uri="{FF2B5EF4-FFF2-40B4-BE49-F238E27FC236}">
                <a16:creationId xmlns:a16="http://schemas.microsoft.com/office/drawing/2014/main" id="{943A31B0-5E7C-2CA9-35F2-6F10B71E8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9" y="1485159"/>
            <a:ext cx="2666299" cy="177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nerational Priorities: What Baby Boomers, Gen-Xers and Millennials Think  Makes an Ideal Employer | BioSpace">
            <a:extLst>
              <a:ext uri="{FF2B5EF4-FFF2-40B4-BE49-F238E27FC236}">
                <a16:creationId xmlns:a16="http://schemas.microsoft.com/office/drawing/2014/main" id="{DD310BE1-C757-B974-F4E9-865EF4C30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2"/>
          <a:stretch/>
        </p:blipFill>
        <p:spPr bwMode="auto">
          <a:xfrm>
            <a:off x="390686" y="3911824"/>
            <a:ext cx="2662052" cy="182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909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3" name="Slide Number Placeholder 2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AFE251-1E82-4E50-9137-6801BCED441E}" type="slidenum">
              <a:rPr lang="en-US" altLang="en-US" sz="1400">
                <a:solidFill>
                  <a:srgbClr val="000000"/>
                </a:solidFill>
                <a:ea typeface="+mn-ea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dirty="0">
              <a:solidFill>
                <a:srgbClr val="00000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The Generational Divide (Next Gen)</a:t>
            </a:r>
            <a:endParaRPr lang="en-US" dirty="0">
              <a:latin typeface="Aquatico"/>
            </a:endParaRPr>
          </a:p>
        </p:txBody>
      </p:sp>
      <p:sp>
        <p:nvSpPr>
          <p:cNvPr id="62469" name="Text Placeholder 5"/>
          <p:cNvSpPr txBox="1">
            <a:spLocks/>
          </p:cNvSpPr>
          <p:nvPr/>
        </p:nvSpPr>
        <p:spPr bwMode="auto">
          <a:xfrm>
            <a:off x="3239560" y="1284873"/>
            <a:ext cx="5490044" cy="212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1700" dirty="0">
                <a:solidFill>
                  <a:schemeClr val="tx2"/>
                </a:solidFill>
                <a:latin typeface="Lato" panose="020F0502020204030203" pitchFamily="34" charset="0"/>
                <a:ea typeface="+mn-ea"/>
                <a:cs typeface="Calibri" panose="020F0502020204030204" pitchFamily="34" charset="0"/>
              </a:rPr>
              <a:t>Recent studies show they have </a:t>
            </a:r>
            <a:r>
              <a:rPr lang="en-US" altLang="en-US" sz="1700" b="1" dirty="0">
                <a:solidFill>
                  <a:schemeClr val="tx2"/>
                </a:solidFill>
                <a:latin typeface="Lato" panose="020F0502020204030203" pitchFamily="34" charset="0"/>
                <a:ea typeface="+mn-ea"/>
                <a:cs typeface="Calibri" panose="020F0502020204030204" pitchFamily="34" charset="0"/>
              </a:rPr>
              <a:t>stepped up giving dramatically </a:t>
            </a:r>
            <a:r>
              <a:rPr lang="en-US" altLang="en-US" sz="1700" dirty="0">
                <a:solidFill>
                  <a:schemeClr val="tx2"/>
                </a:solidFill>
                <a:latin typeface="Lato" panose="020F0502020204030203" pitchFamily="34" charset="0"/>
                <a:ea typeface="+mn-ea"/>
                <a:cs typeface="Calibri" panose="020F0502020204030204" pitchFamily="34" charset="0"/>
              </a:rPr>
              <a:t>in the last 5-6 years.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1700" dirty="0">
                <a:solidFill>
                  <a:schemeClr val="tx2"/>
                </a:solidFill>
                <a:latin typeface="Lato" panose="020F0502020204030203" pitchFamily="34" charset="0"/>
                <a:ea typeface="+mn-ea"/>
                <a:cs typeface="Calibri" panose="020F0502020204030204" pitchFamily="34" charset="0"/>
              </a:rPr>
              <a:t>Most likely to respond to </a:t>
            </a:r>
            <a:r>
              <a:rPr lang="en-US" altLang="en-US" sz="1700" b="1" dirty="0">
                <a:solidFill>
                  <a:schemeClr val="tx2"/>
                </a:solidFill>
                <a:latin typeface="Lato" panose="020F0502020204030203" pitchFamily="34" charset="0"/>
                <a:ea typeface="+mn-ea"/>
                <a:cs typeface="Calibri" panose="020F0502020204030204" pitchFamily="34" charset="0"/>
              </a:rPr>
              <a:t>direct mail AND email asks</a:t>
            </a:r>
            <a:r>
              <a:rPr lang="en-US" altLang="en-US" sz="1700" dirty="0">
                <a:solidFill>
                  <a:schemeClr val="tx2"/>
                </a:solidFill>
                <a:latin typeface="Lato" panose="020F0502020204030203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1700" dirty="0">
                <a:solidFill>
                  <a:schemeClr val="tx2"/>
                </a:solidFill>
                <a:latin typeface="Lato" panose="020F0502020204030203" pitchFamily="34" charset="0"/>
                <a:ea typeface="+mn-ea"/>
                <a:cs typeface="Calibri" panose="020F0502020204030204" pitchFamily="34" charset="0"/>
              </a:rPr>
              <a:t>Likely to demand</a:t>
            </a:r>
            <a:r>
              <a:rPr lang="en-US" altLang="en-US" sz="1700" b="1" dirty="0">
                <a:solidFill>
                  <a:schemeClr val="tx2"/>
                </a:solidFill>
                <a:latin typeface="Lato" panose="020F0502020204030203" pitchFamily="34" charset="0"/>
                <a:ea typeface="+mn-ea"/>
                <a:cs typeface="Calibri" panose="020F0502020204030204" pitchFamily="34" charset="0"/>
              </a:rPr>
              <a:t> accountability and transparency</a:t>
            </a:r>
            <a:r>
              <a:rPr lang="en-US" altLang="en-US" sz="1700" dirty="0">
                <a:solidFill>
                  <a:schemeClr val="tx2"/>
                </a:solidFill>
                <a:latin typeface="Lato" panose="020F0502020204030203" pitchFamily="34" charset="0"/>
                <a:ea typeface="+mn-ea"/>
                <a:cs typeface="Calibri" panose="020F0502020204030204" pitchFamily="34" charset="0"/>
              </a:rPr>
              <a:t> (more than older donors).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1700" dirty="0">
                <a:solidFill>
                  <a:schemeClr val="tx2"/>
                </a:solidFill>
                <a:latin typeface="Lato" panose="020F0502020204030203" pitchFamily="34" charset="0"/>
                <a:ea typeface="+mn-ea"/>
                <a:cs typeface="Calibri" panose="020F0502020204030204" pitchFamily="34" charset="0"/>
              </a:rPr>
              <a:t>Give </a:t>
            </a:r>
            <a:r>
              <a:rPr lang="en-US" altLang="en-US" sz="1700" b="1" dirty="0">
                <a:solidFill>
                  <a:schemeClr val="tx2"/>
                </a:solidFill>
                <a:latin typeface="Lato" panose="020F0502020204030203" pitchFamily="34" charset="0"/>
                <a:ea typeface="+mn-ea"/>
                <a:cs typeface="Calibri" panose="020F0502020204030204" pitchFamily="34" charset="0"/>
              </a:rPr>
              <a:t>less frequently </a:t>
            </a:r>
            <a:r>
              <a:rPr lang="en-US" altLang="en-US" sz="1700" dirty="0">
                <a:solidFill>
                  <a:schemeClr val="tx2"/>
                </a:solidFill>
                <a:latin typeface="Lato" panose="020F0502020204030203" pitchFamily="34" charset="0"/>
                <a:ea typeface="+mn-ea"/>
                <a:cs typeface="Calibri" panose="020F0502020204030204" pitchFamily="34" charset="0"/>
              </a:rPr>
              <a:t>and believe they can make the biggest difference by volunteering.</a:t>
            </a:r>
          </a:p>
        </p:txBody>
      </p:sp>
      <p:sp>
        <p:nvSpPr>
          <p:cNvPr id="62472" name="TextBox 15"/>
          <p:cNvSpPr txBox="1">
            <a:spLocks noChangeArrowheads="1"/>
          </p:cNvSpPr>
          <p:nvPr/>
        </p:nvSpPr>
        <p:spPr bwMode="auto">
          <a:xfrm>
            <a:off x="947012" y="1140407"/>
            <a:ext cx="1549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cs typeface="Arial" panose="020B0604020202020204" pitchFamily="34" charset="0"/>
              </a:rPr>
              <a:t>Millennials </a:t>
            </a:r>
          </a:p>
        </p:txBody>
      </p:sp>
      <p:pic>
        <p:nvPicPr>
          <p:cNvPr id="3" name="Picture 4" descr="The Many Ways that Millennials Truly are Different - Boston Agent Magazine">
            <a:extLst>
              <a:ext uri="{FF2B5EF4-FFF2-40B4-BE49-F238E27FC236}">
                <a16:creationId xmlns:a16="http://schemas.microsoft.com/office/drawing/2014/main" id="{62241607-ABBB-9050-375D-59308B4A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6" y="1497956"/>
            <a:ext cx="2662052" cy="177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C4F1D41-606D-E328-2B6F-B3A8FF08B001}"/>
              </a:ext>
            </a:extLst>
          </p:cNvPr>
          <p:cNvSpPr txBox="1">
            <a:spLocks/>
          </p:cNvSpPr>
          <p:nvPr/>
        </p:nvSpPr>
        <p:spPr bwMode="auto">
          <a:xfrm>
            <a:off x="3239560" y="3794366"/>
            <a:ext cx="5490044" cy="251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1700" dirty="0">
                <a:solidFill>
                  <a:schemeClr val="tx2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Giving in </a:t>
            </a:r>
            <a:r>
              <a:rPr lang="en-US" altLang="en-US" sz="1700" b="1" dirty="0">
                <a:solidFill>
                  <a:schemeClr val="tx2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less traditional </a:t>
            </a:r>
            <a:r>
              <a:rPr lang="en-US" altLang="en-US" sz="1700" dirty="0">
                <a:solidFill>
                  <a:schemeClr val="tx2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ways (e.g., to individuals and via social medial grassroots movements).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1700" b="1" dirty="0">
                <a:solidFill>
                  <a:schemeClr val="tx2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Plan for their charitable giving </a:t>
            </a:r>
            <a:r>
              <a:rPr lang="en-US" altLang="en-US" sz="1700" dirty="0">
                <a:solidFill>
                  <a:schemeClr val="tx2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even more than other generations.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1700" dirty="0">
                <a:solidFill>
                  <a:schemeClr val="tx2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More likely than other generations to give to a charity on a </a:t>
            </a:r>
            <a:r>
              <a:rPr lang="en-US" altLang="en-US" sz="1700" b="1" dirty="0">
                <a:solidFill>
                  <a:schemeClr val="tx2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monthly basis</a:t>
            </a:r>
            <a:r>
              <a:rPr lang="en-US" altLang="en-US" sz="1700" dirty="0">
                <a:solidFill>
                  <a:schemeClr val="tx2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1700" dirty="0">
                <a:solidFill>
                  <a:schemeClr val="tx2"/>
                </a:solidFill>
                <a:latin typeface="Lato" panose="020F0502020204030203" pitchFamily="34" charset="0"/>
                <a:cs typeface="Calibri" panose="020F0502020204030204" pitchFamily="34" charset="0"/>
              </a:rPr>
              <a:t>Considering their consumer habits as part of their overall scope of “giving.”</a:t>
            </a:r>
          </a:p>
          <a:p>
            <a:pPr>
              <a:lnSpc>
                <a:spcPts val="1700"/>
              </a:lnSpc>
              <a:buFont typeface="Arial"/>
              <a:buChar char="•"/>
            </a:pPr>
            <a:endParaRPr lang="en-US" altLang="en-US" sz="1800" dirty="0">
              <a:cs typeface="Calibri" panose="020F0502020204030204" pitchFamily="34" charset="0"/>
            </a:endParaRPr>
          </a:p>
          <a:p>
            <a:pPr>
              <a:lnSpc>
                <a:spcPts val="1700"/>
              </a:lnSpc>
              <a:buFont typeface="Arial"/>
              <a:buChar char="•"/>
            </a:pPr>
            <a:endParaRPr lang="en-US" altLang="en-US" sz="1800" dirty="0"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FA01BA29-5621-EFDB-DB74-8181E65AC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640" y="3705150"/>
            <a:ext cx="1549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cs typeface="Arial" panose="020B0604020202020204" pitchFamily="34" charset="0"/>
              </a:rPr>
              <a:t>Gen Z </a:t>
            </a:r>
          </a:p>
        </p:txBody>
      </p:sp>
      <p:pic>
        <p:nvPicPr>
          <p:cNvPr id="3074" name="Picture 2" descr="Gen Z Marketing - Part 3 - Diversity - OnCampus Advertising">
            <a:extLst>
              <a:ext uri="{FF2B5EF4-FFF2-40B4-BE49-F238E27FC236}">
                <a16:creationId xmlns:a16="http://schemas.microsoft.com/office/drawing/2014/main" id="{DF70E4B5-37C1-B5FA-379B-3304C5704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55"/>
          <a:stretch/>
        </p:blipFill>
        <p:spPr bwMode="auto">
          <a:xfrm>
            <a:off x="414396" y="4091033"/>
            <a:ext cx="2694037" cy="166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10F9C9A7-0656-BE11-DEC3-7A0A4A8E1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68415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1200" b="1" spc="-10" dirty="0">
                <a:solidFill>
                  <a:srgbClr val="000000"/>
                </a:solidFill>
                <a:ea typeface="+mn-ea"/>
                <a:cs typeface="Calibri"/>
              </a:rPr>
              <a:t>Sources: </a:t>
            </a:r>
            <a:r>
              <a:rPr lang="en-US" altLang="en-US" sz="1200" spc="-10" dirty="0">
                <a:solidFill>
                  <a:srgbClr val="000000"/>
                </a:solidFill>
                <a:ea typeface="+mn-ea"/>
                <a:cs typeface="Calibri"/>
              </a:rPr>
              <a:t>Fidelity Charitable: The Future of Philanthropy; Giving USA Special Report: Giving by Generations</a:t>
            </a:r>
          </a:p>
        </p:txBody>
      </p:sp>
    </p:spTree>
    <p:extLst>
      <p:ext uri="{BB962C8B-B14F-4D97-AF65-F5344CB8AC3E}">
        <p14:creationId xmlns:p14="http://schemas.microsoft.com/office/powerpoint/2010/main" val="3382953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687008" y="1371600"/>
            <a:ext cx="7769984" cy="49377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600" spc="-10" dirty="0">
                <a:latin typeface="Lato" panose="020F0502020204030203" pitchFamily="34" charset="0"/>
                <a:cs typeface="Calibri" panose="020F0502020204030204" pitchFamily="34" charset="0"/>
              </a:rPr>
              <a:t>All generations are highly connected to technology.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600" spc="-10" dirty="0">
                <a:latin typeface="Lato" panose="020F0502020204030203" pitchFamily="34" charset="0"/>
                <a:cs typeface="Calibri" panose="020F0502020204030204" pitchFamily="34" charset="0"/>
              </a:rPr>
              <a:t>All generations are giving online.</a:t>
            </a:r>
          </a:p>
          <a:p>
            <a:pPr lvl="1">
              <a:lnSpc>
                <a:spcPct val="120000"/>
              </a:lnSpc>
              <a:spcAft>
                <a:spcPts val="800"/>
              </a:spcAft>
            </a:pPr>
            <a:r>
              <a:rPr lang="en-US" sz="2200" spc="-1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cs typeface="Calibri" panose="020F0502020204030204" pitchFamily="34" charset="0"/>
              </a:rPr>
              <a:t>Boomers: 61% report making at least one online gift in 2022</a:t>
            </a:r>
          </a:p>
          <a:p>
            <a:pPr lvl="1">
              <a:lnSpc>
                <a:spcPct val="120000"/>
              </a:lnSpc>
              <a:spcAft>
                <a:spcPts val="800"/>
              </a:spcAft>
            </a:pPr>
            <a:r>
              <a:rPr lang="en-US" sz="2200" spc="-1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cs typeface="Calibri" panose="020F0502020204030204" pitchFamily="34" charset="0"/>
              </a:rPr>
              <a:t>Gen X: 69%</a:t>
            </a:r>
          </a:p>
          <a:p>
            <a:pPr lvl="1">
              <a:lnSpc>
                <a:spcPct val="120000"/>
              </a:lnSpc>
              <a:spcAft>
                <a:spcPts val="800"/>
              </a:spcAft>
            </a:pPr>
            <a:r>
              <a:rPr lang="en-US" sz="2200" spc="-1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cs typeface="Calibri" panose="020F0502020204030204" pitchFamily="34" charset="0"/>
              </a:rPr>
              <a:t>Millennials: 81%</a:t>
            </a:r>
          </a:p>
          <a:p>
            <a:pPr lvl="1">
              <a:lnSpc>
                <a:spcPct val="120000"/>
              </a:lnSpc>
              <a:spcAft>
                <a:spcPts val="800"/>
              </a:spcAft>
            </a:pPr>
            <a:r>
              <a:rPr lang="en-US" sz="2200" spc="-1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cs typeface="Calibri" panose="020F0502020204030204" pitchFamily="34" charset="0"/>
              </a:rPr>
              <a:t>Gen Z: 76%</a:t>
            </a:r>
            <a:endParaRPr lang="en-US" sz="2400" spc="-1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600" spc="-10" dirty="0">
                <a:latin typeface="Lato" panose="020F0502020204030203" pitchFamily="34" charset="0"/>
                <a:cs typeface="Calibri" panose="020F0502020204030204" pitchFamily="34" charset="0"/>
              </a:rPr>
              <a:t>All generations are still influenced (to some degree) to give by receiving direct mail.</a:t>
            </a:r>
          </a:p>
          <a:p>
            <a:pPr lvl="1">
              <a:lnSpc>
                <a:spcPct val="120000"/>
              </a:lnSpc>
              <a:spcAft>
                <a:spcPts val="800"/>
              </a:spcAft>
            </a:pPr>
            <a:r>
              <a:rPr lang="en-US" sz="2200" spc="-1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cs typeface="Calibri" panose="020F0502020204030204" pitchFamily="34" charset="0"/>
              </a:rPr>
              <a:t>Boomers: 52%</a:t>
            </a:r>
          </a:p>
          <a:p>
            <a:pPr lvl="1">
              <a:lnSpc>
                <a:spcPct val="120000"/>
              </a:lnSpc>
              <a:spcAft>
                <a:spcPts val="800"/>
              </a:spcAft>
            </a:pPr>
            <a:r>
              <a:rPr lang="en-US" sz="2200" spc="-1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cs typeface="Calibri" panose="020F0502020204030204" pitchFamily="34" charset="0"/>
              </a:rPr>
              <a:t>Gen X: 52%</a:t>
            </a:r>
          </a:p>
          <a:p>
            <a:pPr lvl="1">
              <a:lnSpc>
                <a:spcPct val="120000"/>
              </a:lnSpc>
              <a:spcAft>
                <a:spcPts val="800"/>
              </a:spcAft>
            </a:pPr>
            <a:r>
              <a:rPr lang="en-US" sz="2200" spc="-1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cs typeface="Calibri" panose="020F0502020204030204" pitchFamily="34" charset="0"/>
              </a:rPr>
              <a:t>Millennials: 59%</a:t>
            </a:r>
          </a:p>
          <a:p>
            <a:pPr lvl="1">
              <a:lnSpc>
                <a:spcPct val="120000"/>
              </a:lnSpc>
              <a:spcAft>
                <a:spcPts val="800"/>
              </a:spcAft>
            </a:pPr>
            <a:r>
              <a:rPr lang="en-US" sz="2200" spc="-1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cs typeface="Calibri" panose="020F0502020204030204" pitchFamily="34" charset="0"/>
              </a:rPr>
              <a:t>Gen Z: 45%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Individuals: Shared Trends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37050EFE-FDC6-35AF-4150-CF5BFEC38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44" y="6500037"/>
            <a:ext cx="68415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Myriad Pro" pitchFamily="34" charset="0"/>
                <a:ea typeface="Myriad Pro" pitchFamily="34" charset="0"/>
                <a:cs typeface="Myriad Pro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1200" b="1" spc="-10" dirty="0">
                <a:solidFill>
                  <a:srgbClr val="000000"/>
                </a:solidFill>
                <a:ea typeface="+mn-ea"/>
                <a:cs typeface="Calibri"/>
              </a:rPr>
              <a:t>Sources: </a:t>
            </a:r>
            <a:r>
              <a:rPr lang="en-US" altLang="en-US" sz="1200" spc="-10" dirty="0">
                <a:solidFill>
                  <a:srgbClr val="000000"/>
                </a:solidFill>
                <a:ea typeface="+mn-ea"/>
                <a:cs typeface="Calibri"/>
              </a:rPr>
              <a:t>Giving USA Special Report: Giving by Generations</a:t>
            </a:r>
          </a:p>
        </p:txBody>
      </p:sp>
    </p:spTree>
    <p:extLst>
      <p:ext uri="{BB962C8B-B14F-4D97-AF65-F5344CB8AC3E}">
        <p14:creationId xmlns:p14="http://schemas.microsoft.com/office/powerpoint/2010/main" val="1120450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01013-8A83-4D51-A055-247AB62E1FC1}" type="slidenum">
              <a:rPr lang="en-US" smtClean="0"/>
              <a:t>14</a:t>
            </a:fld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sz="half" idx="13"/>
          </p:nvPr>
        </p:nvSpPr>
        <p:spPr>
          <a:xfrm>
            <a:off x="687008" y="5071758"/>
            <a:ext cx="7769984" cy="1104412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latin typeface="Lato" panose="020F0502020204030203" pitchFamily="34" charset="0"/>
              </a:rPr>
              <a:t>Emotional response donating (or “rage giving”) is a thing – more likely amongst Millennials and Gen Z donors.</a:t>
            </a:r>
          </a:p>
          <a:p>
            <a:r>
              <a:rPr lang="en-US" altLang="en-US" dirty="0">
                <a:latin typeface="Lato" panose="020F0502020204030203" pitchFamily="34" charset="0"/>
              </a:rPr>
              <a:t>Retention of first-time online donors remains a challenge.</a:t>
            </a:r>
          </a:p>
          <a:p>
            <a:endParaRPr lang="en-US" alt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Individuals: Online Giving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AB91F8-6896-D9E2-FD71-7DF3FA5A69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1" r="3253"/>
          <a:stretch/>
        </p:blipFill>
        <p:spPr>
          <a:xfrm>
            <a:off x="1669664" y="1234324"/>
            <a:ext cx="5804672" cy="171905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22D6A3-0DAC-17A5-E08E-2C60A2E2F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476" y="3146625"/>
            <a:ext cx="5911048" cy="1667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78879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01013-8A83-4D51-A055-247AB62E1FC1}" type="slidenum">
              <a:rPr lang="en-US" smtClean="0"/>
              <a:t>15</a:t>
            </a:fld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0" i="0" dirty="0">
                <a:effectLst/>
                <a:latin typeface="Lato" panose="020F0502020204030203" pitchFamily="34" charset="0"/>
              </a:rPr>
              <a:t>Corporations often utilize their charitable investments to improve the quality of the business environment in the locations where they operate.</a:t>
            </a:r>
          </a:p>
          <a:p>
            <a:pPr marL="0" indent="0">
              <a:buNone/>
            </a:pPr>
            <a:endParaRPr lang="en-US" sz="2200" dirty="0">
              <a:latin typeface="Lato" panose="020F0502020204030203" pitchFamily="34" charset="0"/>
            </a:endParaRPr>
          </a:p>
          <a:p>
            <a:r>
              <a:rPr lang="en-US" sz="2200" b="1" dirty="0">
                <a:latin typeface="Lato" panose="020F0502020204030203" pitchFamily="34" charset="0"/>
              </a:rPr>
              <a:t>Move Beyond the Usual Suspects</a:t>
            </a:r>
          </a:p>
          <a:p>
            <a:pPr lvl="1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Midsize Companies</a:t>
            </a:r>
            <a:endParaRPr lang="en-US" sz="2000" i="0" dirty="0">
              <a:solidFill>
                <a:schemeClr val="accent1">
                  <a:lumMod val="75000"/>
                </a:schemeClr>
              </a:solidFill>
              <a:effectLst/>
              <a:latin typeface="Lato" panose="020F0502020204030203" pitchFamily="34" charset="0"/>
            </a:endParaRPr>
          </a:p>
          <a:p>
            <a:pPr lvl="1"/>
            <a:r>
              <a:rPr lang="en-US" sz="2000" i="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Think Locally</a:t>
            </a:r>
          </a:p>
          <a:p>
            <a:pPr marL="0" indent="0">
              <a:buNone/>
            </a:pPr>
            <a:endParaRPr lang="en-US" sz="2000" i="0" dirty="0">
              <a:effectLst/>
              <a:latin typeface="Lato" panose="020F0502020204030203" pitchFamily="34" charset="0"/>
            </a:endParaRPr>
          </a:p>
          <a:p>
            <a:r>
              <a:rPr lang="en-US" sz="2200" b="1" i="0" dirty="0">
                <a:effectLst/>
                <a:latin typeface="Lato" panose="020F0502020204030203" pitchFamily="34" charset="0"/>
              </a:rPr>
              <a:t>Corporate </a:t>
            </a:r>
            <a:r>
              <a:rPr lang="en-US" sz="2200" b="1" dirty="0">
                <a:effectLst/>
                <a:latin typeface="Lato" panose="020F0502020204030203" pitchFamily="34" charset="0"/>
              </a:rPr>
              <a:t>Partnerships</a:t>
            </a:r>
            <a:r>
              <a:rPr lang="en-US" sz="2200" i="0" dirty="0">
                <a:effectLst/>
                <a:latin typeface="Lato" panose="020F0502020204030203" pitchFamily="34" charset="0"/>
              </a:rPr>
              <a:t> a</a:t>
            </a:r>
            <a:r>
              <a:rPr lang="en-US" sz="2200" dirty="0">
                <a:latin typeface="Lato" panose="020F0502020204030203" pitchFamily="34" charset="0"/>
              </a:rPr>
              <a:t>re the key to </a:t>
            </a:r>
            <a:r>
              <a:rPr lang="en-US" sz="2200" b="1" i="0" dirty="0">
                <a:effectLst/>
                <a:latin typeface="Lato" panose="020F0502020204030203" pitchFamily="34" charset="0"/>
              </a:rPr>
              <a:t>Corporate </a:t>
            </a:r>
            <a:r>
              <a:rPr lang="en-US" sz="2200" b="1" dirty="0">
                <a:effectLst/>
                <a:latin typeface="Lato" panose="020F0502020204030203" pitchFamily="34" charset="0"/>
              </a:rPr>
              <a:t>Giving</a:t>
            </a:r>
          </a:p>
          <a:p>
            <a:pPr lvl="1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Cultivating corporate 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e</a:t>
            </a: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mployees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 will help you move the needle</a:t>
            </a:r>
          </a:p>
          <a:p>
            <a:pPr lvl="1"/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Workforce development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can take you a long way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Lato" panose="020F0502020204030203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endParaRPr lang="en-US" u="sng" dirty="0">
              <a:solidFill>
                <a:srgbClr val="0070C0"/>
              </a:solidFill>
              <a:effectLst/>
              <a:latin typeface="Lato" panose="020F0502020204030203" pitchFamily="34" charset="0"/>
            </a:endParaRPr>
          </a:p>
          <a:p>
            <a:pPr>
              <a:spcAft>
                <a:spcPts val="300"/>
              </a:spcAft>
            </a:pPr>
            <a:endParaRPr lang="en-US" dirty="0">
              <a:solidFill>
                <a:srgbClr val="0070C0"/>
              </a:solidFill>
              <a:effectLst/>
              <a:latin typeface="Telegraf"/>
            </a:endParaRPr>
          </a:p>
          <a:p>
            <a:pPr>
              <a:spcAft>
                <a:spcPts val="300"/>
              </a:spcAft>
            </a:pPr>
            <a:endParaRPr lang="en-US" b="1" dirty="0">
              <a:solidFill>
                <a:srgbClr val="0070C0"/>
              </a:solidFill>
              <a:effectLst/>
              <a:latin typeface="Telegraf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Corporations: Trends to Watch</a:t>
            </a:r>
          </a:p>
        </p:txBody>
      </p:sp>
    </p:spTree>
    <p:extLst>
      <p:ext uri="{BB962C8B-B14F-4D97-AF65-F5344CB8AC3E}">
        <p14:creationId xmlns:p14="http://schemas.microsoft.com/office/powerpoint/2010/main" val="1188233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E7BC24-1EEF-4A32-AC99-4D07D4B0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F73E54-017D-41AD-A38B-9EBB6184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Donors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C78D1-C5A8-4219-96E0-6C481D60B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4749" y="1530972"/>
            <a:ext cx="4886553" cy="3990596"/>
          </a:xfrm>
        </p:spPr>
        <p:txBody>
          <a:bodyPr anchor="ctr" anchorCtr="0"/>
          <a:lstStyle/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  <a:tabLst>
                <a:tab pos="4291013" algn="l"/>
              </a:tabLst>
            </a:pPr>
            <a:r>
              <a:rPr lang="en-US" sz="2200" dirty="0"/>
              <a:t>Show them today the impact of </a:t>
            </a:r>
            <a:br>
              <a:rPr lang="en-US" sz="2200" dirty="0"/>
            </a:br>
            <a:r>
              <a:rPr lang="en-US" sz="2200" dirty="0"/>
              <a:t>their future gift.</a:t>
            </a: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  <a:tabLst>
                <a:tab pos="4291013" algn="l"/>
              </a:tabLst>
            </a:pPr>
            <a:r>
              <a:rPr lang="en-US" sz="2200" dirty="0"/>
              <a:t>Connect them to students and impact the same way you would annual donors.</a:t>
            </a: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  <a:tabLst>
                <a:tab pos="4291013" algn="l"/>
              </a:tabLst>
            </a:pPr>
            <a:r>
              <a:rPr lang="en-US" sz="2200" dirty="0"/>
              <a:t>Give them opportunities to </a:t>
            </a:r>
            <a:br>
              <a:rPr lang="en-US" sz="2200" dirty="0"/>
            </a:br>
            <a:r>
              <a:rPr lang="en-US" sz="2200" dirty="0"/>
              <a:t>tell their stories.</a:t>
            </a: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  <a:tabLst>
                <a:tab pos="4291013" algn="l"/>
              </a:tabLst>
            </a:pPr>
            <a:r>
              <a:rPr lang="en-US" sz="2200" dirty="0"/>
              <a:t>Remember that we may not know who has left us a planned gift!</a:t>
            </a:r>
          </a:p>
        </p:txBody>
      </p:sp>
      <p:pic>
        <p:nvPicPr>
          <p:cNvPr id="3074" name="Picture 2" descr="How to Convince Your Boss to Invest in Planned Giving |Better Fundraising">
            <a:extLst>
              <a:ext uri="{FF2B5EF4-FFF2-40B4-BE49-F238E27FC236}">
                <a16:creationId xmlns:a16="http://schemas.microsoft.com/office/drawing/2014/main" id="{80ED69DB-D48A-4B23-A2EC-A9D2B5D6C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3" r="23973"/>
          <a:stretch/>
        </p:blipFill>
        <p:spPr bwMode="auto">
          <a:xfrm>
            <a:off x="671860" y="1469025"/>
            <a:ext cx="3015170" cy="41144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606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49ECBBB9-5787-4B92-8AAB-2C137DE88F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007220" y="132141"/>
            <a:ext cx="7136780" cy="51500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754733-4F9F-4704-B8BB-2A8C2934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F203D-DF29-4C3E-AEC7-A2BE3D4C1BD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48640" y="1371600"/>
            <a:ext cx="7908352" cy="4649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Lato" panose="020F0502020204030203" pitchFamily="34" charset="0"/>
              </a:rPr>
              <a:t>What are you currently doing to steward and recognize your donors?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How are you saying thank you?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Do you have an engagement and communication plan in place?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How often are you reaching out?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How are you reporting impact? How does it look different for different types of donors (e.g., current-use vs. endowed scholarship donors; emergency aid givers)?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What recognition opportunities are you providing?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Have you received feedback from donors on what they like and don’t like?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79DDE2-D36D-4668-AA2B-409E4E68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Stock</a:t>
            </a:r>
          </a:p>
        </p:txBody>
      </p:sp>
    </p:spTree>
    <p:extLst>
      <p:ext uri="{BB962C8B-B14F-4D97-AF65-F5344CB8AC3E}">
        <p14:creationId xmlns:p14="http://schemas.microsoft.com/office/powerpoint/2010/main" val="756564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513EC4F5-F0FE-445C-A870-9CE1E78E9E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007220" y="132141"/>
            <a:ext cx="7136780" cy="51500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8ED934-C5AD-4B5E-A966-79078DDD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407485-0FB7-468D-9FDE-C2C0728BD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Start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3B37D-B6AF-4FE7-9777-B4BFB8ED3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56" y="1252728"/>
            <a:ext cx="7641968" cy="505663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Gather insight from your donors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Surveys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Focus groups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Volunteer engagement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Review your data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Who are your donors?</a:t>
            </a:r>
          </a:p>
          <a:p>
            <a:pPr marL="1195388" lvl="1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Lato" panose="020F0502020204030203" pitchFamily="34" charset="0"/>
              </a:rPr>
              <a:t>Individuals, corporations, foundation</a:t>
            </a:r>
          </a:p>
          <a:p>
            <a:pPr marL="1195388" lvl="1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Lato" panose="020F0502020204030203" pitchFamily="34" charset="0"/>
              </a:rPr>
              <a:t>Faculty, staff, College retirees, community members, continuing education participants, alumni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How do your donors give?</a:t>
            </a:r>
          </a:p>
          <a:p>
            <a:pPr marL="1195388" lvl="1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Lato" panose="020F0502020204030203" pitchFamily="34" charset="0"/>
              </a:rPr>
              <a:t>Online, events, direct mail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How do your donors interact with your social media?</a:t>
            </a:r>
          </a:p>
        </p:txBody>
      </p:sp>
    </p:spTree>
    <p:extLst>
      <p:ext uri="{BB962C8B-B14F-4D97-AF65-F5344CB8AC3E}">
        <p14:creationId xmlns:p14="http://schemas.microsoft.com/office/powerpoint/2010/main" val="2916482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6D07D255-B748-4567-9750-298168EFD0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007220" y="132141"/>
            <a:ext cx="7136780" cy="51500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735E68-5908-442C-A65A-41181F473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137065-7FFF-4028-ADD6-C424036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 Engagement Plan:</a:t>
            </a:r>
            <a:br>
              <a:rPr lang="en-US" dirty="0"/>
            </a:br>
            <a:r>
              <a:rPr lang="en-US" dirty="0"/>
              <a:t>Tools in the Toolbox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CF3F5-F7AE-458B-AA2B-36CDC9F40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8076" y="1776845"/>
            <a:ext cx="7740548" cy="412567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Video messages (e.g., </a:t>
            </a:r>
            <a:r>
              <a:rPr lang="en-US" sz="2200" dirty="0" err="1">
                <a:hlinkClick r:id="rId4"/>
              </a:rPr>
              <a:t>ThankView</a:t>
            </a:r>
            <a:r>
              <a:rPr lang="en-US" sz="2200" dirty="0"/>
              <a:t>, </a:t>
            </a:r>
            <a:r>
              <a:rPr lang="en-US" sz="2200" dirty="0" err="1">
                <a:hlinkClick r:id="rId5"/>
              </a:rPr>
              <a:t>GrataVid</a:t>
            </a:r>
            <a:r>
              <a:rPr lang="en-US" sz="2200" dirty="0"/>
              <a:t>)</a:t>
            </a:r>
          </a:p>
          <a:p>
            <a:pPr marL="0" indent="0">
              <a:buNone/>
            </a:pPr>
            <a:r>
              <a:rPr lang="en-US" sz="2200" dirty="0"/>
              <a:t>Events</a:t>
            </a:r>
          </a:p>
          <a:p>
            <a:pPr marL="0" indent="0">
              <a:buNone/>
            </a:pPr>
            <a:r>
              <a:rPr lang="en-US" sz="2200" dirty="0"/>
              <a:t>Donor Stories</a:t>
            </a:r>
          </a:p>
          <a:p>
            <a:pPr marL="0" indent="0">
              <a:buNone/>
            </a:pPr>
            <a:r>
              <a:rPr lang="en-US" sz="2200" dirty="0"/>
              <a:t>Social Media (especially Facebook, X, Instagram, LinkedIn)</a:t>
            </a:r>
          </a:p>
          <a:p>
            <a:pPr marL="0" indent="0">
              <a:buNone/>
            </a:pPr>
            <a:r>
              <a:rPr lang="en-US" sz="2200" dirty="0"/>
              <a:t>Meetings with students, college leaders, or other givers (e.g., Virtual Town Hall, and 1:1 opportunities)</a:t>
            </a:r>
          </a:p>
          <a:p>
            <a:pPr marL="0" indent="0">
              <a:buNone/>
            </a:pPr>
            <a:r>
              <a:rPr lang="en-US" sz="2200" dirty="0"/>
              <a:t>Volunteer opportunities (e.g., student mentorship)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45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BBA459-A874-13B2-574A-B9039302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E2F5BA-AC85-C6EA-B3DB-32D7823E4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FF9FB-94AC-84A7-52F9-D2E9B6D8A5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/>
              <a:t>Who Are We? Who Are You?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/>
              <a:t>Stewardship Basics – What it Is, What it’s Not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/>
              <a:t>What Today’s Donors Want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Generational Trends</a:t>
            </a:r>
          </a:p>
          <a:p>
            <a:pPr marL="6286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Institutional Funders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/>
              <a:t>Making Your Foundation’s Plan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/>
              <a:t>Get Creative!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87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A4588-8432-81B6-5929-DAE755E8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A7D52-25CA-ADD4-AB52-8C70D4DC96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sz="1600" dirty="0">
                <a:solidFill>
                  <a:srgbClr val="FFFFFF"/>
                </a:solidFill>
                <a:latin typeface="Lato Light" panose="020F03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2727 Allen Parkway Suite 1650</a:t>
            </a:r>
          </a:p>
          <a:p>
            <a:pPr lvl="0"/>
            <a:r>
              <a:rPr lang="en-US" sz="1600" dirty="0">
                <a:solidFill>
                  <a:srgbClr val="FFFFFF"/>
                </a:solidFill>
                <a:latin typeface="Lato Light" panose="020F03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Houston, Texas 77019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514339-6835-9589-9F1F-BD6060979315}"/>
              </a:ext>
            </a:extLst>
          </p:cNvPr>
          <p:cNvSpPr/>
          <p:nvPr/>
        </p:nvSpPr>
        <p:spPr>
          <a:xfrm>
            <a:off x="1054995" y="2948904"/>
            <a:ext cx="2699756" cy="55399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Merriweather" panose="02000000000000000000" pitchFamily="2" charset="77"/>
                <a:ea typeface="Vollkorn" pitchFamily="2" charset="0"/>
                <a:cs typeface="Lato" panose="020F0502020204030203" pitchFamily="34" charset="0"/>
              </a:rPr>
              <a:t>Holly Lang</a:t>
            </a:r>
            <a:endParaRPr lang="en-US" sz="1400" dirty="0">
              <a:solidFill>
                <a:schemeClr val="tx2"/>
              </a:solidFill>
              <a:latin typeface="Merriweather" panose="02000000000000000000" pitchFamily="2" charset="77"/>
              <a:ea typeface="Vollkorn" pitchFamily="2" charset="0"/>
              <a:cs typeface="Lato" panose="020F0502020204030203" pitchFamily="34" charset="0"/>
            </a:endParaRPr>
          </a:p>
          <a:p>
            <a:pPr algn="ctr"/>
            <a:r>
              <a:rPr lang="en-US" sz="1200" dirty="0">
                <a:solidFill>
                  <a:srgbClr val="919192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Principal</a:t>
            </a:r>
            <a:endParaRPr lang="en-US" sz="1400" dirty="0">
              <a:solidFill>
                <a:srgbClr val="919192"/>
              </a:solidFill>
              <a:latin typeface="Lato" panose="020F0502020204030203" pitchFamily="34" charset="77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FAC74F-0F3E-BDF9-C536-444B4DA3EB47}"/>
              </a:ext>
            </a:extLst>
          </p:cNvPr>
          <p:cNvSpPr/>
          <p:nvPr/>
        </p:nvSpPr>
        <p:spPr>
          <a:xfrm>
            <a:off x="5535578" y="2946871"/>
            <a:ext cx="2766171" cy="553998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Merriweather" panose="02000000000000000000" pitchFamily="2" charset="77"/>
                <a:ea typeface="Vollkorn" pitchFamily="2" charset="0"/>
                <a:cs typeface="Lato" panose="020F0502020204030203" pitchFamily="34" charset="0"/>
              </a:rPr>
              <a:t>Victor Brooks</a:t>
            </a:r>
            <a:endParaRPr lang="en-US" sz="1400" dirty="0">
              <a:solidFill>
                <a:schemeClr val="tx2"/>
              </a:solidFill>
              <a:latin typeface="Merriweather" panose="02000000000000000000" pitchFamily="2" charset="77"/>
              <a:ea typeface="Vollkorn" pitchFamily="2" charset="0"/>
              <a:cs typeface="Lato" panose="020F0502020204030203" pitchFamily="34" charset="0"/>
            </a:endParaRPr>
          </a:p>
          <a:p>
            <a:pPr algn="ctr"/>
            <a:r>
              <a:rPr lang="en-US" sz="1200" dirty="0">
                <a:solidFill>
                  <a:srgbClr val="919192"/>
                </a:solidFill>
                <a:latin typeface="Merriweather" panose="02000000000000000000" pitchFamily="2" charset="77"/>
                <a:ea typeface="Vollkorn" pitchFamily="2" charset="0"/>
                <a:cs typeface="Lato" panose="020F0502020204030203" pitchFamily="34" charset="0"/>
              </a:rPr>
              <a:t> </a:t>
            </a:r>
            <a:r>
              <a:rPr lang="en-US" sz="1200" dirty="0">
                <a:solidFill>
                  <a:srgbClr val="919192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Consultant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A724617-1969-4523-78DC-6390A45047EA}"/>
              </a:ext>
            </a:extLst>
          </p:cNvPr>
          <p:cNvSpPr txBox="1">
            <a:spLocks/>
          </p:cNvSpPr>
          <p:nvPr/>
        </p:nvSpPr>
        <p:spPr>
          <a:xfrm>
            <a:off x="842251" y="3531646"/>
            <a:ext cx="3125244" cy="10488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chemeClr val="accent3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000" b="0" i="0" kern="1200">
                <a:solidFill>
                  <a:schemeClr val="accent3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1800" b="0" i="0" kern="1200">
                <a:solidFill>
                  <a:schemeClr val="accent3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1400" b="0" i="0" kern="1200">
                <a:solidFill>
                  <a:schemeClr val="accent3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1400" b="0" i="0" kern="1200">
                <a:solidFill>
                  <a:schemeClr val="accent3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dirty="0">
                <a:solidFill>
                  <a:schemeClr val="tx2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hlang@dinispheris.com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dirty="0">
                <a:solidFill>
                  <a:schemeClr val="tx2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 713.942.1213 (w)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400" dirty="0">
                <a:solidFill>
                  <a:schemeClr val="tx2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832.715.7248 (c)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A1B39C-778E-D1AF-C650-32257D0203AF}"/>
              </a:ext>
            </a:extLst>
          </p:cNvPr>
          <p:cNvSpPr txBox="1">
            <a:spLocks/>
          </p:cNvSpPr>
          <p:nvPr/>
        </p:nvSpPr>
        <p:spPr>
          <a:xfrm>
            <a:off x="5535578" y="3531646"/>
            <a:ext cx="2766171" cy="10488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chemeClr val="accent3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2000" b="0" i="0" kern="1200">
                <a:solidFill>
                  <a:schemeClr val="accent3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1800" b="0" i="0" kern="1200">
                <a:solidFill>
                  <a:schemeClr val="accent3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–"/>
              <a:defRPr sz="1400" b="0" i="0" kern="1200">
                <a:solidFill>
                  <a:schemeClr val="accent3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Char char="»"/>
              <a:defRPr sz="1400" b="0" i="0" kern="1200">
                <a:solidFill>
                  <a:schemeClr val="accent3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2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vbrooks@dinispheris.com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2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713.942.1228 (w)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2"/>
                </a:solidFill>
                <a:latin typeface="Lato" panose="020F0502020204030203" pitchFamily="34" charset="77"/>
                <a:ea typeface="Lato" panose="020F0502020204030203" pitchFamily="34" charset="0"/>
                <a:cs typeface="Lato" panose="020F0502020204030203" pitchFamily="34" charset="0"/>
              </a:rPr>
              <a:t>361.813.5649 (c)</a:t>
            </a:r>
          </a:p>
        </p:txBody>
      </p:sp>
      <p:pic>
        <p:nvPicPr>
          <p:cNvPr id="6" name="Picture Placeholder 2">
            <a:extLst>
              <a:ext uri="{FF2B5EF4-FFF2-40B4-BE49-F238E27FC236}">
                <a16:creationId xmlns:a16="http://schemas.microsoft.com/office/drawing/2014/main" id="{C9923F48-5E48-B5E7-B591-A4A116DF24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" r="108"/>
          <a:stretch>
            <a:fillRect/>
          </a:stretch>
        </p:blipFill>
        <p:spPr>
          <a:xfrm>
            <a:off x="5999611" y="1141946"/>
            <a:ext cx="1803953" cy="1804925"/>
          </a:xfrm>
          <a:prstGeom prst="rect">
            <a:avLst/>
          </a:prstGeom>
        </p:spPr>
      </p:pic>
      <p:pic>
        <p:nvPicPr>
          <p:cNvPr id="4" name="Picture Placeholder 8" descr="A person smiling with a pearl necklace&#10;&#10;Description automatically generated">
            <a:extLst>
              <a:ext uri="{FF2B5EF4-FFF2-40B4-BE49-F238E27FC236}">
                <a16:creationId xmlns:a16="http://schemas.microsoft.com/office/drawing/2014/main" id="{1C17E127-D0F8-C326-CDAF-EC06E70BE6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8" r="108"/>
          <a:stretch/>
        </p:blipFill>
        <p:spPr>
          <a:xfrm>
            <a:off x="1501881" y="1113202"/>
            <a:ext cx="1805984" cy="18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0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2E8524-D03C-E3A2-911F-2D34504F4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9DAF3F-EE32-7513-FBF9-7671238E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24" y="436804"/>
            <a:ext cx="7769984" cy="492443"/>
          </a:xfrm>
        </p:spPr>
        <p:txBody>
          <a:bodyPr/>
          <a:lstStyle/>
          <a:p>
            <a:r>
              <a:rPr lang="en-US" dirty="0"/>
              <a:t>Today’s Presenters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FFDEF9B-F715-C33E-699A-857A8C4613F0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/>
          <a:srcRect l="108" r="108"/>
          <a:stretch/>
        </p:blipFill>
        <p:spPr>
          <a:xfrm>
            <a:off x="603467" y="1019438"/>
            <a:ext cx="2259183" cy="2260401"/>
          </a:xfrm>
          <a:prstGeom prst="rect">
            <a:avLst/>
          </a:prstGeom>
        </p:spPr>
      </p:pic>
      <p:pic>
        <p:nvPicPr>
          <p:cNvPr id="9" name="Picture Placeholder 8" descr="A person smiling with a pearl necklace&#10;&#10;Description automatically generated">
            <a:extLst>
              <a:ext uri="{FF2B5EF4-FFF2-40B4-BE49-F238E27FC236}">
                <a16:creationId xmlns:a16="http://schemas.microsoft.com/office/drawing/2014/main" id="{DD6575FF-2B64-7803-5C16-41A19DE0BE9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08" r="108"/>
          <a:stretch/>
        </p:blipFill>
        <p:spPr>
          <a:xfrm>
            <a:off x="633614" y="3944011"/>
            <a:ext cx="2259183" cy="2260401"/>
          </a:xfrm>
        </p:spPr>
      </p:pic>
      <p:pic>
        <p:nvPicPr>
          <p:cNvPr id="2052" name="Picture 4" descr="Odessa College - Wikipedia">
            <a:extLst>
              <a:ext uri="{FF2B5EF4-FFF2-40B4-BE49-F238E27FC236}">
                <a16:creationId xmlns:a16="http://schemas.microsoft.com/office/drawing/2014/main" id="{8C3D0E7E-004C-2B14-64D1-ED29E236C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33" y="1272578"/>
            <a:ext cx="944352" cy="94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uston Community College (HCC) | We are Houston's Community College">
            <a:extLst>
              <a:ext uri="{FF2B5EF4-FFF2-40B4-BE49-F238E27FC236}">
                <a16:creationId xmlns:a16="http://schemas.microsoft.com/office/drawing/2014/main" id="{5CB39E6A-CBB1-3396-7009-7158223FED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7" t="9379" r="18115" b="15988"/>
          <a:stretch/>
        </p:blipFill>
        <p:spPr bwMode="auto">
          <a:xfrm>
            <a:off x="5284170" y="1304992"/>
            <a:ext cx="1209257" cy="77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ofile for Tarrant County College District - HigherEdJobs">
            <a:extLst>
              <a:ext uri="{FF2B5EF4-FFF2-40B4-BE49-F238E27FC236}">
                <a16:creationId xmlns:a16="http://schemas.microsoft.com/office/drawing/2014/main" id="{1DEBFBDE-E716-6DF5-DED7-5AB780125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59" y="2589991"/>
            <a:ext cx="1271243" cy="94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in Campus Map">
            <a:extLst>
              <a:ext uri="{FF2B5EF4-FFF2-40B4-BE49-F238E27FC236}">
                <a16:creationId xmlns:a16="http://schemas.microsoft.com/office/drawing/2014/main" id="{E73A55A1-1A2E-0CEF-A009-BA0610647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42" y="2733306"/>
            <a:ext cx="1620841" cy="60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t. Louis Community College - Oakville High School">
            <a:extLst>
              <a:ext uri="{FF2B5EF4-FFF2-40B4-BE49-F238E27FC236}">
                <a16:creationId xmlns:a16="http://schemas.microsoft.com/office/drawing/2014/main" id="{EA904C57-5CC9-06C9-EB2B-041A09EED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5" b="27100"/>
          <a:stretch/>
        </p:blipFill>
        <p:spPr bwMode="auto">
          <a:xfrm>
            <a:off x="3670023" y="3869523"/>
            <a:ext cx="1803953" cy="70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CC partners with VFW Fort Morgan Post 2551 for Veterans Plaza Project –  The Fort Morgan Times">
            <a:extLst>
              <a:ext uri="{FF2B5EF4-FFF2-40B4-BE49-F238E27FC236}">
                <a16:creationId xmlns:a16="http://schemas.microsoft.com/office/drawing/2014/main" id="{9EFD6B0C-720E-9D22-39D1-54840E76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344" y="4930404"/>
            <a:ext cx="1959464" cy="62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ensacola State College - Wikipedia">
            <a:extLst>
              <a:ext uri="{FF2B5EF4-FFF2-40B4-BE49-F238E27FC236}">
                <a16:creationId xmlns:a16="http://schemas.microsoft.com/office/drawing/2014/main" id="{0AD0618A-EA7E-79EA-8E77-A6783FD4C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090" y="3692765"/>
            <a:ext cx="1048679" cy="9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Lane Community College - Intentional Endowments Network">
            <a:extLst>
              <a:ext uri="{FF2B5EF4-FFF2-40B4-BE49-F238E27FC236}">
                <a16:creationId xmlns:a16="http://schemas.microsoft.com/office/drawing/2014/main" id="{C06B6556-4CCA-6618-901D-62EE6CB4A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08" y="5050279"/>
            <a:ext cx="1442487" cy="4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Apparel, Gifts &amp; Textbooks | Wharton County Junior College Official  Bookstore">
            <a:extLst>
              <a:ext uri="{FF2B5EF4-FFF2-40B4-BE49-F238E27FC236}">
                <a16:creationId xmlns:a16="http://schemas.microsoft.com/office/drawing/2014/main" id="{8AFA5083-CAAF-127A-009F-9EB4E6455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286" y="1461584"/>
            <a:ext cx="1803954" cy="46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Northern New Mexico College - Wikipedia">
            <a:extLst>
              <a:ext uri="{FF2B5EF4-FFF2-40B4-BE49-F238E27FC236}">
                <a16:creationId xmlns:a16="http://schemas.microsoft.com/office/drawing/2014/main" id="{94599913-D3E8-DF2A-5FE4-FBAE1E43C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843" y="2550374"/>
            <a:ext cx="965931" cy="96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Welcome to Suffolk County Community College - Home of the Sharks">
            <a:extLst>
              <a:ext uri="{FF2B5EF4-FFF2-40B4-BE49-F238E27FC236}">
                <a16:creationId xmlns:a16="http://schemas.microsoft.com/office/drawing/2014/main" id="{A25D5AAB-22DE-B36A-63D0-E3AC8C590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812" y="3952189"/>
            <a:ext cx="1620841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43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FCEBCD-BA2D-D106-431E-ADA1EEAE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326202-B41C-5D64-237B-ECA9D4E5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Dini Spheris Advantage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BEAD7-11B1-29A7-7208-309C7DAA0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656" y="1371599"/>
            <a:ext cx="4434606" cy="476090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54 years of results </a:t>
            </a:r>
            <a:r>
              <a:rPr lang="en-US" sz="2400" dirty="0"/>
              <a:t>in fundraising, leadership and performance</a:t>
            </a:r>
          </a:p>
          <a:p>
            <a:r>
              <a:rPr lang="en-US" sz="2400" dirty="0"/>
              <a:t>Willingness to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think outside the box </a:t>
            </a:r>
            <a:r>
              <a:rPr lang="en-US" sz="2400" dirty="0"/>
              <a:t>of traditional fundraising</a:t>
            </a:r>
          </a:p>
          <a:p>
            <a:r>
              <a:rPr lang="en-US" sz="2400" dirty="0"/>
              <a:t>Proven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track record of fundraising success </a:t>
            </a:r>
            <a:r>
              <a:rPr lang="en-US" sz="2400" dirty="0"/>
              <a:t>with campaign goals of up to $1 billion</a:t>
            </a:r>
          </a:p>
          <a:p>
            <a:r>
              <a:rPr lang="en-US" sz="2400" dirty="0"/>
              <a:t>Belief in a values-based,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donor-centered approach</a:t>
            </a:r>
            <a:r>
              <a:rPr lang="en-US" sz="2400" dirty="0"/>
              <a:t> to philanthropy and fundraising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Customized and client-centered </a:t>
            </a:r>
            <a:r>
              <a:rPr lang="en-US" sz="2400" dirty="0"/>
              <a:t>solutions for where you are today – and where you desire to go</a:t>
            </a:r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E3FEF29-DEC2-C8BA-E61D-21A291D13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371" y="1907353"/>
            <a:ext cx="2928619" cy="304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9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light&#10;&#10;Description automatically generated">
            <a:extLst>
              <a:ext uri="{FF2B5EF4-FFF2-40B4-BE49-F238E27FC236}">
                <a16:creationId xmlns:a16="http://schemas.microsoft.com/office/drawing/2014/main" id="{9273AE2A-33E9-E540-9BE7-AF8BC5DAAE7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809341" y="1011783"/>
            <a:ext cx="7136780" cy="51500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5CB6C-E2EF-F145-B8BD-69775E510D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/>
                <a:ea typeface="+mn-ea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Basics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C28731-D5EB-4BBD-A48E-32801B20A1D9}"/>
              </a:ext>
            </a:extLst>
          </p:cNvPr>
          <p:cNvGrpSpPr/>
          <p:nvPr/>
        </p:nvGrpSpPr>
        <p:grpSpPr>
          <a:xfrm>
            <a:off x="848075" y="1379590"/>
            <a:ext cx="7254041" cy="4541363"/>
            <a:chOff x="266789" y="905878"/>
            <a:chExt cx="9105811" cy="4751064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687B79A0-FEF5-45A6-A715-618F6E87A84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69329391"/>
                </p:ext>
              </p:extLst>
            </p:nvPr>
          </p:nvGraphicFramePr>
          <p:xfrm>
            <a:off x="2362200" y="1447800"/>
            <a:ext cx="7010400" cy="420914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9" name="Down Arrow 7">
              <a:extLst>
                <a:ext uri="{FF2B5EF4-FFF2-40B4-BE49-F238E27FC236}">
                  <a16:creationId xmlns:a16="http://schemas.microsoft.com/office/drawing/2014/main" id="{86CD404F-229F-4E55-9D48-2E3AADE51881}"/>
                </a:ext>
              </a:extLst>
            </p:cNvPr>
            <p:cNvSpPr/>
            <p:nvPr/>
          </p:nvSpPr>
          <p:spPr>
            <a:xfrm>
              <a:off x="940136" y="4325641"/>
              <a:ext cx="457200" cy="371922"/>
            </a:xfrm>
            <a:prstGeom prst="downArrow">
              <a:avLst>
                <a:gd name="adj1" fmla="val 50000"/>
                <a:gd name="adj2" fmla="val 36207"/>
              </a:avLst>
            </a:prstGeom>
            <a:solidFill>
              <a:schemeClr val="accent5"/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Down Arrow 8">
              <a:extLst>
                <a:ext uri="{FF2B5EF4-FFF2-40B4-BE49-F238E27FC236}">
                  <a16:creationId xmlns:a16="http://schemas.microsoft.com/office/drawing/2014/main" id="{E1D7DC73-6D09-4F3C-B677-6A7708FF4128}"/>
                </a:ext>
              </a:extLst>
            </p:cNvPr>
            <p:cNvSpPr/>
            <p:nvPr/>
          </p:nvSpPr>
          <p:spPr>
            <a:xfrm>
              <a:off x="874351" y="1772600"/>
              <a:ext cx="457200" cy="350443"/>
            </a:xfrm>
            <a:prstGeom prst="downArrow">
              <a:avLst>
                <a:gd name="adj1" fmla="val 50000"/>
                <a:gd name="adj2" fmla="val 36207"/>
              </a:avLst>
            </a:prstGeom>
            <a:solidFill>
              <a:schemeClr val="tx2"/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ight Arrow 9">
              <a:extLst>
                <a:ext uri="{FF2B5EF4-FFF2-40B4-BE49-F238E27FC236}">
                  <a16:creationId xmlns:a16="http://schemas.microsoft.com/office/drawing/2014/main" id="{FE7920B2-A488-4597-B197-A2AED6644D9E}"/>
                </a:ext>
              </a:extLst>
            </p:cNvPr>
            <p:cNvSpPr/>
            <p:nvPr/>
          </p:nvSpPr>
          <p:spPr>
            <a:xfrm>
              <a:off x="2362200" y="4910678"/>
              <a:ext cx="470465" cy="380901"/>
            </a:xfrm>
            <a:prstGeom prst="rightArrow">
              <a:avLst>
                <a:gd name="adj1" fmla="val 50000"/>
                <a:gd name="adj2" fmla="val 41133"/>
              </a:avLst>
            </a:prstGeom>
            <a:solidFill>
              <a:schemeClr val="accent6"/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3" name="Group 24">
              <a:extLst>
                <a:ext uri="{FF2B5EF4-FFF2-40B4-BE49-F238E27FC236}">
                  <a16:creationId xmlns:a16="http://schemas.microsoft.com/office/drawing/2014/main" id="{027CA803-169F-4C82-A742-A42678425DE0}"/>
                </a:ext>
              </a:extLst>
            </p:cNvPr>
            <p:cNvGrpSpPr/>
            <p:nvPr/>
          </p:nvGrpSpPr>
          <p:grpSpPr>
            <a:xfrm>
              <a:off x="266789" y="905878"/>
              <a:ext cx="1752600" cy="805303"/>
              <a:chOff x="650227" y="296274"/>
              <a:chExt cx="1640042" cy="805303"/>
            </a:xfrm>
          </p:grpSpPr>
          <p:sp>
            <p:nvSpPr>
              <p:cNvPr id="20" name="Rounded Rectangle 18">
                <a:extLst>
                  <a:ext uri="{FF2B5EF4-FFF2-40B4-BE49-F238E27FC236}">
                    <a16:creationId xmlns:a16="http://schemas.microsoft.com/office/drawing/2014/main" id="{913E1EB6-CCE3-4B8A-A135-0AFB5EBB041A}"/>
                  </a:ext>
                </a:extLst>
              </p:cNvPr>
              <p:cNvSpPr/>
              <p:nvPr/>
            </p:nvSpPr>
            <p:spPr>
              <a:xfrm>
                <a:off x="650227" y="296274"/>
                <a:ext cx="1640042" cy="805303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Rounded Rectangle 4">
                <a:extLst>
                  <a:ext uri="{FF2B5EF4-FFF2-40B4-BE49-F238E27FC236}">
                    <a16:creationId xmlns:a16="http://schemas.microsoft.com/office/drawing/2014/main" id="{912A9103-DA44-44DE-ABB6-872408A6CD22}"/>
                  </a:ext>
                </a:extLst>
              </p:cNvPr>
              <p:cNvSpPr/>
              <p:nvPr/>
            </p:nvSpPr>
            <p:spPr>
              <a:xfrm>
                <a:off x="685797" y="335587"/>
                <a:ext cx="1529423" cy="72667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70" dirty="0">
                    <a:solidFill>
                      <a:prstClr val="white"/>
                    </a:solidFill>
                    <a:latin typeface="Calibri" panose="020F0502020204030204" pitchFamily="34" charset="0"/>
                  </a:rPr>
                  <a:t>Identification</a:t>
                </a:r>
              </a:p>
            </p:txBody>
          </p:sp>
        </p:grpSp>
        <p:grpSp>
          <p:nvGrpSpPr>
            <p:cNvPr id="14" name="Group 44">
              <a:extLst>
                <a:ext uri="{FF2B5EF4-FFF2-40B4-BE49-F238E27FC236}">
                  <a16:creationId xmlns:a16="http://schemas.microsoft.com/office/drawing/2014/main" id="{63BF9847-EA5B-4672-A446-7C6D4DC7BC03}"/>
                </a:ext>
              </a:extLst>
            </p:cNvPr>
            <p:cNvGrpSpPr/>
            <p:nvPr/>
          </p:nvGrpSpPr>
          <p:grpSpPr>
            <a:xfrm>
              <a:off x="311441" y="3464081"/>
              <a:ext cx="1714589" cy="805303"/>
              <a:chOff x="692150" y="1482877"/>
              <a:chExt cx="1640042" cy="805303"/>
            </a:xfrm>
          </p:grpSpPr>
          <p:sp>
            <p:nvSpPr>
              <p:cNvPr id="18" name="Rounded Rectangle 16">
                <a:extLst>
                  <a:ext uri="{FF2B5EF4-FFF2-40B4-BE49-F238E27FC236}">
                    <a16:creationId xmlns:a16="http://schemas.microsoft.com/office/drawing/2014/main" id="{E0962D04-5463-406E-93F5-5CB12FB0AB87}"/>
                  </a:ext>
                </a:extLst>
              </p:cNvPr>
              <p:cNvSpPr/>
              <p:nvPr/>
            </p:nvSpPr>
            <p:spPr>
              <a:xfrm>
                <a:off x="692150" y="1482877"/>
                <a:ext cx="1640042" cy="805303"/>
              </a:xfrm>
              <a:prstGeom prst="round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Rounded Rectangle 4">
                <a:extLst>
                  <a:ext uri="{FF2B5EF4-FFF2-40B4-BE49-F238E27FC236}">
                    <a16:creationId xmlns:a16="http://schemas.microsoft.com/office/drawing/2014/main" id="{AFA7D23E-86BE-4084-9842-E730FD3904A3}"/>
                  </a:ext>
                </a:extLst>
              </p:cNvPr>
              <p:cNvSpPr/>
              <p:nvPr/>
            </p:nvSpPr>
            <p:spPr>
              <a:xfrm>
                <a:off x="754984" y="1522188"/>
                <a:ext cx="1564201" cy="726679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>
                    <a:solidFill>
                      <a:prstClr val="white"/>
                    </a:solidFill>
                    <a:latin typeface="Calibri" panose="020F0502020204030204" pitchFamily="34" charset="0"/>
                  </a:rPr>
                  <a:t>Cultivation (3-10 times)</a:t>
                </a:r>
              </a:p>
            </p:txBody>
          </p:sp>
        </p:grpSp>
        <p:grpSp>
          <p:nvGrpSpPr>
            <p:cNvPr id="15" name="Group 44">
              <a:extLst>
                <a:ext uri="{FF2B5EF4-FFF2-40B4-BE49-F238E27FC236}">
                  <a16:creationId xmlns:a16="http://schemas.microsoft.com/office/drawing/2014/main" id="{196F9CFF-4029-450A-9A38-5DB56D0CAB51}"/>
                </a:ext>
              </a:extLst>
            </p:cNvPr>
            <p:cNvGrpSpPr/>
            <p:nvPr/>
          </p:nvGrpSpPr>
          <p:grpSpPr>
            <a:xfrm>
              <a:off x="306255" y="4737790"/>
              <a:ext cx="1714589" cy="805303"/>
              <a:chOff x="614302" y="1384986"/>
              <a:chExt cx="1640042" cy="805303"/>
            </a:xfrm>
          </p:grpSpPr>
          <p:sp>
            <p:nvSpPr>
              <p:cNvPr id="16" name="Rounded Rectangle 14">
                <a:extLst>
                  <a:ext uri="{FF2B5EF4-FFF2-40B4-BE49-F238E27FC236}">
                    <a16:creationId xmlns:a16="http://schemas.microsoft.com/office/drawing/2014/main" id="{91AE7498-0029-4569-9068-56F214C2F7D1}"/>
                  </a:ext>
                </a:extLst>
              </p:cNvPr>
              <p:cNvSpPr/>
              <p:nvPr/>
            </p:nvSpPr>
            <p:spPr>
              <a:xfrm>
                <a:off x="614302" y="1384986"/>
                <a:ext cx="1640042" cy="805303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ounded Rectangle 4">
                <a:extLst>
                  <a:ext uri="{FF2B5EF4-FFF2-40B4-BE49-F238E27FC236}">
                    <a16:creationId xmlns:a16="http://schemas.microsoft.com/office/drawing/2014/main" id="{D8DA706A-6541-46BC-BD1A-DABBB01DA00F}"/>
                  </a:ext>
                </a:extLst>
              </p:cNvPr>
              <p:cNvSpPr/>
              <p:nvPr/>
            </p:nvSpPr>
            <p:spPr>
              <a:xfrm>
                <a:off x="657184" y="1424297"/>
                <a:ext cx="1564200" cy="726679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algn="ctr"/>
                <a:r>
                  <a:rPr lang="en-US" dirty="0">
                    <a:solidFill>
                      <a:prstClr val="white"/>
                    </a:solidFill>
                    <a:latin typeface="Calibri" panose="020F0502020204030204" pitchFamily="34" charset="0"/>
                  </a:rPr>
                  <a:t>Solicitation</a:t>
                </a:r>
              </a:p>
            </p:txBody>
          </p:sp>
        </p:grpSp>
      </p:grpSp>
      <p:sp>
        <p:nvSpPr>
          <p:cNvPr id="22" name="Rounded Rectangle 22">
            <a:extLst>
              <a:ext uri="{FF2B5EF4-FFF2-40B4-BE49-F238E27FC236}">
                <a16:creationId xmlns:a16="http://schemas.microsoft.com/office/drawing/2014/main" id="{78670709-68DC-4B7B-BFFB-30D14E519024}"/>
              </a:ext>
            </a:extLst>
          </p:cNvPr>
          <p:cNvSpPr/>
          <p:nvPr/>
        </p:nvSpPr>
        <p:spPr>
          <a:xfrm>
            <a:off x="878356" y="2614702"/>
            <a:ext cx="1365908" cy="769759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49B2EB56-4119-43D7-B6FB-D1EAA6F06978}"/>
              </a:ext>
            </a:extLst>
          </p:cNvPr>
          <p:cNvSpPr/>
          <p:nvPr/>
        </p:nvSpPr>
        <p:spPr>
          <a:xfrm>
            <a:off x="910301" y="2614702"/>
            <a:ext cx="1302018" cy="6946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</a:rPr>
              <a:t>Discovery</a:t>
            </a:r>
          </a:p>
        </p:txBody>
      </p:sp>
      <p:sp>
        <p:nvSpPr>
          <p:cNvPr id="24" name="Down Arrow 24">
            <a:extLst>
              <a:ext uri="{FF2B5EF4-FFF2-40B4-BE49-F238E27FC236}">
                <a16:creationId xmlns:a16="http://schemas.microsoft.com/office/drawing/2014/main" id="{37F41F0B-5F7D-4879-AAFA-4538E9F1F8E4}"/>
              </a:ext>
            </a:extLst>
          </p:cNvPr>
          <p:cNvSpPr/>
          <p:nvPr/>
        </p:nvSpPr>
        <p:spPr>
          <a:xfrm>
            <a:off x="1364057" y="3454028"/>
            <a:ext cx="364223" cy="334975"/>
          </a:xfrm>
          <a:prstGeom prst="downArrow">
            <a:avLst>
              <a:gd name="adj1" fmla="val 50000"/>
              <a:gd name="adj2" fmla="val 36207"/>
            </a:avLst>
          </a:prstGeom>
          <a:solidFill>
            <a:schemeClr val="accent4"/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9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nor-Centered Fundraising, Second Edition: Penelope Burk: 9780968797853:  Amazon.com: Books">
            <a:extLst>
              <a:ext uri="{FF2B5EF4-FFF2-40B4-BE49-F238E27FC236}">
                <a16:creationId xmlns:a16="http://schemas.microsoft.com/office/drawing/2014/main" id="{5D89146A-2654-4384-889E-7AEC223F0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672" y="1448035"/>
            <a:ext cx="3790128" cy="431923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0771A2-91D7-46B2-8ED0-CBCCD7533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5A5CB6C-E2EF-F145-B8BD-69775E510DCC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F5712-7184-42B8-AE96-5551D8F43E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21382" y="1448035"/>
            <a:ext cx="3635610" cy="4319234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2000" dirty="0"/>
              <a:t>“You invest a lot to acquire a donor, and the investment exceeds the return.</a:t>
            </a:r>
          </a:p>
          <a:p>
            <a:pPr marL="0" indent="0">
              <a:buNone/>
            </a:pPr>
            <a:r>
              <a:rPr lang="en-US" sz="2000" b="1" dirty="0"/>
              <a:t>You only start making money with donor renewal.</a:t>
            </a:r>
          </a:p>
          <a:p>
            <a:pPr marL="0" indent="0">
              <a:buNone/>
            </a:pPr>
            <a:r>
              <a:rPr lang="en-US" sz="2000" dirty="0"/>
              <a:t>If you wait and don’t bring donor relations in until some later date, then most donors are gone immediately because of a lack of donor relations.”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55CF84-26F3-4053-AA24-DCFA5296D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Wisdom from A Guru</a:t>
            </a:r>
          </a:p>
        </p:txBody>
      </p:sp>
    </p:spTree>
    <p:extLst>
      <p:ext uri="{BB962C8B-B14F-4D97-AF65-F5344CB8AC3E}">
        <p14:creationId xmlns:p14="http://schemas.microsoft.com/office/powerpoint/2010/main" val="138467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ight&#10;&#10;Description automatically generated">
            <a:extLst>
              <a:ext uri="{FF2B5EF4-FFF2-40B4-BE49-F238E27FC236}">
                <a16:creationId xmlns:a16="http://schemas.microsoft.com/office/drawing/2014/main" id="{7A957778-B929-8E4E-986E-6FD29EAB85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007220" y="132141"/>
            <a:ext cx="7136780" cy="51500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sz="2200" dirty="0">
                <a:latin typeface="Lato" panose="020F0502020204030203" pitchFamily="34" charset="0"/>
              </a:rPr>
              <a:t>Stewardship – being a good steward of the </a:t>
            </a:r>
            <a:r>
              <a:rPr lang="en-US" sz="2200" b="1" u="sng" dirty="0">
                <a:latin typeface="Lato" panose="020F0502020204030203" pitchFamily="34" charset="0"/>
              </a:rPr>
              <a:t>gift</a:t>
            </a:r>
          </a:p>
          <a:p>
            <a:pPr marL="974725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Transaction related – “the gift”</a:t>
            </a:r>
          </a:p>
          <a:p>
            <a:pPr marL="974725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Focused on accountability</a:t>
            </a:r>
          </a:p>
          <a:p>
            <a:pPr marL="974725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“Did we do what we said we would do?”</a:t>
            </a:r>
          </a:p>
          <a:p>
            <a:pPr marL="974725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Builds trust and confidence</a:t>
            </a:r>
          </a:p>
          <a:p>
            <a:pPr marL="631825" lvl="1" indent="0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</a:endParaRPr>
          </a:p>
          <a:p>
            <a:pPr lvl="1" indent="-515938">
              <a:buNone/>
            </a:pPr>
            <a:r>
              <a:rPr lang="en-US" sz="2200" dirty="0">
                <a:solidFill>
                  <a:schemeClr val="tx2"/>
                </a:solidFill>
                <a:latin typeface="Lato" panose="020F0502020204030203" pitchFamily="34" charset="0"/>
              </a:rPr>
              <a:t>Recognition – the </a:t>
            </a:r>
            <a:r>
              <a:rPr lang="en-US" sz="2200" b="1" u="sng" dirty="0">
                <a:solidFill>
                  <a:schemeClr val="tx2"/>
                </a:solidFill>
                <a:latin typeface="Lato" panose="020F0502020204030203" pitchFamily="34" charset="0"/>
              </a:rPr>
              <a:t>donor-facing</a:t>
            </a:r>
            <a:r>
              <a:rPr lang="en-US" sz="2200" dirty="0">
                <a:solidFill>
                  <a:schemeClr val="tx2"/>
                </a:solidFill>
                <a:latin typeface="Lato" panose="020F0502020204030203" pitchFamily="34" charset="0"/>
              </a:rPr>
              <a:t> work</a:t>
            </a:r>
          </a:p>
          <a:p>
            <a:pPr marL="969962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Maintain and advance relationships with donors</a:t>
            </a:r>
          </a:p>
          <a:p>
            <a:pPr marL="969962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Focused on engagement</a:t>
            </a:r>
          </a:p>
          <a:p>
            <a:pPr marL="627062" lvl="2" indent="0">
              <a:buNone/>
            </a:pPr>
            <a:endParaRPr lang="en-US" sz="200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Myriad Pro" panose="020B0503030403020204" pitchFamily="34" charset="0"/>
            </a:endParaRP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Stewardship &amp; Recognition</a:t>
            </a:r>
          </a:p>
        </p:txBody>
      </p:sp>
    </p:spTree>
    <p:extLst>
      <p:ext uri="{BB962C8B-B14F-4D97-AF65-F5344CB8AC3E}">
        <p14:creationId xmlns:p14="http://schemas.microsoft.com/office/powerpoint/2010/main" val="975030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11F202-D79F-C6A6-50D7-5F8B8428C3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Donors Want in Stewardship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C88CA2-A090-FC37-62C8-088364D84D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132513"/>
            <a:ext cx="2133600" cy="365125"/>
          </a:xfrm>
        </p:spPr>
        <p:txBody>
          <a:bodyPr/>
          <a:lstStyle/>
          <a:p>
            <a:fld id="{65A5CB6C-E2EF-F145-B8BD-69775E510DC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45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49ECBBB9-5787-4B92-8AAB-2C137DE88F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007220" y="132141"/>
            <a:ext cx="7136780" cy="51500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754733-4F9F-4704-B8BB-2A8C2934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CB6C-E2EF-F145-B8BD-69775E510DC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F203D-DF29-4C3E-AEC7-A2BE3D4C1BD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Lato" panose="020F0502020204030203" pitchFamily="34" charset="0"/>
              </a:rPr>
              <a:t>Individual Donors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Annual givers, Major givers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Scholarship and program/department donors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Faculty/Staff donors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</a:rPr>
              <a:t>Legacy/Bequest donors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Lato" panose="020F0502020204030203" pitchFamily="34" charset="0"/>
              </a:rPr>
              <a:t>Corporate Donors</a:t>
            </a:r>
          </a:p>
          <a:p>
            <a:pPr marL="0" indent="0">
              <a:buNone/>
            </a:pPr>
            <a:endParaRPr lang="en-US" sz="2200" dirty="0">
              <a:latin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Lato" panose="020F0502020204030203" pitchFamily="34" charset="0"/>
              </a:rPr>
              <a:t>Foundation Donors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79DDE2-D36D-4668-AA2B-409E4E68F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Grouping and Categorizing Helps Us Plan</a:t>
            </a:r>
          </a:p>
        </p:txBody>
      </p:sp>
    </p:spTree>
    <p:extLst>
      <p:ext uri="{BB962C8B-B14F-4D97-AF65-F5344CB8AC3E}">
        <p14:creationId xmlns:p14="http://schemas.microsoft.com/office/powerpoint/2010/main" val="1302727461"/>
      </p:ext>
    </p:extLst>
  </p:cSld>
  <p:clrMapOvr>
    <a:masterClrMapping/>
  </p:clrMapOvr>
</p:sld>
</file>

<file path=ppt/theme/theme1.xml><?xml version="1.0" encoding="utf-8"?>
<a:theme xmlns:a="http://schemas.openxmlformats.org/drawingml/2006/main" name="Dini Spheris_Presentation Template">
  <a:themeElements>
    <a:clrScheme name="DIni Spheris">
      <a:dk1>
        <a:srgbClr val="27318D"/>
      </a:dk1>
      <a:lt1>
        <a:srgbClr val="FFFFFF"/>
      </a:lt1>
      <a:dk2>
        <a:srgbClr val="151F6D"/>
      </a:dk2>
      <a:lt2>
        <a:srgbClr val="FFFFFF"/>
      </a:lt2>
      <a:accent1>
        <a:srgbClr val="00B2A9"/>
      </a:accent1>
      <a:accent2>
        <a:srgbClr val="F1F1F1"/>
      </a:accent2>
      <a:accent3>
        <a:srgbClr val="AFD9D6"/>
      </a:accent3>
      <a:accent4>
        <a:srgbClr val="87C9C6"/>
      </a:accent4>
      <a:accent5>
        <a:srgbClr val="539F99"/>
      </a:accent5>
      <a:accent6>
        <a:srgbClr val="4C5258"/>
      </a:accent6>
      <a:hlink>
        <a:srgbClr val="69CCC8"/>
      </a:hlink>
      <a:folHlink>
        <a:srgbClr val="9BB2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t" anchorCtr="0">
        <a:spAutoFit/>
      </a:bodyPr>
      <a:lstStyle>
        <a:defPPr algn="l">
          <a:defRPr sz="2400" dirty="0" smtClean="0">
            <a:latin typeface="Vollkorn" pitchFamily="2" charset="0"/>
            <a:ea typeface="Vollkorn" pitchFamily="2" charset="0"/>
            <a:cs typeface="Lato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S-New Business Presentation-D10" id="{31446BBA-E656-C143-B50A-DA4309B7C7A8}" vid="{26EDBFEB-CF61-ED41-A993-49980D16FB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3B6B76BE86F44ABBED0FB54C84CADB" ma:contentTypeVersion="18" ma:contentTypeDescription="Create a new document." ma:contentTypeScope="" ma:versionID="966a02ce9dff6e55bc2b3f33ea6ee556">
  <xsd:schema xmlns:xsd="http://www.w3.org/2001/XMLSchema" xmlns:xs="http://www.w3.org/2001/XMLSchema" xmlns:p="http://schemas.microsoft.com/office/2006/metadata/properties" xmlns:ns2="fa4f22bd-eb3f-44ae-a228-668a3753e86c" xmlns:ns3="247230a7-45d9-4f02-8322-672d7fbc3d66" targetNamespace="http://schemas.microsoft.com/office/2006/metadata/properties" ma:root="true" ma:fieldsID="f5233bbdf2d4307d9e428d321c733725" ns2:_="" ns3:_="">
    <xsd:import namespace="fa4f22bd-eb3f-44ae-a228-668a3753e86c"/>
    <xsd:import namespace="247230a7-45d9-4f02-8322-672d7fbc3d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4f22bd-eb3f-44ae-a228-668a3753e8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f394e4e-2564-4c24-af1b-f0f5dd946b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7230a7-45d9-4f02-8322-672d7fbc3d6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1ddb93d-f162-4c87-8946-81db4eefcdc4}" ma:internalName="TaxCatchAll" ma:showField="CatchAllData" ma:web="247230a7-45d9-4f02-8322-672d7fbc3d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4f22bd-eb3f-44ae-a228-668a3753e86c">
      <Terms xmlns="http://schemas.microsoft.com/office/infopath/2007/PartnerControls"/>
    </lcf76f155ced4ddcb4097134ff3c332f>
    <TaxCatchAll xmlns="247230a7-45d9-4f02-8322-672d7fbc3d66" xsi:nil="true"/>
    <SharedWithUsers xmlns="247230a7-45d9-4f02-8322-672d7fbc3d66">
      <UserInfo>
        <DisplayName>Kateri Vaclavik</DisplayName>
        <AccountId>30</AccountId>
        <AccountType/>
      </UserInfo>
      <UserInfo>
        <DisplayName>Rodney Nicholson</DisplayName>
        <AccountId>23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4B8EDE9-C321-42FC-BE49-2821087C1D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4f22bd-eb3f-44ae-a228-668a3753e86c"/>
    <ds:schemaRef ds:uri="247230a7-45d9-4f02-8322-672d7fbc3d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ACF0D8-951C-45D1-AF0A-6380485392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C11A14-44C5-438F-BE92-5457FF29E259}">
  <ds:schemaRefs>
    <ds:schemaRef ds:uri="fa4f22bd-eb3f-44ae-a228-668a3753e86c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247230a7-45d9-4f02-8322-672d7fbc3d66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DS-New Business Presentation 2023</Template>
  <TotalTime>1047</TotalTime>
  <Words>1849</Words>
  <Application>Microsoft Office PowerPoint</Application>
  <PresentationFormat>On-screen Show (4:3)</PresentationFormat>
  <Paragraphs>247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Merriweather Black</vt:lpstr>
      <vt:lpstr>Merriweather</vt:lpstr>
      <vt:lpstr>Lato</vt:lpstr>
      <vt:lpstr>Telegraf</vt:lpstr>
      <vt:lpstr>Georgia</vt:lpstr>
      <vt:lpstr>MercuryTextG2-Roman</vt:lpstr>
      <vt:lpstr>Calibri</vt:lpstr>
      <vt:lpstr>Aquatico</vt:lpstr>
      <vt:lpstr>Myriad Pro</vt:lpstr>
      <vt:lpstr>Arial</vt:lpstr>
      <vt:lpstr>Myriad Pro Light</vt:lpstr>
      <vt:lpstr>Lato Light</vt:lpstr>
      <vt:lpstr>FrutigerLTStd-Cn</vt:lpstr>
      <vt:lpstr>FrutigerLTStd-BoldCn</vt:lpstr>
      <vt:lpstr>Dini Spheris_Presentation Template</vt:lpstr>
      <vt:lpstr>PowerPoint Presentation</vt:lpstr>
      <vt:lpstr>Today’s Discussion</vt:lpstr>
      <vt:lpstr>Today’s Presenters</vt:lpstr>
      <vt:lpstr>The Dini Spheris Advantage</vt:lpstr>
      <vt:lpstr>Back to Basics</vt:lpstr>
      <vt:lpstr>Wisdom from A Guru</vt:lpstr>
      <vt:lpstr>Defining Stewardship &amp; Recognition</vt:lpstr>
      <vt:lpstr>What Donors Want in Stewardship</vt:lpstr>
      <vt:lpstr>Grouping and Categorizing Helps Us Plan</vt:lpstr>
      <vt:lpstr>Individuals: Generations Overview</vt:lpstr>
      <vt:lpstr>The Generational Divide (Traditional)</vt:lpstr>
      <vt:lpstr>The Generational Divide (Next Gen)</vt:lpstr>
      <vt:lpstr>Individuals: Shared Trends</vt:lpstr>
      <vt:lpstr>Individuals: Online Giving</vt:lpstr>
      <vt:lpstr>Corporations: Trends to Watch</vt:lpstr>
      <vt:lpstr>Legacy Donors</vt:lpstr>
      <vt:lpstr>Taking Stock</vt:lpstr>
      <vt:lpstr>Where to Start</vt:lpstr>
      <vt:lpstr>Creating an Engagement Plan: Tools in the Toolbox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Brooks</dc:creator>
  <cp:lastModifiedBy>Victor Brooks</cp:lastModifiedBy>
  <cp:revision>8</cp:revision>
  <cp:lastPrinted>2022-05-12T21:32:21Z</cp:lastPrinted>
  <dcterms:created xsi:type="dcterms:W3CDTF">2023-02-13T14:52:02Z</dcterms:created>
  <dcterms:modified xsi:type="dcterms:W3CDTF">2024-02-06T02:30:21Z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0x010100723B6B76BE86F44ABBED0FB54C84CADB</vt:lpwstr>
  </property>
  <property fmtid="{D5CDD505-2E9C-101B-9397-08002B2CF9AE}" pid="3" name="MediaServiceImageTags">
    <vt:lpwstr/>
  </property>
</Properties>
</file>