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2/1/2022</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changingourcampus.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mentor-connect.org/mentor-connect/program-overview"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nifa.usda.gov/upcoming-rfa-calenda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hrsa.gov/grants/index.html" TargetMode="External"/><Relationship Id="rId2" Type="http://schemas.openxmlformats.org/officeDocument/2006/relationships/hyperlink" Target="https://www2.ed.gov/fund/grants-apply.html?src=ft" TargetMode="External"/><Relationship Id="rId1" Type="http://schemas.openxmlformats.org/officeDocument/2006/relationships/slideLayout" Target="../slideLayouts/slideLayout2.xml"/><Relationship Id="rId5" Type="http://schemas.openxmlformats.org/officeDocument/2006/relationships/hyperlink" Target="https://www.thegrantscape.com/" TargetMode="External"/><Relationship Id="rId4" Type="http://schemas.openxmlformats.org/officeDocument/2006/relationships/hyperlink" Target="https://www.neh.gov/grant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iris.ed.gov/info/application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5C4ED-FFAC-4A77-8B8B-B22C98214756}"/>
              </a:ext>
            </a:extLst>
          </p:cNvPr>
          <p:cNvSpPr>
            <a:spLocks noGrp="1"/>
          </p:cNvSpPr>
          <p:nvPr>
            <p:ph type="ctrTitle"/>
          </p:nvPr>
        </p:nvSpPr>
        <p:spPr>
          <a:xfrm>
            <a:off x="2867487" y="248575"/>
            <a:ext cx="8635536" cy="3737499"/>
          </a:xfrm>
        </p:spPr>
        <p:txBody>
          <a:bodyPr>
            <a:normAutofit fontScale="90000"/>
          </a:bodyPr>
          <a:lstStyle/>
          <a:p>
            <a:pPr algn="ctr"/>
            <a:r>
              <a:rPr lang="en-US" sz="2800" b="1" dirty="0"/>
              <a:t>Texas Association of Community College Foundations</a:t>
            </a:r>
            <a:br>
              <a:rPr lang="en-US" sz="2800" b="1" dirty="0"/>
            </a:br>
            <a:br>
              <a:rPr lang="en-US" sz="2800" b="1" dirty="0"/>
            </a:br>
            <a:br>
              <a:rPr lang="en-US" sz="2800" b="1" dirty="0"/>
            </a:br>
            <a:r>
              <a:rPr lang="en-US" sz="4900" b="1" cap="all" dirty="0">
                <a:solidFill>
                  <a:srgbClr val="0070C0"/>
                </a:solidFill>
              </a:rPr>
              <a:t>Federal Grants</a:t>
            </a:r>
            <a:br>
              <a:rPr lang="en-US" sz="4900" b="1" cap="all" dirty="0">
                <a:solidFill>
                  <a:srgbClr val="0070C0"/>
                </a:solidFill>
              </a:rPr>
            </a:br>
            <a:br>
              <a:rPr lang="en-US" sz="2800" b="1" dirty="0"/>
            </a:br>
            <a:br>
              <a:rPr lang="en-US" sz="2800" b="1" dirty="0"/>
            </a:br>
            <a:br>
              <a:rPr lang="en-US" sz="2800" b="1" dirty="0"/>
            </a:br>
            <a:endParaRPr lang="en-US" sz="2800" b="1" dirty="0"/>
          </a:p>
        </p:txBody>
      </p:sp>
      <p:sp>
        <p:nvSpPr>
          <p:cNvPr id="3" name="Subtitle 2">
            <a:extLst>
              <a:ext uri="{FF2B5EF4-FFF2-40B4-BE49-F238E27FC236}">
                <a16:creationId xmlns:a16="http://schemas.microsoft.com/office/drawing/2014/main" id="{64FBF1F1-7845-443E-B9FB-9B20A4A399D1}"/>
              </a:ext>
            </a:extLst>
          </p:cNvPr>
          <p:cNvSpPr>
            <a:spLocks noGrp="1"/>
          </p:cNvSpPr>
          <p:nvPr>
            <p:ph type="subTitle" idx="1"/>
          </p:nvPr>
        </p:nvSpPr>
        <p:spPr>
          <a:xfrm>
            <a:off x="4515377" y="3542190"/>
            <a:ext cx="6987645" cy="2212657"/>
          </a:xfrm>
        </p:spPr>
        <p:txBody>
          <a:bodyPr>
            <a:normAutofit/>
          </a:bodyPr>
          <a:lstStyle/>
          <a:p>
            <a:pPr algn="ctr"/>
            <a:r>
              <a:rPr lang="en-US" sz="3600" b="1" cap="all" dirty="0">
                <a:solidFill>
                  <a:srgbClr val="0070C0"/>
                </a:solidFill>
              </a:rPr>
              <a:t>Love or Hate Them; They are  your Friend</a:t>
            </a:r>
            <a:endParaRPr lang="en-US" sz="3600" b="1" dirty="0"/>
          </a:p>
        </p:txBody>
      </p:sp>
    </p:spTree>
    <p:extLst>
      <p:ext uri="{BB962C8B-B14F-4D97-AF65-F5344CB8AC3E}">
        <p14:creationId xmlns:p14="http://schemas.microsoft.com/office/powerpoint/2010/main" val="316961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0C363-1A06-4F77-B2C7-0B7644778917}"/>
              </a:ext>
            </a:extLst>
          </p:cNvPr>
          <p:cNvSpPr>
            <a:spLocks noGrp="1"/>
          </p:cNvSpPr>
          <p:nvPr>
            <p:ph type="title"/>
          </p:nvPr>
        </p:nvSpPr>
        <p:spPr>
          <a:xfrm>
            <a:off x="1484310" y="-124287"/>
            <a:ext cx="10018713" cy="1526959"/>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EA31F8D-CC95-4658-8556-AAC1F7FB220F}"/>
              </a:ext>
            </a:extLst>
          </p:cNvPr>
          <p:cNvSpPr>
            <a:spLocks noGrp="1"/>
          </p:cNvSpPr>
          <p:nvPr>
            <p:ph idx="1"/>
          </p:nvPr>
        </p:nvSpPr>
        <p:spPr>
          <a:xfrm>
            <a:off x="1484310" y="1908699"/>
            <a:ext cx="10491667" cy="4216893"/>
          </a:xfrm>
        </p:spPr>
        <p:txBody>
          <a:bodyPr>
            <a:normAutofit fontScale="25000" lnSpcReduction="20000"/>
          </a:bodyPr>
          <a:lstStyle/>
          <a:p>
            <a:pPr marL="0" indent="0">
              <a:buNone/>
            </a:pPr>
            <a:endParaRPr lang="en-US" sz="5500" b="1" dirty="0">
              <a:latin typeface="Arial" panose="020B0604020202020204" pitchFamily="34" charset="0"/>
              <a:cs typeface="Arial" panose="020B0604020202020204" pitchFamily="34" charset="0"/>
            </a:endParaRPr>
          </a:p>
          <a:p>
            <a:pPr marL="0" indent="0">
              <a:buNone/>
            </a:pPr>
            <a:r>
              <a:rPr lang="en-US" sz="7200" b="1" dirty="0">
                <a:latin typeface="Arial" panose="020B0604020202020204" pitchFamily="34" charset="0"/>
                <a:cs typeface="Arial" panose="020B0604020202020204" pitchFamily="34" charset="0"/>
              </a:rPr>
              <a:t>Department of Justice:  Office on Violence Against Women (OVW)</a:t>
            </a:r>
            <a:endParaRPr lang="en-US" sz="7200" dirty="0">
              <a:latin typeface="Arial" panose="020B0604020202020204" pitchFamily="34" charset="0"/>
              <a:cs typeface="Arial" panose="020B0604020202020204" pitchFamily="34" charset="0"/>
            </a:endParaRPr>
          </a:p>
          <a:p>
            <a:pPr marL="0" indent="0">
              <a:buNone/>
            </a:pPr>
            <a:r>
              <a:rPr lang="en-US" sz="2300" b="1" dirty="0">
                <a:latin typeface="Arial" panose="020B0604020202020204" pitchFamily="34" charset="0"/>
                <a:cs typeface="Arial" panose="020B0604020202020204" pitchFamily="34" charset="0"/>
              </a:rPr>
              <a:t>	</a:t>
            </a:r>
          </a:p>
          <a:p>
            <a:r>
              <a:rPr lang="en-US" sz="6400" dirty="0">
                <a:latin typeface="Arial" panose="020B0604020202020204" pitchFamily="34" charset="0"/>
                <a:cs typeface="Arial" panose="020B0604020202020204" pitchFamily="34" charset="0"/>
              </a:rPr>
              <a:t>In FY 2020, four grants awarded to Community Colleges.</a:t>
            </a:r>
          </a:p>
          <a:p>
            <a:r>
              <a:rPr lang="en-US" sz="6400" b="1" dirty="0">
                <a:solidFill>
                  <a:schemeClr val="dk1"/>
                </a:solidFill>
                <a:latin typeface="Arial" panose="020B0604020202020204" pitchFamily="34" charset="0"/>
                <a:ea typeface="Calibri"/>
                <a:cs typeface="Arial" panose="020B0604020202020204" pitchFamily="34" charset="0"/>
                <a:sym typeface="Arial"/>
              </a:rPr>
              <a:t>The Grants to Reduce Sexual Assault, Domestic Violence, Dating Violence, and Stalking on Campus Program (Campus Program).  </a:t>
            </a:r>
            <a:r>
              <a:rPr lang="en-US" sz="6400" dirty="0">
                <a:solidFill>
                  <a:schemeClr val="dk1"/>
                </a:solidFill>
                <a:latin typeface="Arial" panose="020B0604020202020204" pitchFamily="34" charset="0"/>
                <a:ea typeface="Calibri"/>
                <a:cs typeface="Arial" panose="020B0604020202020204" pitchFamily="34" charset="0"/>
                <a:sym typeface="Arial"/>
              </a:rPr>
              <a:t>Focuses on comprehensive prevention and intervention strategies that address and respond to domestic violence, dating violence, sexual assault, and stalking. Individual Institution awards: up to $300,000. Consortium awards: $550,000 - $750,000. Release date is usually in January with a March due date.</a:t>
            </a:r>
          </a:p>
          <a:p>
            <a:r>
              <a:rPr lang="en-US" sz="6400" dirty="0">
                <a:solidFill>
                  <a:schemeClr val="dk1"/>
                </a:solidFill>
                <a:latin typeface="Arial" panose="020B0604020202020204" pitchFamily="34" charset="0"/>
                <a:cs typeface="Arial" panose="020B0604020202020204" pitchFamily="34" charset="0"/>
                <a:sym typeface="Calibri"/>
              </a:rPr>
              <a:t>The Violence Against Women Act provides the impetus for the OVW’s Campus program. Be aware of this act and it’s components when applying. </a:t>
            </a:r>
          </a:p>
          <a:p>
            <a:r>
              <a:rPr lang="en-US" sz="6400" dirty="0">
                <a:solidFill>
                  <a:schemeClr val="dk1"/>
                </a:solidFill>
                <a:latin typeface="Arial" panose="020B0604020202020204" pitchFamily="34" charset="0"/>
                <a:cs typeface="Arial" panose="020B0604020202020204" pitchFamily="34" charset="0"/>
                <a:sym typeface="Calibri"/>
              </a:rPr>
              <a:t>OVW has resources for Community College, such as the toolkit for prevention found on their website. Guided by Community Colleges that have OVW </a:t>
            </a:r>
            <a:r>
              <a:rPr lang="en-US" sz="6400" dirty="0">
                <a:solidFill>
                  <a:schemeClr val="dk1"/>
                </a:solidFill>
                <a:latin typeface="Arial" panose="020B0604020202020204" pitchFamily="34" charset="0"/>
                <a:cs typeface="Arial" panose="020B0604020202020204" pitchFamily="34" charset="0"/>
              </a:rPr>
              <a:t>grants.  </a:t>
            </a:r>
            <a:r>
              <a:rPr lang="en-US" sz="6400" dirty="0">
                <a:solidFill>
                  <a:schemeClr val="dk1"/>
                </a:solidFill>
                <a:latin typeface="Arial" panose="020B0604020202020204" pitchFamily="34" charset="0"/>
                <a:cs typeface="Arial" panose="020B0604020202020204" pitchFamily="34" charset="0"/>
                <a:hlinkClick r:id="rId2"/>
              </a:rPr>
              <a:t>http://changingourcampus.org/</a:t>
            </a:r>
            <a:endParaRPr lang="en-US" sz="6400" dirty="0">
              <a:solidFill>
                <a:schemeClr val="dk1"/>
              </a:solidFill>
              <a:latin typeface="Arial" panose="020B0604020202020204" pitchFamily="34" charset="0"/>
              <a:cs typeface="Arial" panose="020B0604020202020204" pitchFamily="34" charset="0"/>
            </a:endParaRPr>
          </a:p>
          <a:p>
            <a:pPr marL="0" indent="0">
              <a:buNone/>
            </a:pPr>
            <a:endParaRPr lang="en-US" sz="6400" dirty="0">
              <a:solidFill>
                <a:schemeClr val="dk1"/>
              </a:solidFill>
              <a:latin typeface="Arial" panose="020B0604020202020204" pitchFamily="34" charset="0"/>
              <a:cs typeface="Arial" panose="020B0604020202020204" pitchFamily="34" charset="0"/>
            </a:endParaRPr>
          </a:p>
          <a:p>
            <a:pPr marL="0" indent="0">
              <a:buNone/>
            </a:pPr>
            <a:endParaRPr lang="en-US" dirty="0">
              <a:solidFill>
                <a:schemeClr val="dk1"/>
              </a:solidFill>
              <a:sym typeface="Calibri"/>
            </a:endParaRPr>
          </a:p>
          <a:p>
            <a:pPr marL="0" indent="0">
              <a:buNone/>
            </a:pPr>
            <a:endParaRPr lang="en-US" dirty="0">
              <a:solidFill>
                <a:schemeClr val="dk1"/>
              </a:solidFill>
              <a:latin typeface="Calibri"/>
              <a:ea typeface="Calibri"/>
              <a:cs typeface="Calibri"/>
              <a:sym typeface="Arial"/>
            </a:endParaRPr>
          </a:p>
          <a:p>
            <a:pPr marL="0" indent="0">
              <a:buNone/>
            </a:pPr>
            <a:endParaRPr lang="en-US" sz="2300" b="1"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	</a:t>
            </a:r>
          </a:p>
          <a:p>
            <a:pPr marL="0" indent="0">
              <a:buNone/>
            </a:pPr>
            <a:endParaRPr lang="en-US" sz="1800" dirty="0"/>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162697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0C363-1A06-4F77-B2C7-0B7644778917}"/>
              </a:ext>
            </a:extLst>
          </p:cNvPr>
          <p:cNvSpPr>
            <a:spLocks noGrp="1"/>
          </p:cNvSpPr>
          <p:nvPr>
            <p:ph type="title"/>
          </p:nvPr>
        </p:nvSpPr>
        <p:spPr>
          <a:xfrm>
            <a:off x="1484310" y="-124287"/>
            <a:ext cx="10018713" cy="1526959"/>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EA31F8D-CC95-4658-8556-AAC1F7FB220F}"/>
              </a:ext>
            </a:extLst>
          </p:cNvPr>
          <p:cNvSpPr>
            <a:spLocks noGrp="1"/>
          </p:cNvSpPr>
          <p:nvPr>
            <p:ph idx="1"/>
          </p:nvPr>
        </p:nvSpPr>
        <p:spPr>
          <a:xfrm>
            <a:off x="1484310" y="1908699"/>
            <a:ext cx="10491667" cy="5157926"/>
          </a:xfrm>
        </p:spPr>
        <p:txBody>
          <a:bodyPr>
            <a:normAutofit fontScale="25000" lnSpcReduction="20000"/>
          </a:bodyPr>
          <a:lstStyle/>
          <a:p>
            <a:pPr marL="0" indent="0">
              <a:buNone/>
            </a:pPr>
            <a:r>
              <a:rPr lang="en-US" sz="7200" b="1" dirty="0">
                <a:solidFill>
                  <a:schemeClr val="dk1"/>
                </a:solidFill>
                <a:latin typeface="Arial" panose="020B0604020202020204" pitchFamily="34" charset="0"/>
                <a:cs typeface="Arial" panose="020B0604020202020204" pitchFamily="34" charset="0"/>
                <a:sym typeface="Calibri"/>
              </a:rPr>
              <a:t>Department of Health and Human Services: Substance Abuse and Mental Health Administration (SAMHSA)</a:t>
            </a:r>
          </a:p>
          <a:p>
            <a:pPr marL="0" indent="0">
              <a:buNone/>
            </a:pPr>
            <a:r>
              <a:rPr lang="en-US" sz="1800" b="1" dirty="0">
                <a:solidFill>
                  <a:schemeClr val="dk1"/>
                </a:solidFill>
                <a:sym typeface="Calibri"/>
              </a:rPr>
              <a:t>	</a:t>
            </a:r>
          </a:p>
          <a:p>
            <a:r>
              <a:rPr lang="en-US" sz="6400" dirty="0">
                <a:solidFill>
                  <a:schemeClr val="dk1"/>
                </a:solidFill>
                <a:latin typeface="Arial" panose="020B0604020202020204" pitchFamily="34" charset="0"/>
                <a:cs typeface="Arial" panose="020B0604020202020204" pitchFamily="34" charset="0"/>
                <a:sym typeface="Calibri"/>
              </a:rPr>
              <a:t>Emphasis remains on evidence-based practices. Most funding is now aimed at communities; not just mental health providers, instead the entire community as a whole.</a:t>
            </a:r>
          </a:p>
          <a:p>
            <a:r>
              <a:rPr lang="en-US" sz="6400" dirty="0">
                <a:latin typeface="Arial" panose="020B0604020202020204" pitchFamily="34" charset="0"/>
                <a:cs typeface="Arial" panose="020B0604020202020204" pitchFamily="34" charset="0"/>
              </a:rPr>
              <a:t>What has changed is the way SAMHSA delivers services. There is an increase in telehealth – looking to develop new technologies and best practices.</a:t>
            </a:r>
          </a:p>
          <a:p>
            <a:r>
              <a:rPr lang="en-US" sz="6400" b="1" dirty="0">
                <a:latin typeface="Arial" panose="020B0604020202020204" pitchFamily="34" charset="0"/>
                <a:cs typeface="Arial" panose="020B0604020202020204" pitchFamily="34" charset="0"/>
              </a:rPr>
              <a:t>Garrett Lee Smith Campus Suicide Prevention Program. </a:t>
            </a:r>
            <a:r>
              <a:rPr lang="en-US" sz="6400" dirty="0">
                <a:latin typeface="Arial" panose="020B0604020202020204" pitchFamily="34" charset="0"/>
                <a:cs typeface="Arial" panose="020B0604020202020204" pitchFamily="34" charset="0"/>
              </a:rPr>
              <a:t> Assists colleges and universities with suicide prevention and with enhancing identification and treatment of mental health disorders and substance abuse 	for all students. The infrastructure-building program supports development of a comprehensive, collaborative, well-coordinated and evidence-based approach to enhance services for all college students, including those 	at risk for suicide, depression, serious mental illness, and/or substance abuse disorders that can lead to school failure.  Grants are up to $102,00/year for three years.</a:t>
            </a:r>
          </a:p>
          <a:p>
            <a:r>
              <a:rPr lang="en-US" sz="6400" dirty="0">
                <a:latin typeface="Arial" panose="020B0604020202020204" pitchFamily="34" charset="0"/>
                <a:cs typeface="Arial" panose="020B0604020202020204" pitchFamily="34" charset="0"/>
              </a:rPr>
              <a:t>Community Colleges have been the lead on some grants; most often we are a collaborative partner.</a:t>
            </a:r>
          </a:p>
          <a:p>
            <a:r>
              <a:rPr lang="en-US" sz="6400" dirty="0">
                <a:latin typeface="Arial" panose="020B0604020202020204" pitchFamily="34" charset="0"/>
                <a:cs typeface="Arial" panose="020B0604020202020204" pitchFamily="34" charset="0"/>
              </a:rPr>
              <a:t>SAMHSA has developed a webinar covering what makes a strong proposal.  Check their website for that webinar and other helpful resources.</a:t>
            </a:r>
          </a:p>
          <a:p>
            <a:pPr marL="0" indent="0">
              <a:buNone/>
            </a:pPr>
            <a:endParaRPr lang="en-US" sz="1900" dirty="0">
              <a:latin typeface="Calibri" panose="020F0502020204030204" pitchFamily="34" charset="0"/>
              <a:cs typeface="Calibri" panose="020F0502020204030204" pitchFamily="34" charset="0"/>
            </a:endParaRPr>
          </a:p>
          <a:p>
            <a:pPr marL="0" indent="0">
              <a:buNone/>
            </a:pPr>
            <a:endParaRPr lang="en-US" sz="1800" b="1" dirty="0">
              <a:solidFill>
                <a:schemeClr val="dk1"/>
              </a:solidFill>
              <a:sym typeface="Calibri"/>
            </a:endParaRPr>
          </a:p>
          <a:p>
            <a:pPr marL="0" indent="0">
              <a:buNone/>
            </a:pPr>
            <a:endParaRPr lang="en-US" dirty="0">
              <a:solidFill>
                <a:schemeClr val="dk1"/>
              </a:solidFill>
              <a:latin typeface="Calibri"/>
              <a:ea typeface="Calibri"/>
              <a:cs typeface="Calibri"/>
              <a:sym typeface="Arial"/>
            </a:endParaRPr>
          </a:p>
          <a:p>
            <a:pPr marL="0" indent="0">
              <a:buNone/>
            </a:pPr>
            <a:endParaRPr lang="en-US" sz="2300" b="1"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	</a:t>
            </a:r>
          </a:p>
          <a:p>
            <a:pPr marL="0" indent="0">
              <a:buNone/>
            </a:pPr>
            <a:endParaRPr lang="en-US" sz="1800" dirty="0"/>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276556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0C363-1A06-4F77-B2C7-0B7644778917}"/>
              </a:ext>
            </a:extLst>
          </p:cNvPr>
          <p:cNvSpPr>
            <a:spLocks noGrp="1"/>
          </p:cNvSpPr>
          <p:nvPr>
            <p:ph type="title"/>
          </p:nvPr>
        </p:nvSpPr>
        <p:spPr>
          <a:xfrm>
            <a:off x="1484310" y="-124287"/>
            <a:ext cx="10018713" cy="1526959"/>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EA31F8D-CC95-4658-8556-AAC1F7FB220F}"/>
              </a:ext>
            </a:extLst>
          </p:cNvPr>
          <p:cNvSpPr>
            <a:spLocks noGrp="1"/>
          </p:cNvSpPr>
          <p:nvPr>
            <p:ph idx="1"/>
          </p:nvPr>
        </p:nvSpPr>
        <p:spPr>
          <a:xfrm>
            <a:off x="1484310" y="1322773"/>
            <a:ext cx="10491667" cy="5335479"/>
          </a:xfrm>
        </p:spPr>
        <p:txBody>
          <a:bodyPr>
            <a:normAutofit fontScale="25000" lnSpcReduction="20000"/>
          </a:bodyPr>
          <a:lstStyle/>
          <a:p>
            <a:pPr marL="0" indent="0">
              <a:buNone/>
            </a:pPr>
            <a:r>
              <a:rPr lang="en-US" sz="1600" dirty="0">
                <a:solidFill>
                  <a:schemeClr val="dk1"/>
                </a:solidFill>
                <a:latin typeface="Arial" panose="020B0604020202020204" pitchFamily="34" charset="0"/>
                <a:cs typeface="Arial" panose="020B0604020202020204" pitchFamily="34" charset="0"/>
                <a:sym typeface="Calibri"/>
              </a:rPr>
              <a:t>	</a:t>
            </a:r>
            <a:endParaRPr lang="en-US" sz="1800" dirty="0">
              <a:solidFill>
                <a:schemeClr val="dk1"/>
              </a:solidFill>
              <a:latin typeface="Arial" panose="020B0604020202020204" pitchFamily="34" charset="0"/>
              <a:cs typeface="Arial" panose="020B0604020202020204" pitchFamily="34" charset="0"/>
              <a:sym typeface="Calibri"/>
            </a:endParaRPr>
          </a:p>
          <a:p>
            <a:pPr marL="0" indent="0">
              <a:buNone/>
            </a:pPr>
            <a:endParaRPr lang="en-US" sz="1800" dirty="0">
              <a:solidFill>
                <a:schemeClr val="dk1"/>
              </a:solidFill>
              <a:latin typeface="Arial" panose="020B0604020202020204" pitchFamily="34" charset="0"/>
              <a:cs typeface="Arial" panose="020B0604020202020204" pitchFamily="34" charset="0"/>
              <a:sym typeface="Calibri"/>
            </a:endParaRPr>
          </a:p>
          <a:p>
            <a:pPr marL="0" indent="0">
              <a:buNone/>
            </a:pPr>
            <a:endParaRPr lang="en-US" sz="1800" dirty="0">
              <a:solidFill>
                <a:schemeClr val="dk1"/>
              </a:solidFill>
              <a:latin typeface="Arial" panose="020B0604020202020204" pitchFamily="34" charset="0"/>
              <a:cs typeface="Arial" panose="020B0604020202020204" pitchFamily="34" charset="0"/>
              <a:sym typeface="Calibri"/>
            </a:endParaRPr>
          </a:p>
          <a:p>
            <a:pPr marL="0" indent="0">
              <a:buNone/>
            </a:pPr>
            <a:endParaRPr lang="en-US" sz="1800" dirty="0">
              <a:solidFill>
                <a:schemeClr val="dk1"/>
              </a:solidFill>
              <a:latin typeface="Arial" panose="020B0604020202020204" pitchFamily="34" charset="0"/>
              <a:cs typeface="Arial" panose="020B0604020202020204" pitchFamily="34" charset="0"/>
              <a:sym typeface="Calibri"/>
            </a:endParaRPr>
          </a:p>
          <a:p>
            <a:pPr marL="0" indent="0">
              <a:buNone/>
            </a:pPr>
            <a:endParaRPr lang="en-US" sz="1800" dirty="0">
              <a:solidFill>
                <a:schemeClr val="dk1"/>
              </a:solidFill>
              <a:latin typeface="Arial" panose="020B0604020202020204" pitchFamily="34" charset="0"/>
              <a:cs typeface="Arial" panose="020B0604020202020204" pitchFamily="34" charset="0"/>
              <a:sym typeface="Calibri"/>
            </a:endParaRPr>
          </a:p>
          <a:p>
            <a:pPr marL="0" indent="0">
              <a:buNone/>
            </a:pPr>
            <a:r>
              <a:rPr lang="en-US" sz="7200" b="1" dirty="0">
                <a:latin typeface="Arial" panose="020B0604020202020204" pitchFamily="34" charset="0"/>
                <a:cs typeface="Arial" panose="020B0604020202020204" pitchFamily="34" charset="0"/>
              </a:rPr>
              <a:t>Environmental Protection Agency (EPA)</a:t>
            </a:r>
          </a:p>
          <a:p>
            <a:pPr marL="0" indent="0">
              <a:buNone/>
            </a:pPr>
            <a:endParaRPr lang="en-US" sz="1800" dirty="0">
              <a:solidFill>
                <a:schemeClr val="dk1"/>
              </a:solidFill>
              <a:latin typeface="Arial" panose="020B0604020202020204" pitchFamily="34" charset="0"/>
              <a:cs typeface="Arial" panose="020B0604020202020204" pitchFamily="34" charset="0"/>
              <a:sym typeface="Calibri"/>
            </a:endParaRPr>
          </a:p>
          <a:p>
            <a:pPr marL="0" indent="0">
              <a:buNone/>
            </a:pPr>
            <a:endParaRPr lang="en-US" sz="1600" dirty="0">
              <a:solidFill>
                <a:schemeClr val="dk1"/>
              </a:solidFill>
              <a:latin typeface="Arial" panose="020B0604020202020204" pitchFamily="34" charset="0"/>
              <a:cs typeface="Arial" panose="020B0604020202020204" pitchFamily="34" charset="0"/>
              <a:sym typeface="Calibri"/>
            </a:endParaRPr>
          </a:p>
          <a:p>
            <a:r>
              <a:rPr lang="en-US" sz="6400" dirty="0">
                <a:solidFill>
                  <a:schemeClr val="dk1"/>
                </a:solidFill>
                <a:latin typeface="Arial" panose="020B0604020202020204" pitchFamily="34" charset="0"/>
                <a:cs typeface="Arial" panose="020B0604020202020204" pitchFamily="34" charset="0"/>
                <a:sym typeface="Calibri"/>
              </a:rPr>
              <a:t>The Request for Applications (RFA) for the Environmental Justice Program is exclusively directed for Community Colleges.  The focus is on underserved populations. Watch for a Spring 2022 announcement once all of the details are worked out.</a:t>
            </a:r>
          </a:p>
          <a:p>
            <a:r>
              <a:rPr lang="en-US" sz="6400" dirty="0">
                <a:solidFill>
                  <a:schemeClr val="dk1"/>
                </a:solidFill>
                <a:latin typeface="Arial" panose="020B0604020202020204" pitchFamily="34" charset="0"/>
                <a:cs typeface="Arial" panose="020B0604020202020204" pitchFamily="34" charset="0"/>
                <a:sym typeface="Calibri"/>
              </a:rPr>
              <a:t>EPA program staff want to engage more with community colleges.</a:t>
            </a:r>
          </a:p>
          <a:p>
            <a:r>
              <a:rPr lang="en-US" sz="6400" b="1" dirty="0">
                <a:solidFill>
                  <a:schemeClr val="dk1"/>
                </a:solidFill>
                <a:latin typeface="Arial" panose="020B0604020202020204" pitchFamily="34" charset="0"/>
                <a:cs typeface="Arial" panose="020B0604020202020204" pitchFamily="34" charset="0"/>
                <a:sym typeface="Calibri"/>
              </a:rPr>
              <a:t>People, Prosperity, and the Planet Program</a:t>
            </a:r>
            <a:r>
              <a:rPr lang="en-US" sz="6400" dirty="0">
                <a:solidFill>
                  <a:schemeClr val="dk1"/>
                </a:solidFill>
                <a:latin typeface="Arial" panose="020B0604020202020204" pitchFamily="34" charset="0"/>
                <a:cs typeface="Arial" panose="020B0604020202020204" pitchFamily="34" charset="0"/>
                <a:sym typeface="Calibri"/>
              </a:rPr>
              <a:t>. Community Colleges have participated as subawardees; however, the Agency wants to see more Community Colleges and Minority Serving Institutions as lead applicants. This competition is open to teams of college/university students designing solutions for a sustainable future. Challenges students to research, develop, and design innovative projects. Phase 1 	award: $25,000; Phase  2: $100,000.</a:t>
            </a:r>
          </a:p>
          <a:p>
            <a:r>
              <a:rPr lang="en-US" sz="6400" b="1" dirty="0">
                <a:solidFill>
                  <a:schemeClr val="dk1"/>
                </a:solidFill>
                <a:latin typeface="Arial" panose="020B0604020202020204" pitchFamily="34" charset="0"/>
                <a:cs typeface="Arial" panose="020B0604020202020204" pitchFamily="34" charset="0"/>
                <a:sym typeface="Calibri"/>
              </a:rPr>
              <a:t>Innovative Water Infrastructure Workforce Development Program. </a:t>
            </a:r>
            <a:r>
              <a:rPr lang="en-US" sz="6400" dirty="0">
                <a:solidFill>
                  <a:schemeClr val="dk1"/>
                </a:solidFill>
                <a:latin typeface="Arial" panose="020B0604020202020204" pitchFamily="34" charset="0"/>
                <a:cs typeface="Arial" panose="020B0604020202020204" pitchFamily="34" charset="0"/>
                <a:sym typeface="Calibri"/>
              </a:rPr>
              <a:t>Supports projects relating to water workforce development and career opportunities in the drinking water and wastewater utility sector.  Also projects expanding public awareness about drinking water and wastewater utilities.  Awards range from $200,000 - $500,000. Potential announcement in spring 2022.</a:t>
            </a:r>
          </a:p>
          <a:p>
            <a:r>
              <a:rPr lang="en-US" sz="6400" dirty="0">
                <a:solidFill>
                  <a:schemeClr val="dk1"/>
                </a:solidFill>
                <a:latin typeface="Arial" panose="020B0604020202020204" pitchFamily="34" charset="0"/>
                <a:cs typeface="Arial" panose="020B0604020202020204" pitchFamily="34" charset="0"/>
                <a:sym typeface="Calibri"/>
              </a:rPr>
              <a:t>Program Officers are happy to follow up on unsuccessful proposals.</a:t>
            </a:r>
          </a:p>
          <a:p>
            <a:r>
              <a:rPr lang="en-US" sz="6400" dirty="0">
                <a:solidFill>
                  <a:schemeClr val="dk1"/>
                </a:solidFill>
                <a:latin typeface="Arial" panose="020B0604020202020204" pitchFamily="34" charset="0"/>
                <a:cs typeface="Arial" panose="020B0604020202020204" pitchFamily="34" charset="0"/>
                <a:sym typeface="Calibri"/>
              </a:rPr>
              <a:t>Be creative but realistic about your proposed projects. Identify issues and propose solutions that will build capacity.</a:t>
            </a:r>
          </a:p>
          <a:p>
            <a:pPr marL="0" indent="0">
              <a:buNone/>
            </a:pPr>
            <a:r>
              <a:rPr lang="en-US" sz="6400" dirty="0">
                <a:solidFill>
                  <a:schemeClr val="dk1"/>
                </a:solidFill>
                <a:latin typeface="Arial" panose="020B0604020202020204" pitchFamily="34" charset="0"/>
                <a:cs typeface="Arial" panose="020B0604020202020204" pitchFamily="34" charset="0"/>
                <a:sym typeface="Calibri"/>
              </a:rPr>
              <a:t>	</a:t>
            </a:r>
          </a:p>
          <a:p>
            <a:pPr marL="0" indent="0">
              <a:buNone/>
            </a:pPr>
            <a:r>
              <a:rPr lang="en-US" sz="4000" dirty="0">
                <a:solidFill>
                  <a:schemeClr val="dk1"/>
                </a:solidFill>
                <a:latin typeface="Arial" panose="020B0604020202020204" pitchFamily="34" charset="0"/>
                <a:cs typeface="Arial" panose="020B0604020202020204" pitchFamily="34" charset="0"/>
                <a:sym typeface="Calibri"/>
              </a:rPr>
              <a:t>	</a:t>
            </a:r>
          </a:p>
          <a:p>
            <a:pPr marL="0" indent="0">
              <a:buNone/>
            </a:pPr>
            <a:endParaRPr lang="en-US" dirty="0">
              <a:solidFill>
                <a:schemeClr val="dk1"/>
              </a:solidFill>
              <a:latin typeface="Calibri"/>
              <a:ea typeface="Calibri"/>
              <a:cs typeface="Calibri"/>
              <a:sym typeface="Arial"/>
            </a:endParaRPr>
          </a:p>
          <a:p>
            <a:pPr marL="0" indent="0">
              <a:buNone/>
            </a:pPr>
            <a:endParaRPr lang="en-US" sz="2300" b="1"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	</a:t>
            </a:r>
          </a:p>
          <a:p>
            <a:pPr marL="0" indent="0">
              <a:buNone/>
            </a:pPr>
            <a:endParaRPr lang="en-US" sz="1800" dirty="0"/>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445412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0C363-1A06-4F77-B2C7-0B7644778917}"/>
              </a:ext>
            </a:extLst>
          </p:cNvPr>
          <p:cNvSpPr>
            <a:spLocks noGrp="1"/>
          </p:cNvSpPr>
          <p:nvPr>
            <p:ph type="title"/>
          </p:nvPr>
        </p:nvSpPr>
        <p:spPr>
          <a:xfrm>
            <a:off x="1484310" y="-124287"/>
            <a:ext cx="10018713" cy="1526959"/>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EA31F8D-CC95-4658-8556-AAC1F7FB220F}"/>
              </a:ext>
            </a:extLst>
          </p:cNvPr>
          <p:cNvSpPr>
            <a:spLocks noGrp="1"/>
          </p:cNvSpPr>
          <p:nvPr>
            <p:ph idx="1"/>
          </p:nvPr>
        </p:nvSpPr>
        <p:spPr>
          <a:xfrm>
            <a:off x="1484310" y="1606858"/>
            <a:ext cx="10491667" cy="5051394"/>
          </a:xfrm>
        </p:spPr>
        <p:txBody>
          <a:bodyPr>
            <a:normAutofit fontScale="40000" lnSpcReduction="20000"/>
          </a:bodyPr>
          <a:lstStyle/>
          <a:p>
            <a:pPr marL="0" indent="0">
              <a:buNone/>
            </a:pPr>
            <a:endParaRPr lang="en-US" sz="4500" b="1" dirty="0">
              <a:solidFill>
                <a:schemeClr val="dk1"/>
              </a:solidFill>
              <a:latin typeface="Arial" panose="020B0604020202020204" pitchFamily="34" charset="0"/>
              <a:cs typeface="Arial" panose="020B0604020202020204" pitchFamily="34" charset="0"/>
              <a:sym typeface="Calibri"/>
            </a:endParaRPr>
          </a:p>
          <a:p>
            <a:pPr marL="0" indent="0">
              <a:buNone/>
            </a:pPr>
            <a:r>
              <a:rPr lang="en-US" sz="4500" b="1" dirty="0">
                <a:solidFill>
                  <a:schemeClr val="dk1"/>
                </a:solidFill>
                <a:latin typeface="Arial" panose="020B0604020202020204" pitchFamily="34" charset="0"/>
                <a:cs typeface="Arial" panose="020B0604020202020204" pitchFamily="34" charset="0"/>
                <a:sym typeface="Calibri"/>
              </a:rPr>
              <a:t>Department of Education: Office of Elementary and Secondary Education (OESE)</a:t>
            </a:r>
          </a:p>
          <a:p>
            <a:pPr marL="0" indent="0">
              <a:buNone/>
            </a:pPr>
            <a:r>
              <a:rPr lang="en-US" sz="1600" dirty="0">
                <a:solidFill>
                  <a:schemeClr val="dk1"/>
                </a:solidFill>
                <a:latin typeface="Arial" panose="020B0604020202020204" pitchFamily="34" charset="0"/>
                <a:cs typeface="Arial" panose="020B0604020202020204" pitchFamily="34" charset="0"/>
                <a:sym typeface="Calibri"/>
              </a:rPr>
              <a:t>	</a:t>
            </a:r>
            <a:endParaRPr lang="en-US" sz="1800" dirty="0">
              <a:solidFill>
                <a:schemeClr val="dk1"/>
              </a:solidFill>
              <a:latin typeface="Arial" panose="020B0604020202020204" pitchFamily="34" charset="0"/>
              <a:cs typeface="Arial" panose="020B0604020202020204" pitchFamily="34" charset="0"/>
              <a:sym typeface="Calibri"/>
            </a:endParaRPr>
          </a:p>
          <a:p>
            <a:pPr marL="0" indent="0">
              <a:buNone/>
            </a:pPr>
            <a:endParaRPr lang="en-US" sz="1800" dirty="0">
              <a:solidFill>
                <a:schemeClr val="dk1"/>
              </a:solidFill>
              <a:latin typeface="Arial" panose="020B0604020202020204" pitchFamily="34" charset="0"/>
              <a:cs typeface="Arial" panose="020B0604020202020204" pitchFamily="34" charset="0"/>
              <a:sym typeface="Calibri"/>
            </a:endParaRPr>
          </a:p>
          <a:p>
            <a:r>
              <a:rPr lang="en-US" sz="4000" b="1" dirty="0">
                <a:solidFill>
                  <a:schemeClr val="dk1"/>
                </a:solidFill>
                <a:latin typeface="Arial" panose="020B0604020202020204" pitchFamily="34" charset="0"/>
                <a:cs typeface="Arial" panose="020B0604020202020204" pitchFamily="34" charset="0"/>
                <a:sym typeface="Calibri"/>
              </a:rPr>
              <a:t>College Assistance Migrant Program (CAMP). </a:t>
            </a:r>
            <a:r>
              <a:rPr lang="en-US" sz="4000" dirty="0">
                <a:solidFill>
                  <a:schemeClr val="dk1"/>
                </a:solidFill>
                <a:latin typeface="Arial" panose="020B0604020202020204" pitchFamily="34" charset="0"/>
                <a:cs typeface="Arial" panose="020B0604020202020204" pitchFamily="34" charset="0"/>
                <a:sym typeface="Calibri"/>
              </a:rPr>
              <a:t>Assists students who are migratory or seasonal farmworkers (or their children) enrolled in their first year of undergraduate studies. Can be someone older, 	non-traditional student.  Award:  $180,000 - $475,000/year over five years.  Competition announcements usually in the fall.</a:t>
            </a:r>
          </a:p>
          <a:p>
            <a:pPr marL="0" indent="0">
              <a:buNone/>
            </a:pPr>
            <a:endParaRPr lang="en-US" sz="4000" dirty="0">
              <a:solidFill>
                <a:schemeClr val="dk1"/>
              </a:solidFill>
              <a:latin typeface="Arial" panose="020B0604020202020204" pitchFamily="34" charset="0"/>
              <a:cs typeface="Arial" panose="020B0604020202020204" pitchFamily="34" charset="0"/>
              <a:sym typeface="Calibri"/>
            </a:endParaRPr>
          </a:p>
          <a:p>
            <a:r>
              <a:rPr lang="en-US" sz="4000" b="1" dirty="0">
                <a:solidFill>
                  <a:schemeClr val="dk1"/>
                </a:solidFill>
                <a:latin typeface="Arial" panose="020B0604020202020204" pitchFamily="34" charset="0"/>
                <a:cs typeface="Arial" panose="020B0604020202020204" pitchFamily="34" charset="0"/>
                <a:sym typeface="Calibri"/>
              </a:rPr>
              <a:t>Full-Service Community Schools Program. </a:t>
            </a:r>
            <a:r>
              <a:rPr lang="en-US" sz="4000" dirty="0">
                <a:solidFill>
                  <a:schemeClr val="dk1"/>
                </a:solidFill>
                <a:latin typeface="Arial" panose="020B0604020202020204" pitchFamily="34" charset="0"/>
                <a:ea typeface="Calibri"/>
                <a:cs typeface="Arial" panose="020B0604020202020204" pitchFamily="34" charset="0"/>
                <a:sym typeface="Arial"/>
              </a:rPr>
              <a:t>Supports planning, implementation, and operation of full-	service community schools that improve the coordination, integration, accessibility, and effectiveness of services for children and families, particularly for children attending high-poverty schools, including high-poverty rural schools. Community Colleges can be the lead applicant but must partner with a local ISD.</a:t>
            </a:r>
          </a:p>
          <a:p>
            <a:pPr marL="0" indent="0">
              <a:buNone/>
            </a:pPr>
            <a:endParaRPr lang="en-US" sz="4000" dirty="0">
              <a:solidFill>
                <a:schemeClr val="dk1"/>
              </a:solidFill>
              <a:latin typeface="Arial" panose="020B0604020202020204" pitchFamily="34" charset="0"/>
              <a:ea typeface="Calibri"/>
              <a:cs typeface="Arial" panose="020B0604020202020204" pitchFamily="34" charset="0"/>
              <a:sym typeface="Arial"/>
            </a:endParaRPr>
          </a:p>
          <a:p>
            <a:r>
              <a:rPr lang="en-US" sz="4000" dirty="0">
                <a:latin typeface="Arial" panose="020B0604020202020204" pitchFamily="34" charset="0"/>
                <a:cs typeface="Arial" panose="020B0604020202020204" pitchFamily="34" charset="0"/>
              </a:rPr>
              <a:t>The Office is anticipating significant additional funding across their programs.</a:t>
            </a:r>
          </a:p>
          <a:p>
            <a:pPr marL="0" indent="0">
              <a:buNone/>
            </a:pPr>
            <a:endParaRPr lang="en-US" sz="3400" dirty="0">
              <a:solidFill>
                <a:schemeClr val="dk1"/>
              </a:solidFill>
              <a:latin typeface="Arial" panose="020B0604020202020204" pitchFamily="34" charset="0"/>
              <a:cs typeface="Arial" panose="020B0604020202020204" pitchFamily="34" charset="0"/>
              <a:sym typeface="Calibri"/>
            </a:endParaRPr>
          </a:p>
          <a:p>
            <a:pPr marL="0" indent="0">
              <a:buNone/>
            </a:pPr>
            <a:endParaRPr lang="en-US" sz="1700" dirty="0">
              <a:solidFill>
                <a:schemeClr val="dk1"/>
              </a:solidFill>
              <a:latin typeface="Calibri"/>
              <a:ea typeface="Calibri"/>
              <a:cs typeface="Calibri"/>
              <a:sym typeface="Arial"/>
            </a:endParaRPr>
          </a:p>
          <a:p>
            <a:pPr marL="0" indent="0">
              <a:buNone/>
            </a:pPr>
            <a:endParaRPr lang="en-US" sz="1700" b="1" dirty="0">
              <a:latin typeface="Arial" panose="020B0604020202020204" pitchFamily="34" charset="0"/>
              <a:cs typeface="Arial" panose="020B0604020202020204" pitchFamily="34" charset="0"/>
            </a:endParaRPr>
          </a:p>
          <a:p>
            <a:pPr marL="0" indent="0">
              <a:buNone/>
            </a:pPr>
            <a:r>
              <a:rPr lang="en-US" sz="1700" dirty="0">
                <a:latin typeface="Arial" panose="020B0604020202020204" pitchFamily="34" charset="0"/>
                <a:cs typeface="Arial" panose="020B0604020202020204" pitchFamily="34" charset="0"/>
              </a:rPr>
              <a:t>	</a:t>
            </a:r>
          </a:p>
          <a:p>
            <a:pPr marL="0" indent="0">
              <a:buNone/>
            </a:pPr>
            <a:endParaRPr lang="en-US" sz="1700" dirty="0"/>
          </a:p>
          <a:p>
            <a:pPr marL="0" indent="0">
              <a:buNone/>
            </a:pPr>
            <a:endParaRPr lang="en-US" sz="1700" dirty="0">
              <a:latin typeface="Arial" panose="020B0604020202020204" pitchFamily="34" charset="0"/>
              <a:cs typeface="Arial" panose="020B0604020202020204" pitchFamily="34" charset="0"/>
            </a:endParaRPr>
          </a:p>
          <a:p>
            <a:pPr marL="0" indent="0">
              <a:buNone/>
            </a:pPr>
            <a:r>
              <a:rPr lang="en-US" sz="17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023949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C1891-76FC-4301-B2FC-EB422586B254}"/>
              </a:ext>
            </a:extLst>
          </p:cNvPr>
          <p:cNvSpPr>
            <a:spLocks noGrp="1"/>
          </p:cNvSpPr>
          <p:nvPr>
            <p:ph type="title"/>
          </p:nvPr>
        </p:nvSpPr>
        <p:spPr>
          <a:xfrm>
            <a:off x="1484311" y="221943"/>
            <a:ext cx="10018713" cy="1331650"/>
          </a:xfrm>
        </p:spPr>
        <p:txBody>
          <a:bodyPr/>
          <a:lstStyle/>
          <a:p>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endParaRPr lang="en-US" dirty="0">
              <a:solidFill>
                <a:srgbClr val="0070C0"/>
              </a:solidFill>
            </a:endParaRPr>
          </a:p>
        </p:txBody>
      </p:sp>
      <p:sp>
        <p:nvSpPr>
          <p:cNvPr id="3" name="Content Placeholder 2">
            <a:extLst>
              <a:ext uri="{FF2B5EF4-FFF2-40B4-BE49-F238E27FC236}">
                <a16:creationId xmlns:a16="http://schemas.microsoft.com/office/drawing/2014/main" id="{B58A24F0-74DA-4CFF-BD04-A56D970D957E}"/>
              </a:ext>
            </a:extLst>
          </p:cNvPr>
          <p:cNvSpPr>
            <a:spLocks noGrp="1"/>
          </p:cNvSpPr>
          <p:nvPr>
            <p:ph idx="1"/>
          </p:nvPr>
        </p:nvSpPr>
        <p:spPr>
          <a:xfrm>
            <a:off x="1484310" y="1784413"/>
            <a:ext cx="10018713" cy="4660776"/>
          </a:xfrm>
        </p:spPr>
        <p:txBody>
          <a:bodyPr>
            <a:normAutofit fontScale="77500" lnSpcReduction="20000"/>
          </a:bodyPr>
          <a:lstStyle/>
          <a:p>
            <a:pPr marL="0" indent="0">
              <a:buNone/>
            </a:pPr>
            <a:r>
              <a:rPr lang="en-US" sz="2300" b="1" dirty="0">
                <a:latin typeface="Arial" panose="020B0604020202020204" pitchFamily="34" charset="0"/>
                <a:cs typeface="Arial" panose="020B0604020202020204" pitchFamily="34" charset="0"/>
              </a:rPr>
              <a:t>Department of Education: TRIO Student Support Services Programs</a:t>
            </a:r>
          </a:p>
          <a:p>
            <a:pPr marL="0" indent="0">
              <a:buNone/>
            </a:pPr>
            <a:endParaRPr lang="en-US" sz="1400" b="1"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Pay close attention to Competitive Preference Priorities (CPPs).</a:t>
            </a:r>
          </a:p>
          <a:p>
            <a:r>
              <a:rPr lang="en-US" sz="2100" dirty="0">
                <a:latin typeface="Arial" panose="020B0604020202020204" pitchFamily="34" charset="0"/>
                <a:cs typeface="Arial" panose="020B0604020202020204" pitchFamily="34" charset="0"/>
              </a:rPr>
              <a:t>There is a set of common instructions that include CPPs issued by the Office of Planning, Evaluation, 	and Policy Development. Look for a new set of instructions in February.</a:t>
            </a:r>
          </a:p>
          <a:p>
            <a:r>
              <a:rPr lang="en-US" sz="2100" dirty="0">
                <a:latin typeface="Arial" panose="020B0604020202020204" pitchFamily="34" charset="0"/>
                <a:cs typeface="Arial" panose="020B0604020202020204" pitchFamily="34" charset="0"/>
              </a:rPr>
              <a:t>Applicants are encouraged to propose innovative and creative solutions to meet the needs of the population you want to serve.</a:t>
            </a:r>
          </a:p>
          <a:p>
            <a:r>
              <a:rPr lang="en-US" sz="2100" dirty="0">
                <a:solidFill>
                  <a:schemeClr val="dk1"/>
                </a:solidFill>
                <a:latin typeface="Arial" panose="020B0604020202020204" pitchFamily="34" charset="0"/>
                <a:cs typeface="Arial" panose="020B0604020202020204" pitchFamily="34" charset="0"/>
              </a:rPr>
              <a:t>Applications are reviewed by 3 non-federal peer reviewers so make sure to adhere to the selection criteria in the Notice of Application (NOA). Avoid jargon and make sure you connect the dots in your 	application.</a:t>
            </a:r>
            <a:endParaRPr lang="en-US" sz="2100" dirty="0">
              <a:solidFill>
                <a:schemeClr val="lt1"/>
              </a:solidFill>
              <a:latin typeface="Arial" panose="020B0604020202020204" pitchFamily="34" charset="0"/>
              <a:cs typeface="Arial" panose="020B0604020202020204" pitchFamily="34" charset="0"/>
            </a:endParaRPr>
          </a:p>
          <a:p>
            <a:r>
              <a:rPr lang="en-US" sz="2100" b="1" dirty="0">
                <a:latin typeface="Arial" panose="020B0604020202020204" pitchFamily="34" charset="0"/>
                <a:cs typeface="Arial" panose="020B0604020202020204" pitchFamily="34" charset="0"/>
              </a:rPr>
              <a:t>Child Care Access Means Parents in School (CCAMPIS).</a:t>
            </a:r>
            <a:r>
              <a:rPr lang="en-US" sz="2100" dirty="0">
                <a:latin typeface="Arial" panose="020B0604020202020204" pitchFamily="34" charset="0"/>
                <a:cs typeface="Arial" panose="020B0604020202020204" pitchFamily="34" charset="0"/>
              </a:rPr>
              <a:t> Community Colleges received 35% of the awards in the last cycle. New competition expected in 2022. Department has requested a $40 million increase for this program. Stay tuned.</a:t>
            </a:r>
          </a:p>
          <a:p>
            <a:r>
              <a:rPr lang="en-US" sz="2100" b="1" dirty="0">
                <a:latin typeface="Arial" panose="020B0604020202020204" pitchFamily="34" charset="0"/>
                <a:cs typeface="Arial" panose="020B0604020202020204" pitchFamily="34" charset="0"/>
              </a:rPr>
              <a:t>TRIO Student Support Services. </a:t>
            </a:r>
            <a:r>
              <a:rPr lang="en-US" sz="2100" dirty="0">
                <a:latin typeface="Arial" panose="020B0604020202020204" pitchFamily="34" charset="0"/>
                <a:cs typeface="Arial" panose="020B0604020202020204" pitchFamily="34" charset="0"/>
              </a:rPr>
              <a:t>Community Colleges received 50% of the awards during the 2020 competition. The next competition will be in 2025. There will be several TRIO training workshops in 2022; now is the time to start planning your proposal. Watch the TRIO Website for information.</a:t>
            </a:r>
            <a:endParaRPr lang="en-US" sz="2100" b="1" dirty="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036403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DB8E7-E1BD-411D-A01A-68EDEFF179BB}"/>
              </a:ext>
            </a:extLst>
          </p:cNvPr>
          <p:cNvSpPr>
            <a:spLocks noGrp="1"/>
          </p:cNvSpPr>
          <p:nvPr>
            <p:ph type="title"/>
          </p:nvPr>
        </p:nvSpPr>
        <p:spPr>
          <a:xfrm>
            <a:off x="1484311" y="186432"/>
            <a:ext cx="10018713" cy="1615735"/>
          </a:xfrm>
        </p:spPr>
        <p:txBody>
          <a:bodyPr/>
          <a:lstStyle/>
          <a:p>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endParaRPr lang="en-US" dirty="0">
              <a:solidFill>
                <a:srgbClr val="0070C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D59DAA9-17BD-42C7-824B-BD52AD2E6978}"/>
              </a:ext>
            </a:extLst>
          </p:cNvPr>
          <p:cNvSpPr>
            <a:spLocks noGrp="1"/>
          </p:cNvSpPr>
          <p:nvPr>
            <p:ph idx="1"/>
          </p:nvPr>
        </p:nvSpPr>
        <p:spPr>
          <a:xfrm>
            <a:off x="1484311" y="1464816"/>
            <a:ext cx="10018713" cy="4847209"/>
          </a:xfrm>
        </p:spPr>
        <p:txBody>
          <a:bodyPr>
            <a:normAutofit/>
          </a:bodyPr>
          <a:lstStyle/>
          <a:p>
            <a:pPr marL="0" indent="0">
              <a:buNone/>
            </a:pPr>
            <a:r>
              <a:rPr lang="en-US" sz="1800" b="1" dirty="0">
                <a:latin typeface="Arial" panose="020B0604020202020204" pitchFamily="34" charset="0"/>
                <a:cs typeface="Arial" panose="020B0604020202020204" pitchFamily="34" charset="0"/>
              </a:rPr>
              <a:t>Department of Education:  Office of Career, Technical and Adult Education (OCTAE) </a:t>
            </a:r>
          </a:p>
          <a:p>
            <a:r>
              <a:rPr lang="en-US" sz="1600" dirty="0">
                <a:latin typeface="Arial" panose="020B0604020202020204" pitchFamily="34" charset="0"/>
                <a:cs typeface="Arial" panose="020B0604020202020204" pitchFamily="34" charset="0"/>
              </a:rPr>
              <a:t>Under the Biden Administration, Community College support is a larger priority.</a:t>
            </a:r>
          </a:p>
          <a:p>
            <a:r>
              <a:rPr lang="en-US" sz="1600" dirty="0">
                <a:latin typeface="Arial" panose="020B0604020202020204" pitchFamily="34" charset="0"/>
                <a:cs typeface="Arial" panose="020B0604020202020204" pitchFamily="34" charset="0"/>
              </a:rPr>
              <a:t>Programs will place greater emphasis on educating and training people for “pandemic-proof careers.</a:t>
            </a:r>
          </a:p>
          <a:p>
            <a:r>
              <a:rPr lang="en-US" sz="1600" dirty="0">
                <a:latin typeface="Arial" panose="020B0604020202020204" pitchFamily="34" charset="0"/>
                <a:cs typeface="Arial" panose="020B0604020202020204" pitchFamily="34" charset="0"/>
              </a:rPr>
              <a:t>The pandemic has also creased the Department’s awareness of barriers to digital access/virtual learning.</a:t>
            </a:r>
          </a:p>
          <a:p>
            <a:r>
              <a:rPr lang="en-US" sz="1600" dirty="0">
                <a:latin typeface="Arial" panose="020B0604020202020204" pitchFamily="34" charset="0"/>
                <a:cs typeface="Arial" panose="020B0604020202020204" pitchFamily="34" charset="0"/>
              </a:rPr>
              <a:t>Perkins continues to focus on high-quality CTE programs.</a:t>
            </a:r>
          </a:p>
          <a:p>
            <a:r>
              <a:rPr lang="en-US" sz="1600" dirty="0">
                <a:latin typeface="Arial" panose="020B0604020202020204" pitchFamily="34" charset="0"/>
                <a:cs typeface="Arial" panose="020B0604020202020204" pitchFamily="34" charset="0"/>
              </a:rPr>
              <a:t>Program staff stressed importance of using OCTAE on-line resources, including its Stackable Credentials Toolkit, research centers, including the Community College Research Center, and the Community College Consortium for Open Educational Resources.</a:t>
            </a:r>
          </a:p>
          <a:p>
            <a:r>
              <a:rPr lang="en-US" sz="1600" dirty="0">
                <a:latin typeface="Arial" panose="020B0604020202020204" pitchFamily="34" charset="0"/>
                <a:cs typeface="Arial" panose="020B0604020202020204" pitchFamily="34" charset="0"/>
              </a:rPr>
              <a:t>Keep watching OCTAE website and grants.gov for notice of open competitions.</a:t>
            </a:r>
          </a:p>
          <a:p>
            <a:r>
              <a:rPr lang="en-US" sz="1600" dirty="0">
                <a:latin typeface="Arial" panose="020B0604020202020204" pitchFamily="34" charset="0"/>
                <a:cs typeface="Arial" panose="020B0604020202020204" pitchFamily="34" charset="0"/>
              </a:rPr>
              <a:t>The OCTAE Connections newsletter is a good way to keep up with their information.  The link is on the website. </a:t>
            </a:r>
          </a:p>
        </p:txBody>
      </p:sp>
    </p:spTree>
    <p:extLst>
      <p:ext uri="{BB962C8B-B14F-4D97-AF65-F5344CB8AC3E}">
        <p14:creationId xmlns:p14="http://schemas.microsoft.com/office/powerpoint/2010/main" val="82421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55EE7-F8DC-41D9-B6DE-1BF6E46B8DBF}"/>
              </a:ext>
            </a:extLst>
          </p:cNvPr>
          <p:cNvSpPr>
            <a:spLocks noGrp="1"/>
          </p:cNvSpPr>
          <p:nvPr>
            <p:ph type="title"/>
          </p:nvPr>
        </p:nvSpPr>
        <p:spPr>
          <a:xfrm>
            <a:off x="1484311" y="328474"/>
            <a:ext cx="10018713" cy="1313895"/>
          </a:xfrm>
        </p:spPr>
        <p:txBody>
          <a:bodyPr>
            <a:normAutofit/>
          </a:bodyPr>
          <a:lstStyle/>
          <a:p>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endParaRPr lang="en-US" dirty="0">
              <a:solidFill>
                <a:srgbClr val="0070C0"/>
              </a:solidFill>
            </a:endParaRPr>
          </a:p>
        </p:txBody>
      </p:sp>
      <p:sp>
        <p:nvSpPr>
          <p:cNvPr id="3" name="Content Placeholder 2">
            <a:extLst>
              <a:ext uri="{FF2B5EF4-FFF2-40B4-BE49-F238E27FC236}">
                <a16:creationId xmlns:a16="http://schemas.microsoft.com/office/drawing/2014/main" id="{288288E7-5AD2-4458-A697-3C82B05DF49B}"/>
              </a:ext>
            </a:extLst>
          </p:cNvPr>
          <p:cNvSpPr>
            <a:spLocks noGrp="1"/>
          </p:cNvSpPr>
          <p:nvPr>
            <p:ph idx="1"/>
          </p:nvPr>
        </p:nvSpPr>
        <p:spPr>
          <a:xfrm>
            <a:off x="1484310" y="1642369"/>
            <a:ext cx="10305236" cy="5069149"/>
          </a:xfrm>
        </p:spPr>
        <p:txBody>
          <a:bodyPr>
            <a:normAutofit/>
          </a:bodyPr>
          <a:lstStyle/>
          <a:p>
            <a:pPr marL="0" indent="0">
              <a:buNone/>
            </a:pPr>
            <a:r>
              <a:rPr lang="en-US" sz="1800" b="1" dirty="0">
                <a:latin typeface="Arial" panose="020B0604020202020204" pitchFamily="34" charset="0"/>
                <a:cs typeface="Arial" panose="020B0604020202020204" pitchFamily="34" charset="0"/>
              </a:rPr>
              <a:t>Department of Education: Hispanic Serving Institutions Division (HSI)</a:t>
            </a:r>
            <a:endParaRPr lang="en-US" sz="18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Whether the Department considers your Institution and HSI or not depends on your IPEDS report.</a:t>
            </a:r>
          </a:p>
          <a:p>
            <a:r>
              <a:rPr lang="en-US" sz="1400" dirty="0">
                <a:latin typeface="Arial" panose="020B0604020202020204" pitchFamily="34" charset="0"/>
                <a:cs typeface="Arial" panose="020B0604020202020204" pitchFamily="34" charset="0"/>
              </a:rPr>
              <a:t>Priorities will include equity, access, support for the whole student (academic, social and emotional), encourage job-imbedded learning and apprenticeships, affordability, supportability and access, support towards completion, safe welcoming environment and diversifying the teacher workforce. Emerging challenges include childcare and non-academic support (food assistance, housing assistance, etc.). IHEs should serve as brokers of service and information through partnerships with local social service agencies. Department referred to this as “very intentional support”.</a:t>
            </a:r>
          </a:p>
          <a:p>
            <a:r>
              <a:rPr lang="en-US" sz="1400" b="1" dirty="0">
                <a:latin typeface="Arial" panose="020B0604020202020204" pitchFamily="34" charset="0"/>
                <a:cs typeface="Arial" panose="020B0604020202020204" pitchFamily="34" charset="0"/>
              </a:rPr>
              <a:t>Hispanic Serving Institutions Division Program. </a:t>
            </a:r>
            <a:r>
              <a:rPr lang="en-US" sz="1400" dirty="0">
                <a:latin typeface="Arial" panose="020B0604020202020204" pitchFamily="34" charset="0"/>
                <a:cs typeface="Arial" panose="020B0604020202020204" pitchFamily="34" charset="0"/>
              </a:rPr>
              <a:t>Grants expand educational opportunities for and improve the academic attainment of Hispanic students,  and expand and enhance the academic offerings, program quality, and institutional stability of the colleges and universities educating the majority of Hispanic students and help large numbers of Hispanic and other low-income students complete post-secondary degrees. Maximum award:  $600,000/year for five  years. FY 2022 notification is pending.</a:t>
            </a:r>
          </a:p>
          <a:p>
            <a:r>
              <a:rPr lang="en-US" sz="1400" b="1" dirty="0">
                <a:latin typeface="Arial" panose="020B0604020202020204" pitchFamily="34" charset="0"/>
                <a:cs typeface="Arial" panose="020B0604020202020204" pitchFamily="34" charset="0"/>
              </a:rPr>
              <a:t>Hispanic-Serving Institutions – Science, Technology, Engineering, or Mathematics (HSI-Stem) and Articulation Programs. </a:t>
            </a:r>
            <a:r>
              <a:rPr lang="en-US" sz="1400" dirty="0">
                <a:latin typeface="Arial" panose="020B0604020202020204" pitchFamily="34" charset="0"/>
                <a:cs typeface="Arial" panose="020B0604020202020204" pitchFamily="34" charset="0"/>
              </a:rPr>
              <a:t>Grants </a:t>
            </a:r>
            <a:r>
              <a:rPr lang="en-US" sz="1400" dirty="0"/>
              <a:t>(</a:t>
            </a:r>
            <a:r>
              <a:rPr lang="en-US" sz="1400" dirty="0">
                <a:latin typeface="Arial" panose="020B0604020202020204" pitchFamily="34" charset="0"/>
                <a:cs typeface="Arial" panose="020B0604020202020204" pitchFamily="34" charset="0"/>
              </a:rPr>
              <a:t>1) increase the number of Hispanic and other low-income students attaining degrees in the fields of science, technology, engineering, or mathematics; and (2) to develop model transfer and articulation agreements between two-year and four-year institutions in such fields. Awards: $700,000 - $1.2 million/year for five years. FY 2022 notification is pending.</a:t>
            </a:r>
          </a:p>
          <a:p>
            <a:pPr marL="0" indent="0">
              <a:buNone/>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9540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27D20-A140-4057-B20F-D378F1C14E43}"/>
              </a:ext>
            </a:extLst>
          </p:cNvPr>
          <p:cNvSpPr>
            <a:spLocks noGrp="1"/>
          </p:cNvSpPr>
          <p:nvPr>
            <p:ph type="title"/>
          </p:nvPr>
        </p:nvSpPr>
        <p:spPr>
          <a:xfrm>
            <a:off x="1484311" y="248576"/>
            <a:ext cx="10018713" cy="1571346"/>
          </a:xfrm>
        </p:spPr>
        <p:txBody>
          <a:bodyPr/>
          <a:lstStyle/>
          <a:p>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endParaRPr lang="en-US" dirty="0">
              <a:solidFill>
                <a:srgbClr val="0070C0"/>
              </a:solidFill>
            </a:endParaRPr>
          </a:p>
        </p:txBody>
      </p:sp>
      <p:sp>
        <p:nvSpPr>
          <p:cNvPr id="3" name="Content Placeholder 2">
            <a:extLst>
              <a:ext uri="{FF2B5EF4-FFF2-40B4-BE49-F238E27FC236}">
                <a16:creationId xmlns:a16="http://schemas.microsoft.com/office/drawing/2014/main" id="{B85E7110-AE0F-47FE-BED3-8E1EE0D554BF}"/>
              </a:ext>
            </a:extLst>
          </p:cNvPr>
          <p:cNvSpPr>
            <a:spLocks noGrp="1"/>
          </p:cNvSpPr>
          <p:nvPr>
            <p:ph idx="1"/>
          </p:nvPr>
        </p:nvSpPr>
        <p:spPr>
          <a:xfrm>
            <a:off x="1402672" y="1819922"/>
            <a:ext cx="10582182" cy="4909353"/>
          </a:xfrm>
        </p:spPr>
        <p:txBody>
          <a:bodyPr>
            <a:normAutofit fontScale="25000" lnSpcReduction="20000"/>
          </a:bodyPr>
          <a:lstStyle/>
          <a:p>
            <a:pPr marL="0" indent="0">
              <a:buNone/>
            </a:pPr>
            <a:endParaRPr lang="en-US" sz="7200" b="1" dirty="0">
              <a:latin typeface="Arial" panose="020B0604020202020204" pitchFamily="34" charset="0"/>
              <a:cs typeface="Arial" panose="020B0604020202020204" pitchFamily="34" charset="0"/>
            </a:endParaRPr>
          </a:p>
          <a:p>
            <a:pPr marL="0" indent="0">
              <a:buNone/>
            </a:pPr>
            <a:endParaRPr lang="en-US" sz="7200" b="1" dirty="0">
              <a:latin typeface="Arial" panose="020B0604020202020204" pitchFamily="34" charset="0"/>
              <a:cs typeface="Arial" panose="020B0604020202020204" pitchFamily="34" charset="0"/>
            </a:endParaRPr>
          </a:p>
          <a:p>
            <a:pPr marL="0" indent="0">
              <a:buNone/>
            </a:pPr>
            <a:r>
              <a:rPr lang="en-US" sz="7200" b="1" dirty="0">
                <a:latin typeface="Arial" panose="020B0604020202020204" pitchFamily="34" charset="0"/>
                <a:cs typeface="Arial" panose="020B0604020202020204" pitchFamily="34" charset="0"/>
              </a:rPr>
              <a:t>Health Resources and Services Administration: Bureau of Health Workforce (HRSA:BHW)</a:t>
            </a:r>
          </a:p>
          <a:p>
            <a:pPr marL="0" indent="0">
              <a:buNone/>
            </a:pPr>
            <a:endParaRPr lang="en-US" sz="4000" b="1" dirty="0">
              <a:latin typeface="Arial" panose="020B0604020202020204" pitchFamily="34" charset="0"/>
              <a:cs typeface="Arial" panose="020B0604020202020204" pitchFamily="34" charset="0"/>
            </a:endParaRPr>
          </a:p>
          <a:p>
            <a:r>
              <a:rPr lang="en-US" sz="5600" dirty="0">
                <a:latin typeface="Arial" panose="020B0604020202020204" pitchFamily="34" charset="0"/>
                <a:cs typeface="Arial" panose="020B0604020202020204" pitchFamily="34" charset="0"/>
              </a:rPr>
              <a:t>Program Officers anticipate health equity, maternal health, and mental and behavioral health as future priorities.</a:t>
            </a:r>
          </a:p>
          <a:p>
            <a:r>
              <a:rPr lang="en-US" sz="5600" dirty="0">
                <a:latin typeface="Arial" panose="020B0604020202020204" pitchFamily="34" charset="0"/>
                <a:cs typeface="Arial" panose="020B0604020202020204" pitchFamily="34" charset="0"/>
              </a:rPr>
              <a:t>This agency presents a wealth of information and a PowerPoint presentation during the FFTF annual visit. The materials are 	sent to the FFTF Team Captain after the meeting and are posted as attachments in the FFTF Report.</a:t>
            </a:r>
          </a:p>
          <a:p>
            <a:r>
              <a:rPr lang="en-US" sz="5600" b="1" dirty="0">
                <a:solidFill>
                  <a:schemeClr val="dk1"/>
                </a:solidFill>
                <a:latin typeface="Arial" panose="020B0604020202020204" pitchFamily="34" charset="0"/>
                <a:ea typeface="Calibri"/>
                <a:cs typeface="Arial" panose="020B0604020202020204" pitchFamily="34" charset="0"/>
                <a:sym typeface="Arial"/>
              </a:rPr>
              <a:t>Area Health Education Centers Program (AHEC)</a:t>
            </a:r>
            <a:r>
              <a:rPr lang="en-US" sz="5600" dirty="0">
                <a:solidFill>
                  <a:schemeClr val="dk1"/>
                </a:solidFill>
                <a:latin typeface="Arial" panose="020B0604020202020204" pitchFamily="34" charset="0"/>
                <a:ea typeface="Calibri"/>
                <a:cs typeface="Arial" panose="020B0604020202020204" pitchFamily="34" charset="0"/>
                <a:sym typeface="Arial"/>
              </a:rPr>
              <a:t>.  Develops and enhances education and training networks within communities, academic institutions, and community-based organizations. Community Colleges can be partners. Currently at least 19 Community Colleges across the country who are sub-contractors. Spring 2022 anticipated competition.</a:t>
            </a:r>
          </a:p>
          <a:p>
            <a:r>
              <a:rPr lang="en-US" sz="5600" b="1" dirty="0">
                <a:solidFill>
                  <a:schemeClr val="dk1"/>
                </a:solidFill>
                <a:latin typeface="Arial" panose="020B0604020202020204" pitchFamily="34" charset="0"/>
                <a:ea typeface="Calibri"/>
                <a:cs typeface="Arial" panose="020B0604020202020204" pitchFamily="34" charset="0"/>
                <a:sym typeface="Arial"/>
              </a:rPr>
              <a:t>Nurse Corps Scholarship Program.  </a:t>
            </a:r>
            <a:r>
              <a:rPr lang="en-US" sz="5600" dirty="0">
                <a:solidFill>
                  <a:schemeClr val="dk1"/>
                </a:solidFill>
                <a:latin typeface="Arial" panose="020B0604020202020204" pitchFamily="34" charset="0"/>
                <a:ea typeface="Calibri"/>
                <a:cs typeface="Arial" panose="020B0604020202020204" pitchFamily="34" charset="0"/>
                <a:sym typeface="Arial"/>
              </a:rPr>
              <a:t>Provides scholarship to nursing students in exchange for a minimum two-year full-time service commitment (or part-time equivalent), at an eligible health care facility with a critical shortage of nurses. Open annually to individual applicants. Possible new competition, April 2022.</a:t>
            </a:r>
          </a:p>
          <a:p>
            <a:pPr marL="0" indent="0">
              <a:spcBef>
                <a:spcPts val="0"/>
              </a:spcBef>
              <a:spcAft>
                <a:spcPts val="0"/>
              </a:spcAft>
              <a:buNone/>
            </a:pPr>
            <a:r>
              <a:rPr lang="en-US" sz="5600" dirty="0">
                <a:solidFill>
                  <a:schemeClr val="dk1"/>
                </a:solidFill>
                <a:latin typeface="Arial" panose="020B0604020202020204" pitchFamily="34" charset="0"/>
                <a:ea typeface="Calibri"/>
                <a:cs typeface="Arial" panose="020B0604020202020204" pitchFamily="34" charset="0"/>
                <a:sym typeface="Arial"/>
              </a:rPr>
              <a:t>	</a:t>
            </a:r>
          </a:p>
          <a:p>
            <a:pPr>
              <a:spcBef>
                <a:spcPts val="0"/>
              </a:spcBef>
              <a:spcAft>
                <a:spcPts val="0"/>
              </a:spcAft>
            </a:pPr>
            <a:r>
              <a:rPr lang="en-US" sz="5600" b="1" dirty="0">
                <a:solidFill>
                  <a:schemeClr val="dk1"/>
                </a:solidFill>
                <a:latin typeface="Arial" panose="020B0604020202020204" pitchFamily="34" charset="0"/>
                <a:ea typeface="Calibri"/>
                <a:cs typeface="Arial" panose="020B0604020202020204" pitchFamily="34" charset="0"/>
                <a:sym typeface="Arial"/>
              </a:rPr>
              <a:t>Opioid Workforce Expansion Program (OWEP) Paraprofessional Program. </a:t>
            </a:r>
            <a:r>
              <a:rPr lang="en-US" sz="5600" dirty="0">
                <a:solidFill>
                  <a:schemeClr val="dk1"/>
                </a:solidFill>
                <a:latin typeface="Arial" panose="020B0604020202020204" pitchFamily="34" charset="0"/>
                <a:ea typeface="Calibri"/>
                <a:cs typeface="Arial" panose="020B0604020202020204" pitchFamily="34" charset="0"/>
                <a:sym typeface="Arial"/>
              </a:rPr>
              <a:t>Funds eligible institutions to enhance community-based experiential training for students preparing to become peer support specialists and other types of behavioral health-related paraprofessionals with a focus on Opioid Use Disorder and other Substance Use Disorders prevention, treatment and recovery services. Anticipated competition, April 2022.</a:t>
            </a:r>
          </a:p>
          <a:p>
            <a:pPr marL="0" indent="0">
              <a:spcBef>
                <a:spcPts val="0"/>
              </a:spcBef>
              <a:spcAft>
                <a:spcPts val="0"/>
              </a:spcAft>
              <a:buNone/>
            </a:pPr>
            <a:endParaRPr lang="en-US" sz="5600" dirty="0">
              <a:solidFill>
                <a:schemeClr val="dk1"/>
              </a:solidFill>
              <a:latin typeface="Arial" panose="020B0604020202020204" pitchFamily="34" charset="0"/>
              <a:ea typeface="Calibri"/>
              <a:cs typeface="Arial" panose="020B0604020202020204" pitchFamily="34" charset="0"/>
              <a:sym typeface="Arial"/>
            </a:endParaRPr>
          </a:p>
          <a:p>
            <a:pPr>
              <a:spcBef>
                <a:spcPts val="0"/>
              </a:spcBef>
              <a:spcAft>
                <a:spcPts val="0"/>
              </a:spcAft>
            </a:pPr>
            <a:r>
              <a:rPr lang="en-US" sz="5600" b="1" dirty="0">
                <a:solidFill>
                  <a:schemeClr val="dk1"/>
                </a:solidFill>
                <a:latin typeface="Arial" panose="020B0604020202020204" pitchFamily="34" charset="0"/>
                <a:ea typeface="Calibri"/>
                <a:cs typeface="Arial" panose="020B0604020202020204" pitchFamily="34" charset="0"/>
                <a:sym typeface="Arial"/>
              </a:rPr>
              <a:t>School-Based Loans: Nursing Student Loans Program. </a:t>
            </a:r>
            <a:r>
              <a:rPr lang="en-US" sz="5600" dirty="0">
                <a:solidFill>
                  <a:schemeClr val="dk1"/>
                </a:solidFill>
                <a:latin typeface="Arial" panose="020B0604020202020204" pitchFamily="34" charset="0"/>
                <a:ea typeface="Calibri"/>
                <a:cs typeface="Arial" panose="020B0604020202020204" pitchFamily="34" charset="0"/>
                <a:sym typeface="Arial"/>
              </a:rPr>
              <a:t>Eligible schools apply to participate in the loan program. Participating schools then offer loans to students in need who pursue a nursing degree. Each loan is long-term and low 	interest. </a:t>
            </a:r>
            <a:r>
              <a:rPr lang="en-US" sz="5600" dirty="0">
                <a:latin typeface="Arial" panose="020B0604020202020204" pitchFamily="34" charset="0"/>
                <a:cs typeface="Arial" panose="020B0604020202020204" pitchFamily="34" charset="0"/>
              </a:rPr>
              <a:t>Application requires schools to project the amount of funding needed for the one-year performance period</a:t>
            </a:r>
            <a:endParaRPr lang="en-US" sz="5600" dirty="0">
              <a:solidFill>
                <a:schemeClr val="dk1"/>
              </a:solidFill>
              <a:latin typeface="Arial" panose="020B0604020202020204" pitchFamily="34" charset="0"/>
              <a:ea typeface="Calibri"/>
              <a:cs typeface="Arial" panose="020B0604020202020204" pitchFamily="34" charset="0"/>
              <a:sym typeface="Arial"/>
            </a:endParaRPr>
          </a:p>
          <a:p>
            <a:pPr marL="0" indent="0">
              <a:spcBef>
                <a:spcPts val="0"/>
              </a:spcBef>
              <a:spcAft>
                <a:spcPts val="0"/>
              </a:spcAft>
              <a:buNone/>
            </a:pPr>
            <a:endParaRPr lang="en-US" sz="4300" dirty="0">
              <a:solidFill>
                <a:schemeClr val="dk1"/>
              </a:solidFill>
              <a:latin typeface="Arial" panose="020B0604020202020204" pitchFamily="34" charset="0"/>
              <a:ea typeface="Calibri"/>
              <a:cs typeface="Arial" panose="020B0604020202020204" pitchFamily="34" charset="0"/>
              <a:sym typeface="Arial"/>
            </a:endParaRPr>
          </a:p>
          <a:p>
            <a:pPr marL="0" indent="0">
              <a:spcBef>
                <a:spcPts val="0"/>
              </a:spcBef>
              <a:spcAft>
                <a:spcPts val="0"/>
              </a:spcAft>
              <a:buNone/>
            </a:pPr>
            <a:r>
              <a:rPr lang="en-US" sz="4300" dirty="0">
                <a:solidFill>
                  <a:schemeClr val="dk1"/>
                </a:solidFill>
                <a:latin typeface="Arial" panose="020B0604020202020204" pitchFamily="34" charset="0"/>
                <a:ea typeface="Calibri"/>
                <a:cs typeface="Arial" panose="020B0604020202020204" pitchFamily="34" charset="0"/>
                <a:sym typeface="Arial"/>
              </a:rPr>
              <a:t>	</a:t>
            </a:r>
          </a:p>
          <a:p>
            <a:pPr marL="0" indent="0">
              <a:spcBef>
                <a:spcPts val="0"/>
              </a:spcBef>
              <a:spcAft>
                <a:spcPts val="0"/>
              </a:spcAft>
              <a:buNone/>
            </a:pPr>
            <a:r>
              <a:rPr lang="en-US" sz="4300" dirty="0">
                <a:solidFill>
                  <a:schemeClr val="dk1"/>
                </a:solidFill>
                <a:latin typeface="Arial" panose="020B0604020202020204" pitchFamily="34" charset="0"/>
                <a:ea typeface="Calibri"/>
                <a:cs typeface="Arial" panose="020B0604020202020204" pitchFamily="34" charset="0"/>
                <a:sym typeface="Arial"/>
              </a:rPr>
              <a:t>	</a:t>
            </a:r>
          </a:p>
          <a:p>
            <a:pPr marL="0" lvl="0" indent="0">
              <a:spcBef>
                <a:spcPts val="0"/>
              </a:spcBef>
              <a:spcAft>
                <a:spcPts val="0"/>
              </a:spcAft>
              <a:buNone/>
            </a:pPr>
            <a:endParaRPr lang="en-US" sz="4300" b="1" dirty="0">
              <a:solidFill>
                <a:schemeClr val="dk1"/>
              </a:solidFill>
              <a:latin typeface="Arial" panose="020B0604020202020204" pitchFamily="34" charset="0"/>
              <a:ea typeface="Calibri"/>
              <a:cs typeface="Arial" panose="020B0604020202020204" pitchFamily="34" charset="0"/>
              <a:sym typeface="Arial"/>
            </a:endParaRPr>
          </a:p>
          <a:p>
            <a:pPr marL="0" indent="0">
              <a:buNone/>
            </a:pPr>
            <a:endParaRPr lang="en-US" sz="4300" dirty="0">
              <a:solidFill>
                <a:schemeClr val="dk1"/>
              </a:solidFill>
              <a:latin typeface="Arial" panose="020B0604020202020204" pitchFamily="34" charset="0"/>
              <a:ea typeface="Calibri"/>
              <a:cs typeface="Arial" panose="020B0604020202020204" pitchFamily="34" charset="0"/>
              <a:sym typeface="Arial"/>
            </a:endParaRPr>
          </a:p>
          <a:p>
            <a:pPr marL="0" indent="0">
              <a:buNone/>
            </a:pPr>
            <a:r>
              <a:rPr lang="en-US" sz="4300" b="1" dirty="0">
                <a:solidFill>
                  <a:schemeClr val="dk1"/>
                </a:solidFill>
                <a:latin typeface="Arial" panose="020B0604020202020204" pitchFamily="34" charset="0"/>
                <a:ea typeface="Calibri"/>
                <a:cs typeface="Arial" panose="020B0604020202020204" pitchFamily="34" charset="0"/>
                <a:sym typeface="Arial"/>
              </a:rPr>
              <a:t>	</a:t>
            </a:r>
          </a:p>
          <a:p>
            <a:pPr marL="0" indent="0">
              <a:buNone/>
            </a:pPr>
            <a:endParaRPr lang="en-US" sz="1600" dirty="0">
              <a:solidFill>
                <a:schemeClr val="dk1"/>
              </a:solidFill>
              <a:latin typeface="Calibri"/>
              <a:ea typeface="Calibri"/>
              <a:cs typeface="Calibri"/>
              <a:sym typeface="Arial"/>
            </a:endParaRPr>
          </a:p>
          <a:p>
            <a:pPr marL="0" indent="0">
              <a:buNone/>
            </a:pPr>
            <a:r>
              <a:rPr lang="en-US" sz="1600" b="1" dirty="0">
                <a:solidFill>
                  <a:schemeClr val="dk1"/>
                </a:solidFill>
                <a:latin typeface="Calibri"/>
                <a:ea typeface="Calibri"/>
                <a:cs typeface="Calibri"/>
                <a:sym typeface="Arial"/>
              </a:rPr>
              <a:t>	</a:t>
            </a:r>
          </a:p>
          <a:p>
            <a:pPr marL="0" indent="0">
              <a:buNone/>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750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38C8A-F883-422D-8CFA-86792E1AD974}"/>
              </a:ext>
            </a:extLst>
          </p:cNvPr>
          <p:cNvSpPr>
            <a:spLocks noGrp="1"/>
          </p:cNvSpPr>
          <p:nvPr>
            <p:ph type="title"/>
          </p:nvPr>
        </p:nvSpPr>
        <p:spPr>
          <a:xfrm>
            <a:off x="1484311" y="133166"/>
            <a:ext cx="10018713" cy="1482570"/>
          </a:xfrm>
        </p:spPr>
        <p:txBody>
          <a:bodyPr/>
          <a:lstStyle/>
          <a:p>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endParaRPr lang="en-US" dirty="0">
              <a:solidFill>
                <a:srgbClr val="0070C0"/>
              </a:solidFill>
            </a:endParaRPr>
          </a:p>
        </p:txBody>
      </p:sp>
      <p:sp>
        <p:nvSpPr>
          <p:cNvPr id="3" name="Content Placeholder 2">
            <a:extLst>
              <a:ext uri="{FF2B5EF4-FFF2-40B4-BE49-F238E27FC236}">
                <a16:creationId xmlns:a16="http://schemas.microsoft.com/office/drawing/2014/main" id="{DBA64481-B894-4F78-BEB1-70235C1133F5}"/>
              </a:ext>
            </a:extLst>
          </p:cNvPr>
          <p:cNvSpPr>
            <a:spLocks noGrp="1"/>
          </p:cNvSpPr>
          <p:nvPr>
            <p:ph idx="1"/>
          </p:nvPr>
        </p:nvSpPr>
        <p:spPr>
          <a:xfrm>
            <a:off x="1484310" y="1615736"/>
            <a:ext cx="10429523" cy="5109097"/>
          </a:xfrm>
        </p:spPr>
        <p:txBody>
          <a:bodyPr>
            <a:normAutofit fontScale="70000" lnSpcReduction="20000"/>
          </a:bodyPr>
          <a:lstStyle/>
          <a:p>
            <a:pPr marL="0" indent="0">
              <a:buNone/>
            </a:pPr>
            <a:endParaRPr lang="en-US" sz="1800" b="1" dirty="0">
              <a:latin typeface="Arial" panose="020B0604020202020204" pitchFamily="34" charset="0"/>
              <a:cs typeface="Arial" panose="020B0604020202020204" pitchFamily="34" charset="0"/>
            </a:endParaRPr>
          </a:p>
          <a:p>
            <a:pPr marL="0" indent="0">
              <a:buNone/>
            </a:pPr>
            <a:r>
              <a:rPr lang="en-US" sz="2600" b="1" dirty="0">
                <a:latin typeface="Arial" panose="020B0604020202020204" pitchFamily="34" charset="0"/>
                <a:cs typeface="Arial" panose="020B0604020202020204" pitchFamily="34" charset="0"/>
              </a:rPr>
              <a:t>National Science Foundation: Division of Undergraduate Education (NSF:DUE)</a:t>
            </a:r>
          </a:p>
          <a:p>
            <a:pPr marL="0" indent="0">
              <a:buNone/>
            </a:pPr>
            <a:endParaRPr lang="en-US" sz="1100" dirty="0">
              <a:latin typeface="Arial" panose="020B0604020202020204" pitchFamily="34" charset="0"/>
              <a:cs typeface="Arial" panose="020B0604020202020204" pitchFamily="34" charset="0"/>
            </a:endParaRPr>
          </a:p>
          <a:p>
            <a:r>
              <a:rPr lang="en-US" sz="2100" dirty="0">
                <a:solidFill>
                  <a:schemeClr val="dk1"/>
                </a:solidFill>
                <a:latin typeface="Arial" panose="020B0604020202020204" pitchFamily="34" charset="0"/>
                <a:cs typeface="Arial" panose="020B0604020202020204" pitchFamily="34" charset="0"/>
              </a:rPr>
              <a:t>New Agency Director has shown an increased interest in the role community colleges play and the role they play in applied research and emerging challenges. NSF is beginning to focus on the “missing millions” who did not enroll in community colleges during the pandemic. </a:t>
            </a:r>
          </a:p>
          <a:p>
            <a:r>
              <a:rPr lang="en-US" sz="2100" dirty="0">
                <a:solidFill>
                  <a:schemeClr val="dk1"/>
                </a:solidFill>
                <a:latin typeface="Arial" panose="020B0604020202020204" pitchFamily="34" charset="0"/>
                <a:cs typeface="Arial" panose="020B0604020202020204" pitchFamily="34" charset="0"/>
              </a:rPr>
              <a:t>Growing recognition and appreciation for community colleges and their impact on undergraduate STEM education. </a:t>
            </a:r>
            <a:r>
              <a:rPr lang="en-US" sz="2100" dirty="0">
                <a:solidFill>
                  <a:schemeClr val="dk1"/>
                </a:solidFill>
                <a:latin typeface="Arial" panose="020B0604020202020204" pitchFamily="34" charset="0"/>
                <a:cs typeface="Arial" panose="020B0604020202020204" pitchFamily="34" charset="0"/>
                <a:sym typeface="Calibri"/>
              </a:rPr>
              <a:t>Grant Programs </a:t>
            </a:r>
            <a:r>
              <a:rPr lang="en-US" sz="2100" dirty="0">
                <a:solidFill>
                  <a:schemeClr val="dk1"/>
                </a:solidFill>
                <a:latin typeface="Arial" panose="020B0604020202020204" pitchFamily="34" charset="0"/>
                <a:cs typeface="Arial" panose="020B0604020202020204" pitchFamily="34" charset="0"/>
              </a:rPr>
              <a:t>are starting to recognize that and some will indicate there is incentive money to partner with a community college on a project. </a:t>
            </a:r>
          </a:p>
          <a:p>
            <a:r>
              <a:rPr lang="en-US" sz="2100" dirty="0">
                <a:solidFill>
                  <a:schemeClr val="dk1"/>
                </a:solidFill>
                <a:latin typeface="Arial" panose="020B0604020202020204" pitchFamily="34" charset="0"/>
                <a:cs typeface="Arial" panose="020B0604020202020204" pitchFamily="34" charset="0"/>
              </a:rPr>
              <a:t>Program staff are willing to read a one-page concept paper anytime for feedback.</a:t>
            </a:r>
          </a:p>
          <a:p>
            <a:r>
              <a:rPr lang="en-US" sz="2100" dirty="0">
                <a:solidFill>
                  <a:schemeClr val="dk1"/>
                </a:solidFill>
                <a:latin typeface="Arial" panose="020B0604020202020204" pitchFamily="34" charset="0"/>
                <a:cs typeface="Arial" panose="020B0604020202020204" pitchFamily="34" charset="0"/>
              </a:rPr>
              <a:t>Many DUE programs have a capacity building track, and you may be able to use some funds to develop a group of faculty and administrators who then went to go on and pursue a larger opportunity. </a:t>
            </a:r>
          </a:p>
          <a:p>
            <a:pPr>
              <a:spcBef>
                <a:spcPts val="0"/>
              </a:spcBef>
              <a:spcAft>
                <a:spcPts val="0"/>
              </a:spcAft>
            </a:pPr>
            <a:r>
              <a:rPr lang="en-US" sz="2100" b="1" dirty="0">
                <a:latin typeface="Arial" panose="020B0604020202020204" pitchFamily="34" charset="0"/>
                <a:cs typeface="Arial" panose="020B0604020202020204" pitchFamily="34" charset="0"/>
              </a:rPr>
              <a:t>Advanced Technological Education (ATE). </a:t>
            </a:r>
            <a:r>
              <a:rPr lang="en-US" sz="2100" dirty="0">
                <a:solidFill>
                  <a:schemeClr val="dk1"/>
                </a:solidFill>
                <a:latin typeface="Arial" panose="020B0604020202020204" pitchFamily="34" charset="0"/>
                <a:ea typeface="Calibri"/>
                <a:cs typeface="Arial" panose="020B0604020202020204" pitchFamily="34" charset="0"/>
                <a:sym typeface="Arial"/>
              </a:rPr>
              <a:t>Emphasis on two-year Institutions of Higher Education, the ATE program focuses on the education of technicians for the high-technology fields that drive our nation's economy.  Columbus State University currently holds 16-17 active ATE awards. Grant Award Range: $350,000 over three years to $650,000 over three years. Next deadline: October 6, 2022.</a:t>
            </a:r>
          </a:p>
          <a:p>
            <a:pPr marL="0" lvl="0" indent="0">
              <a:spcBef>
                <a:spcPts val="0"/>
              </a:spcBef>
              <a:spcAft>
                <a:spcPts val="0"/>
              </a:spcAft>
              <a:buNone/>
            </a:pPr>
            <a:endParaRPr lang="en-US" sz="2100" dirty="0">
              <a:solidFill>
                <a:schemeClr val="dk1"/>
              </a:solidFill>
              <a:latin typeface="Arial" panose="020B0604020202020204" pitchFamily="34" charset="0"/>
              <a:ea typeface="Calibri"/>
              <a:cs typeface="Arial" panose="020B0604020202020204" pitchFamily="34" charset="0"/>
              <a:sym typeface="Arial"/>
            </a:endParaRPr>
          </a:p>
          <a:p>
            <a:pPr>
              <a:spcBef>
                <a:spcPts val="0"/>
              </a:spcBef>
              <a:spcAft>
                <a:spcPts val="0"/>
              </a:spcAft>
            </a:pPr>
            <a:r>
              <a:rPr lang="en-US" sz="2100" b="1" dirty="0">
                <a:solidFill>
                  <a:schemeClr val="dk1"/>
                </a:solidFill>
                <a:latin typeface="Arial" panose="020B0604020202020204" pitchFamily="34" charset="0"/>
                <a:ea typeface="Calibri"/>
                <a:cs typeface="Arial" panose="020B0604020202020204" pitchFamily="34" charset="0"/>
                <a:sym typeface="Arial"/>
              </a:rPr>
              <a:t>Mentor-Connect Program. </a:t>
            </a:r>
            <a:r>
              <a:rPr lang="en-US" sz="2100" dirty="0">
                <a:solidFill>
                  <a:schemeClr val="dk1"/>
                </a:solidFill>
                <a:latin typeface="Arial" panose="020B0604020202020204" pitchFamily="34" charset="0"/>
                <a:ea typeface="Calibri"/>
                <a:cs typeface="Arial" panose="020B0604020202020204" pitchFamily="34" charset="0"/>
                <a:sym typeface="Arial"/>
              </a:rPr>
              <a:t>If interested in pursuing an ATE grant, consider joining the Mentor Connect Program. </a:t>
            </a:r>
            <a:r>
              <a:rPr lang="en-US" sz="2100" dirty="0">
                <a:latin typeface="Arial" panose="020B0604020202020204" pitchFamily="34" charset="0"/>
                <a:cs typeface="Arial" panose="020B0604020202020204" pitchFamily="34" charset="0"/>
              </a:rPr>
              <a:t>To help community colleges benefit from grant funding opportunities and continuous improvement through mentoring, faculty and leadership development, real-time technical assistance, and an online searchable database of NSF ATE-related resources.</a:t>
            </a:r>
          </a:p>
          <a:p>
            <a:pPr marL="0" lvl="0" indent="0">
              <a:spcBef>
                <a:spcPts val="0"/>
              </a:spcBef>
              <a:spcAft>
                <a:spcPts val="0"/>
              </a:spcAft>
              <a:buNone/>
            </a:pPr>
            <a:r>
              <a:rPr lang="en-US" sz="2100" dirty="0">
                <a:solidFill>
                  <a:schemeClr val="dk1"/>
                </a:solidFill>
                <a:latin typeface="Arial" panose="020B0604020202020204" pitchFamily="34" charset="0"/>
                <a:ea typeface="Calibri"/>
                <a:cs typeface="Arial" panose="020B0604020202020204" pitchFamily="34" charset="0"/>
                <a:sym typeface="Arial"/>
              </a:rPr>
              <a:t>	 </a:t>
            </a:r>
            <a:r>
              <a:rPr lang="en-US" sz="2100" dirty="0">
                <a:solidFill>
                  <a:schemeClr val="dk1"/>
                </a:solidFill>
                <a:latin typeface="Arial" panose="020B0604020202020204" pitchFamily="34" charset="0"/>
                <a:ea typeface="Calibri"/>
                <a:cs typeface="Arial" panose="020B0604020202020204" pitchFamily="34" charset="0"/>
                <a:sym typeface="Arial"/>
                <a:hlinkClick r:id="rId2"/>
              </a:rPr>
              <a:t>https://www.mentor-connect.org/mentor-connect/program-overview</a:t>
            </a:r>
            <a:r>
              <a:rPr lang="en-US" sz="2100" dirty="0">
                <a:solidFill>
                  <a:schemeClr val="dk1"/>
                </a:solidFill>
                <a:latin typeface="Arial" panose="020B0604020202020204" pitchFamily="34" charset="0"/>
                <a:ea typeface="Calibri"/>
                <a:cs typeface="Arial" panose="020B0604020202020204" pitchFamily="34" charset="0"/>
                <a:sym typeface="Arial"/>
              </a:rPr>
              <a:t> </a:t>
            </a:r>
          </a:p>
          <a:p>
            <a:pPr marL="0" lvl="0" indent="0">
              <a:spcBef>
                <a:spcPts val="0"/>
              </a:spcBef>
              <a:spcAft>
                <a:spcPts val="0"/>
              </a:spcAft>
              <a:buNone/>
            </a:pPr>
            <a:endParaRPr lang="en-US" sz="1600" b="1" dirty="0">
              <a:solidFill>
                <a:schemeClr val="dk1"/>
              </a:solidFill>
              <a:latin typeface="Calibri"/>
              <a:cs typeface="Calibri"/>
              <a:sym typeface="Arial"/>
            </a:endParaRPr>
          </a:p>
          <a:p>
            <a:pPr marL="0" lvl="0" indent="0">
              <a:spcBef>
                <a:spcPts val="0"/>
              </a:spcBef>
              <a:spcAft>
                <a:spcPts val="0"/>
              </a:spcAft>
              <a:buNone/>
            </a:pPr>
            <a:r>
              <a:rPr lang="en-US" sz="1600" b="1" dirty="0">
                <a:solidFill>
                  <a:schemeClr val="dk1"/>
                </a:solidFill>
                <a:latin typeface="Calibri"/>
                <a:cs typeface="Calibri"/>
                <a:sym typeface="Arial"/>
              </a:rPr>
              <a:t>	 </a:t>
            </a:r>
            <a:endParaRPr lang="en-US" sz="1600" b="1" dirty="0"/>
          </a:p>
          <a:p>
            <a:pPr marL="0" indent="0">
              <a:buNone/>
            </a:pPr>
            <a:endParaRPr lang="en-US" sz="1600" dirty="0">
              <a:solidFill>
                <a:schemeClr val="dk1"/>
              </a:solidFill>
              <a:sym typeface="Calibri"/>
            </a:endParaRPr>
          </a:p>
          <a:p>
            <a:pPr marL="0" indent="0">
              <a:buNone/>
            </a:pPr>
            <a:endParaRPr lang="en-US"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0370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A0E56-C9C8-4E52-86B9-66A45CBB1E91}"/>
              </a:ext>
            </a:extLst>
          </p:cNvPr>
          <p:cNvSpPr>
            <a:spLocks noGrp="1"/>
          </p:cNvSpPr>
          <p:nvPr>
            <p:ph type="title"/>
          </p:nvPr>
        </p:nvSpPr>
        <p:spPr>
          <a:xfrm>
            <a:off x="1484311" y="142044"/>
            <a:ext cx="10018713" cy="1455937"/>
          </a:xfrm>
        </p:spPr>
        <p:txBody>
          <a:bodyPr/>
          <a:lstStyle/>
          <a:p>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endParaRPr lang="en-US" dirty="0">
              <a:solidFill>
                <a:srgbClr val="0070C0"/>
              </a:solidFill>
            </a:endParaRPr>
          </a:p>
        </p:txBody>
      </p:sp>
      <p:sp>
        <p:nvSpPr>
          <p:cNvPr id="3" name="Content Placeholder 2">
            <a:extLst>
              <a:ext uri="{FF2B5EF4-FFF2-40B4-BE49-F238E27FC236}">
                <a16:creationId xmlns:a16="http://schemas.microsoft.com/office/drawing/2014/main" id="{30F98FBF-906E-4514-A757-CC5AB9DF19DD}"/>
              </a:ext>
            </a:extLst>
          </p:cNvPr>
          <p:cNvSpPr>
            <a:spLocks noGrp="1"/>
          </p:cNvSpPr>
          <p:nvPr>
            <p:ph idx="1"/>
          </p:nvPr>
        </p:nvSpPr>
        <p:spPr>
          <a:xfrm>
            <a:off x="1484310" y="1713390"/>
            <a:ext cx="10536055" cy="5002565"/>
          </a:xfrm>
        </p:spPr>
        <p:txBody>
          <a:bodyPr>
            <a:normAutofit fontScale="25000" lnSpcReduction="20000"/>
          </a:bodyPr>
          <a:lstStyle/>
          <a:p>
            <a:pPr marL="0" indent="0">
              <a:buNone/>
            </a:pPr>
            <a:r>
              <a:rPr lang="en-US" sz="1600" dirty="0">
                <a:latin typeface="Arial" panose="020B0604020202020204" pitchFamily="34" charset="0"/>
                <a:cs typeface="Arial" panose="020B0604020202020204" pitchFamily="34" charset="0"/>
              </a:rPr>
              <a:t>	</a:t>
            </a:r>
          </a:p>
          <a:p>
            <a:pPr marL="0" indent="0">
              <a:buNone/>
            </a:pPr>
            <a:endParaRPr lang="en-US" sz="1600" dirty="0">
              <a:solidFill>
                <a:schemeClr val="dk1"/>
              </a:solidFill>
              <a:latin typeface="Calibri"/>
              <a:ea typeface="Calibri"/>
              <a:cs typeface="Calibri"/>
              <a:sym typeface="Calibri"/>
            </a:endParaRPr>
          </a:p>
          <a:p>
            <a:pPr marL="0" indent="0">
              <a:buNone/>
            </a:pPr>
            <a:endParaRPr lang="en-US" sz="7200" b="1" dirty="0">
              <a:latin typeface="Arial" panose="020B0604020202020204" pitchFamily="34" charset="0"/>
              <a:cs typeface="Arial" panose="020B0604020202020204" pitchFamily="34" charset="0"/>
            </a:endParaRPr>
          </a:p>
          <a:p>
            <a:pPr marL="0" indent="0">
              <a:buNone/>
            </a:pPr>
            <a:r>
              <a:rPr lang="en-US" sz="7200" b="1" dirty="0">
                <a:latin typeface="Arial" panose="020B0604020202020204" pitchFamily="34" charset="0"/>
                <a:cs typeface="Arial" panose="020B0604020202020204" pitchFamily="34" charset="0"/>
              </a:rPr>
              <a:t>USDA: National Institute of Food and Agriculture (NIFA)</a:t>
            </a:r>
          </a:p>
          <a:p>
            <a:pPr marL="0" indent="0">
              <a:buNone/>
            </a:pPr>
            <a:r>
              <a:rPr lang="en-US" sz="2100" dirty="0">
                <a:solidFill>
                  <a:schemeClr val="dk1"/>
                </a:solidFill>
                <a:latin typeface="Arial" panose="020B0604020202020204" pitchFamily="34" charset="0"/>
                <a:ea typeface="Calibri"/>
                <a:cs typeface="Arial" panose="020B0604020202020204" pitchFamily="34" charset="0"/>
                <a:sym typeface="Calibri"/>
              </a:rPr>
              <a:t>	</a:t>
            </a:r>
          </a:p>
          <a:p>
            <a:r>
              <a:rPr lang="en-US" sz="6400" dirty="0">
                <a:solidFill>
                  <a:schemeClr val="dk1"/>
                </a:solidFill>
                <a:latin typeface="Arial" panose="020B0604020202020204" pitchFamily="34" charset="0"/>
                <a:ea typeface="Calibri"/>
                <a:cs typeface="Arial" panose="020B0604020202020204" pitchFamily="34" charset="0"/>
                <a:sym typeface="Calibri"/>
              </a:rPr>
              <a:t>Education Programs Cover Many Topics – Don’t Just Think Plants and Animals or Agriculture. When it comes to USDA, growing, production, and business are important.</a:t>
            </a:r>
          </a:p>
          <a:p>
            <a:r>
              <a:rPr lang="en-US" sz="6400" dirty="0">
                <a:solidFill>
                  <a:schemeClr val="dk1"/>
                </a:solidFill>
                <a:latin typeface="Arial" panose="020B0604020202020204" pitchFamily="34" charset="0"/>
                <a:cs typeface="Arial" panose="020B0604020202020204" pitchFamily="34" charset="0"/>
              </a:rPr>
              <a:t>Upcoming RFA Calendar: </a:t>
            </a:r>
            <a:r>
              <a:rPr lang="en-US" sz="6400" dirty="0">
                <a:latin typeface="Arial" panose="020B0604020202020204" pitchFamily="34" charset="0"/>
                <a:cs typeface="Arial" panose="020B0604020202020204" pitchFamily="34" charset="0"/>
                <a:hlinkClick r:id="rId2"/>
              </a:rPr>
              <a:t>https://nifa.usda.gov/upcoming-rfa-calendar</a:t>
            </a:r>
            <a:r>
              <a:rPr lang="en-US" sz="6400" dirty="0">
                <a:latin typeface="Arial" panose="020B0604020202020204" pitchFamily="34" charset="0"/>
                <a:cs typeface="Arial" panose="020B0604020202020204" pitchFamily="34" charset="0"/>
              </a:rPr>
              <a:t>. </a:t>
            </a:r>
            <a:r>
              <a:rPr lang="en-US" sz="6400" dirty="0">
                <a:solidFill>
                  <a:schemeClr val="dk1"/>
                </a:solidFill>
                <a:latin typeface="Arial" panose="020B0604020202020204" pitchFamily="34" charset="0"/>
                <a:cs typeface="Arial" panose="020B0604020202020204" pitchFamily="34" charset="0"/>
              </a:rPr>
              <a:t>NIFA has several resources: weblinks included in provided presentation – Events Calendar, Newsletters, Blogs, Application Resources, Upcoming RFAs.</a:t>
            </a:r>
          </a:p>
          <a:p>
            <a:r>
              <a:rPr lang="en-US" sz="6400" dirty="0">
                <a:solidFill>
                  <a:schemeClr val="dk1"/>
                </a:solidFill>
                <a:latin typeface="Arial" panose="020B0604020202020204" pitchFamily="34" charset="0"/>
                <a:ea typeface="Calibri"/>
                <a:cs typeface="Arial" panose="020B0604020202020204" pitchFamily="34" charset="0"/>
                <a:sym typeface="Calibri"/>
              </a:rPr>
              <a:t>Be very clear about why your project is important to your region/area. Reviewers need to understand why you need the project to be funded. Make sure you justify each requested position.</a:t>
            </a:r>
          </a:p>
          <a:p>
            <a:r>
              <a:rPr lang="en-US" sz="6400" dirty="0">
                <a:solidFill>
                  <a:schemeClr val="dk1"/>
                </a:solidFill>
                <a:latin typeface="Arial" panose="020B0604020202020204" pitchFamily="34" charset="0"/>
                <a:cs typeface="Arial" panose="020B0604020202020204" pitchFamily="34" charset="0"/>
              </a:rPr>
              <a:t>Program Officers want to talk to you. Reach out to share ideas or ask questions. Workforce is an important topic and community colleges are the natural choice.</a:t>
            </a:r>
          </a:p>
          <a:p>
            <a:r>
              <a:rPr lang="en-US" sz="6400" b="1" dirty="0">
                <a:latin typeface="Arial" panose="020B0604020202020204" pitchFamily="34" charset="0"/>
                <a:cs typeface="Arial" panose="020B0604020202020204" pitchFamily="34" charset="0"/>
              </a:rPr>
              <a:t>Secondary Education, Two-Year Postsecondary Education and Agriculture in the K-12 Classroom Challenge (SPECA).  </a:t>
            </a:r>
            <a:r>
              <a:rPr lang="en-US" sz="6400" dirty="0">
                <a:latin typeface="Arial" panose="020B0604020202020204" pitchFamily="34" charset="0"/>
                <a:cs typeface="Arial" panose="020B0604020202020204" pitchFamily="34" charset="0"/>
              </a:rPr>
              <a:t>Enhance the quality of K-14 Instruction and increase the diversity and number of students. Award Amount: $50,000 - $300,000. Waiting FY 2022 competition announcement.</a:t>
            </a:r>
          </a:p>
          <a:p>
            <a:r>
              <a:rPr lang="en-US" sz="6400" b="1" dirty="0">
                <a:latin typeface="Arial" panose="020B0604020202020204" pitchFamily="34" charset="0"/>
                <a:cs typeface="Arial" panose="020B0604020202020204" pitchFamily="34" charset="0"/>
              </a:rPr>
              <a:t>Agricultural Workforce Training (AWT).  </a:t>
            </a:r>
            <a:r>
              <a:rPr lang="en-US" sz="6400" dirty="0">
                <a:latin typeface="Arial" panose="020B0604020202020204" pitchFamily="34" charset="0"/>
                <a:cs typeface="Arial" panose="020B0604020202020204" pitchFamily="34" charset="0"/>
              </a:rPr>
              <a:t>Develop new workforce training programs, improve or renew existing workforce training programs at community, junior, and technical colleges/institutes. Award Amount: $500,000.  Next deadline date: September 14, 2022.</a:t>
            </a:r>
            <a:endParaRPr lang="en-US" sz="6400" b="1" dirty="0">
              <a:latin typeface="Arial" panose="020B0604020202020204" pitchFamily="34" charset="0"/>
              <a:cs typeface="Arial" panose="020B0604020202020204" pitchFamily="34" charset="0"/>
            </a:endParaRPr>
          </a:p>
          <a:p>
            <a:pPr marL="0" indent="0">
              <a:buNone/>
            </a:pPr>
            <a:endParaRPr lang="en-US" sz="2100" dirty="0">
              <a:latin typeface="Arial" panose="020B0604020202020204" pitchFamily="34" charset="0"/>
              <a:cs typeface="Arial" panose="020B0604020202020204" pitchFamily="34" charset="0"/>
            </a:endParaRPr>
          </a:p>
          <a:p>
            <a:pPr marL="0" indent="0">
              <a:buNone/>
            </a:pPr>
            <a:endParaRPr lang="en-US" sz="1600" dirty="0">
              <a:solidFill>
                <a:schemeClr val="dk1"/>
              </a:solidFill>
            </a:endParaRPr>
          </a:p>
          <a:p>
            <a:pPr marL="0" indent="0">
              <a:buNone/>
            </a:pPr>
            <a:endParaRPr lang="en-US" sz="1600" dirty="0">
              <a:solidFill>
                <a:schemeClr val="dk1"/>
              </a:solidFill>
              <a:latin typeface="Calibri"/>
              <a:ea typeface="Calibri"/>
              <a:cs typeface="Calibri"/>
              <a:sym typeface="Calibri"/>
            </a:endParaRPr>
          </a:p>
          <a:p>
            <a:pPr marL="0" indent="0">
              <a:buNone/>
            </a:pPr>
            <a:endParaRPr lang="en-US" sz="1600" dirty="0">
              <a:solidFill>
                <a:schemeClr val="dk1"/>
              </a:solidFill>
              <a:latin typeface="Calibri"/>
              <a:ea typeface="Calibri"/>
              <a:cs typeface="Calibri"/>
              <a:sym typeface="Calibri"/>
            </a:endParaRPr>
          </a:p>
          <a:p>
            <a:pPr marL="0" indent="0">
              <a:buNone/>
            </a:pPr>
            <a:r>
              <a:rPr lang="en-US" sz="1600" dirty="0">
                <a:solidFill>
                  <a:schemeClr val="dk1"/>
                </a:solidFill>
                <a:latin typeface="Calibri"/>
                <a:ea typeface="Calibri"/>
                <a:cs typeface="Calibri"/>
                <a:sym typeface="Calibri"/>
              </a:rPr>
              <a:t>	</a:t>
            </a:r>
          </a:p>
          <a:p>
            <a:pPr marL="0" indent="0">
              <a:buNone/>
            </a:pPr>
            <a:endParaRPr lang="en-US" sz="1600" dirty="0">
              <a:solidFill>
                <a:schemeClr val="dk1"/>
              </a:solidFill>
            </a:endParaRPr>
          </a:p>
          <a:p>
            <a:pPr marL="0" indent="0">
              <a:buNone/>
            </a:pPr>
            <a:endParaRPr lang="en-US" sz="1600" dirty="0"/>
          </a:p>
          <a:p>
            <a:pPr marL="0" indent="0">
              <a:buNone/>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9636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79495-01E2-44FD-823E-DC99CE28D782}"/>
              </a:ext>
            </a:extLst>
          </p:cNvPr>
          <p:cNvSpPr>
            <a:spLocks noGrp="1"/>
          </p:cNvSpPr>
          <p:nvPr>
            <p:ph type="title"/>
          </p:nvPr>
        </p:nvSpPr>
        <p:spPr>
          <a:xfrm>
            <a:off x="1484311" y="226504"/>
            <a:ext cx="10018713" cy="1669408"/>
          </a:xfrm>
        </p:spPr>
        <p:txBody>
          <a:bodyPr/>
          <a:lstStyle/>
          <a:p>
            <a:r>
              <a:rPr lang="en-US" b="1" dirty="0">
                <a:solidFill>
                  <a:srgbClr val="0070C0"/>
                </a:solidFill>
                <a:latin typeface="Arial" panose="020B0604020202020204" pitchFamily="34" charset="0"/>
                <a:cs typeface="Arial" panose="020B0604020202020204" pitchFamily="34" charset="0"/>
              </a:rPr>
              <a:t>Grants are a Necessity for </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Community Colleges</a:t>
            </a:r>
          </a:p>
        </p:txBody>
      </p:sp>
      <p:sp>
        <p:nvSpPr>
          <p:cNvPr id="3" name="Content Placeholder 2">
            <a:extLst>
              <a:ext uri="{FF2B5EF4-FFF2-40B4-BE49-F238E27FC236}">
                <a16:creationId xmlns:a16="http://schemas.microsoft.com/office/drawing/2014/main" id="{AF181CC8-8115-407A-AEF3-F43DC0369059}"/>
              </a:ext>
            </a:extLst>
          </p:cNvPr>
          <p:cNvSpPr>
            <a:spLocks noGrp="1"/>
          </p:cNvSpPr>
          <p:nvPr>
            <p:ph idx="1"/>
          </p:nvPr>
        </p:nvSpPr>
        <p:spPr>
          <a:xfrm>
            <a:off x="1643701" y="2113326"/>
            <a:ext cx="10018713" cy="4287474"/>
          </a:xfrm>
        </p:spPr>
        <p:txBody>
          <a:bodyPr>
            <a:noAutofit/>
          </a:bodyPr>
          <a:lstStyle/>
          <a:p>
            <a:r>
              <a:rPr lang="en-US" dirty="0">
                <a:latin typeface="Arial" panose="020B0604020202020204" pitchFamily="34" charset="0"/>
                <a:cs typeface="Arial" panose="020B0604020202020204" pitchFamily="34" charset="0"/>
              </a:rPr>
              <a:t>Grants support current programs</a:t>
            </a:r>
          </a:p>
          <a:p>
            <a:r>
              <a:rPr lang="en-US" dirty="0">
                <a:latin typeface="Arial" panose="020B0604020202020204" pitchFamily="34" charset="0"/>
                <a:cs typeface="Arial" panose="020B0604020202020204" pitchFamily="34" charset="0"/>
              </a:rPr>
              <a:t>Grants help us to create new programs</a:t>
            </a:r>
          </a:p>
          <a:p>
            <a:r>
              <a:rPr lang="en-US" dirty="0">
                <a:latin typeface="Arial" panose="020B0604020202020204" pitchFamily="34" charset="0"/>
                <a:cs typeface="Arial" panose="020B0604020202020204" pitchFamily="34" charset="0"/>
              </a:rPr>
              <a:t>Grants support scholarships</a:t>
            </a:r>
          </a:p>
          <a:p>
            <a:r>
              <a:rPr lang="en-US" dirty="0">
                <a:latin typeface="Arial" panose="020B0604020202020204" pitchFamily="34" charset="0"/>
                <a:cs typeface="Arial" panose="020B0604020202020204" pitchFamily="34" charset="0"/>
              </a:rPr>
              <a:t>Grants support student success at our colleges</a:t>
            </a:r>
          </a:p>
          <a:p>
            <a:r>
              <a:rPr lang="en-US" dirty="0">
                <a:latin typeface="Arial" panose="020B0604020202020204" pitchFamily="34" charset="0"/>
                <a:cs typeface="Arial" panose="020B0604020202020204" pitchFamily="34" charset="0"/>
              </a:rPr>
              <a:t>Grants come from Corporate Foundations, Foundations, the State, and Federal Sources</a:t>
            </a:r>
          </a:p>
          <a:p>
            <a:r>
              <a:rPr lang="en-US" dirty="0">
                <a:latin typeface="Arial" panose="020B0604020202020204" pitchFamily="34" charset="0"/>
                <a:cs typeface="Arial" panose="020B0604020202020204" pitchFamily="34" charset="0"/>
              </a:rPr>
              <a:t>Grants are our friend or frenemy, depending on the funding source</a:t>
            </a:r>
          </a:p>
          <a:p>
            <a:r>
              <a:rPr lang="en-US" dirty="0">
                <a:latin typeface="Arial" panose="020B0604020202020204" pitchFamily="34" charset="0"/>
                <a:cs typeface="Arial" panose="020B0604020202020204" pitchFamily="34" charset="0"/>
              </a:rPr>
              <a:t>Finding the right grants for our institution can take a lot of searching</a:t>
            </a:r>
          </a:p>
        </p:txBody>
      </p:sp>
    </p:spTree>
    <p:extLst>
      <p:ext uri="{BB962C8B-B14F-4D97-AF65-F5344CB8AC3E}">
        <p14:creationId xmlns:p14="http://schemas.microsoft.com/office/powerpoint/2010/main" val="1565805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1FABE-843C-45ED-AE86-C7D04C72EEBF}"/>
              </a:ext>
            </a:extLst>
          </p:cNvPr>
          <p:cNvSpPr>
            <a:spLocks noGrp="1"/>
          </p:cNvSpPr>
          <p:nvPr>
            <p:ph type="title"/>
          </p:nvPr>
        </p:nvSpPr>
        <p:spPr>
          <a:xfrm>
            <a:off x="1484311" y="195310"/>
            <a:ext cx="10018713" cy="1464814"/>
          </a:xfrm>
        </p:spPr>
        <p:txBody>
          <a:bodyPr/>
          <a:lstStyle/>
          <a:p>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endParaRPr lang="en-US" dirty="0">
              <a:solidFill>
                <a:srgbClr val="0070C0"/>
              </a:solidFill>
            </a:endParaRPr>
          </a:p>
        </p:txBody>
      </p:sp>
      <p:sp>
        <p:nvSpPr>
          <p:cNvPr id="3" name="Content Placeholder 2">
            <a:extLst>
              <a:ext uri="{FF2B5EF4-FFF2-40B4-BE49-F238E27FC236}">
                <a16:creationId xmlns:a16="http://schemas.microsoft.com/office/drawing/2014/main" id="{573D727F-B83F-4D14-8B71-8B662B1E4336}"/>
              </a:ext>
            </a:extLst>
          </p:cNvPr>
          <p:cNvSpPr>
            <a:spLocks noGrp="1"/>
          </p:cNvSpPr>
          <p:nvPr>
            <p:ph idx="1"/>
          </p:nvPr>
        </p:nvSpPr>
        <p:spPr>
          <a:xfrm>
            <a:off x="1484310" y="1793289"/>
            <a:ext cx="10518300" cy="4616388"/>
          </a:xfrm>
        </p:spPr>
        <p:txBody>
          <a:bodyPr>
            <a:normAutofit fontScale="92500" lnSpcReduction="20000"/>
          </a:bodyPr>
          <a:lstStyle/>
          <a:p>
            <a:pPr marL="0" indent="0">
              <a:buNone/>
            </a:pPr>
            <a:r>
              <a:rPr lang="en-US" sz="1900" b="1" dirty="0">
                <a:latin typeface="Arial" panose="020B0604020202020204" pitchFamily="34" charset="0"/>
                <a:cs typeface="Arial" panose="020B0604020202020204" pitchFamily="34" charset="0"/>
              </a:rPr>
              <a:t>Department of Labor: Employment and Training Administration (DOL:ETA) </a:t>
            </a:r>
          </a:p>
          <a:p>
            <a:pPr marL="0" indent="0">
              <a:buNone/>
            </a:pPr>
            <a:endParaRPr lang="en-US" sz="1200" dirty="0">
              <a:latin typeface="Arial" panose="020B0604020202020204" pitchFamily="34" charset="0"/>
              <a:cs typeface="Arial" panose="020B0604020202020204" pitchFamily="34" charset="0"/>
            </a:endParaRPr>
          </a:p>
          <a:p>
            <a:r>
              <a:rPr lang="en-US" sz="1700" dirty="0">
                <a:latin typeface="Arial" panose="020B0604020202020204" pitchFamily="34" charset="0"/>
                <a:cs typeface="Arial" panose="020B0604020202020204" pitchFamily="34" charset="0"/>
              </a:rPr>
              <a:t>ETA is trying to reach rural areas and increasing the number of IHEs funded.</a:t>
            </a:r>
          </a:p>
          <a:p>
            <a:r>
              <a:rPr lang="en-US" sz="1700" dirty="0">
                <a:latin typeface="Arial" panose="020B0604020202020204" pitchFamily="34" charset="0"/>
                <a:cs typeface="Arial" panose="020B0604020202020204" pitchFamily="34" charset="0"/>
              </a:rPr>
              <a:t>Watch the </a:t>
            </a:r>
            <a:r>
              <a:rPr lang="en-US" sz="1700" dirty="0">
                <a:solidFill>
                  <a:srgbClr val="0070C0"/>
                </a:solidFill>
                <a:latin typeface="Arial" panose="020B0604020202020204" pitchFamily="34" charset="0"/>
                <a:cs typeface="Arial" panose="020B0604020202020204" pitchFamily="34" charset="0"/>
              </a:rPr>
              <a:t>Apprenticeship.gov </a:t>
            </a:r>
            <a:r>
              <a:rPr lang="en-US" sz="1700" dirty="0">
                <a:latin typeface="Arial" panose="020B0604020202020204" pitchFamily="34" charset="0"/>
                <a:cs typeface="Arial" panose="020B0604020202020204" pitchFamily="34" charset="0"/>
              </a:rPr>
              <a:t>website. </a:t>
            </a:r>
            <a:r>
              <a:rPr lang="en-US" sz="1700" dirty="0">
                <a:solidFill>
                  <a:schemeClr val="dk1"/>
                </a:solidFill>
                <a:latin typeface="Arial" panose="020B0604020202020204" pitchFamily="34" charset="0"/>
                <a:cs typeface="Arial" panose="020B0604020202020204" pitchFamily="34" charset="0"/>
              </a:rPr>
              <a:t>Seeking expansion of registered apprenticeship. Started publishing future opportunities with links to future opportunities.</a:t>
            </a:r>
          </a:p>
          <a:p>
            <a:r>
              <a:rPr lang="en-US" sz="1700" b="1" dirty="0">
                <a:latin typeface="Arial" panose="020B0604020202020204" pitchFamily="34" charset="0"/>
                <a:cs typeface="Arial" panose="020B0604020202020204" pitchFamily="34" charset="0"/>
              </a:rPr>
              <a:t>Strengthening Community Colleges Training Grants. </a:t>
            </a:r>
            <a:r>
              <a:rPr lang="en-US" sz="1700" dirty="0">
                <a:latin typeface="Arial" panose="020B0604020202020204" pitchFamily="34" charset="0"/>
                <a:cs typeface="Arial" panose="020B0604020202020204" pitchFamily="34" charset="0"/>
              </a:rPr>
              <a:t>The purpose of this program is to (1) increase the capacity of Community Colleges to address employer, dislocated and unemployed workers, incumbent workers, and new workforce entrants skills development needs; (2) offer these workers accelerated career pathways that enable them to gain skills and transition from unemployment to (re)employment quickly; (3) address new challenges resulting from COVID-19 necessitating social distancing practices and expanding online and technology-enabled learning. Award Amount: $1,000,000 - $5,000,000. Anticipated competition: Winter 2022-2023.</a:t>
            </a:r>
            <a:endParaRPr lang="en-US" sz="1700" b="1" dirty="0">
              <a:latin typeface="Arial" panose="020B0604020202020204" pitchFamily="34" charset="0"/>
              <a:cs typeface="Arial" panose="020B0604020202020204" pitchFamily="34" charset="0"/>
            </a:endParaRPr>
          </a:p>
          <a:p>
            <a:r>
              <a:rPr lang="en-US" sz="1700" b="1" dirty="0">
                <a:solidFill>
                  <a:schemeClr val="dk1"/>
                </a:solidFill>
                <a:latin typeface="Arial" panose="020B0604020202020204" pitchFamily="34" charset="0"/>
                <a:cs typeface="Arial" panose="020B0604020202020204" pitchFamily="34" charset="0"/>
              </a:rPr>
              <a:t>Apprenticeship Building America Grant Program. </a:t>
            </a:r>
            <a:r>
              <a:rPr lang="en-US" sz="1700" dirty="0">
                <a:solidFill>
                  <a:schemeClr val="dk1"/>
                </a:solidFill>
                <a:latin typeface="Arial" panose="020B0604020202020204" pitchFamily="34" charset="0"/>
                <a:cs typeface="Arial" panose="020B0604020202020204" pitchFamily="34" charset="0"/>
              </a:rPr>
              <a:t>Expands and modernizes Registered Apprenticeship through expanding the number of programs and apprentices, diversifying the industries that utilize Registered Apprenticeship, and increasing access to and completion of Registered Apprenticeship Programs.  Award Amount: $1,000,000 - $8,000,000. Estimated opening date: February 7, 2022. Estimated due date: May 10, 2022.</a:t>
            </a:r>
            <a:endParaRPr lang="en-US" sz="1700" dirty="0">
              <a:latin typeface="Arial" panose="020B0604020202020204" pitchFamily="34" charset="0"/>
              <a:cs typeface="Arial" panose="020B0604020202020204" pitchFamily="34" charset="0"/>
            </a:endParaRPr>
          </a:p>
          <a:p>
            <a:pPr marL="0" indent="0">
              <a:buNone/>
            </a:pPr>
            <a:r>
              <a:rPr lang="en-US" sz="1600" b="1" dirty="0">
                <a:latin typeface="Arial" panose="020B0604020202020204" pitchFamily="34" charset="0"/>
                <a:cs typeface="Arial" panose="020B0604020202020204" pitchFamily="34" charset="0"/>
              </a:rPr>
              <a:t>	</a:t>
            </a:r>
            <a:endParaRPr lang="en-US" sz="1600" dirty="0">
              <a:latin typeface="Arial" panose="020B0604020202020204" pitchFamily="34" charset="0"/>
              <a:cs typeface="Arial" panose="020B0604020202020204" pitchFamily="34" charset="0"/>
            </a:endParaRPr>
          </a:p>
          <a:p>
            <a:pPr marL="0" indent="0">
              <a:buNone/>
            </a:pPr>
            <a:endParaRPr lang="en-US"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50258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36B95-C209-41CD-86AD-7AEF18116174}"/>
              </a:ext>
            </a:extLst>
          </p:cNvPr>
          <p:cNvSpPr>
            <a:spLocks noGrp="1"/>
          </p:cNvSpPr>
          <p:nvPr>
            <p:ph type="title"/>
          </p:nvPr>
        </p:nvSpPr>
        <p:spPr>
          <a:xfrm>
            <a:off x="1484311" y="124288"/>
            <a:ext cx="10018713" cy="1633491"/>
          </a:xfrm>
        </p:spPr>
        <p:txBody>
          <a:bodyPr/>
          <a:lstStyle/>
          <a:p>
            <a:r>
              <a:rPr lang="en-US" b="1" dirty="0">
                <a:solidFill>
                  <a:srgbClr val="0070C0"/>
                </a:solidFill>
              </a:rPr>
              <a:t>CASE Federal Funding Task Force</a:t>
            </a:r>
            <a:br>
              <a:rPr lang="en-US" b="1" dirty="0">
                <a:solidFill>
                  <a:srgbClr val="0070C0"/>
                </a:solidFill>
              </a:rPr>
            </a:br>
            <a:r>
              <a:rPr lang="en-US" b="1" dirty="0">
                <a:solidFill>
                  <a:srgbClr val="0070C0"/>
                </a:solidFill>
              </a:rPr>
              <a:t>Putting it all Together</a:t>
            </a:r>
          </a:p>
        </p:txBody>
      </p:sp>
      <p:sp>
        <p:nvSpPr>
          <p:cNvPr id="3" name="Content Placeholder 2">
            <a:extLst>
              <a:ext uri="{FF2B5EF4-FFF2-40B4-BE49-F238E27FC236}">
                <a16:creationId xmlns:a16="http://schemas.microsoft.com/office/drawing/2014/main" id="{03BB473C-5290-45D5-B6F7-2A2BBCDD2449}"/>
              </a:ext>
            </a:extLst>
          </p:cNvPr>
          <p:cNvSpPr>
            <a:spLocks noGrp="1"/>
          </p:cNvSpPr>
          <p:nvPr>
            <p:ph idx="1"/>
          </p:nvPr>
        </p:nvSpPr>
        <p:spPr>
          <a:xfrm>
            <a:off x="1484310" y="2281561"/>
            <a:ext cx="10018713" cy="3941687"/>
          </a:xfrm>
        </p:spPr>
        <p:txBody>
          <a:bodyPr>
            <a:normAutofit fontScale="25000" lnSpcReduction="20000"/>
          </a:bodyPr>
          <a:lstStyle/>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r>
              <a:rPr lang="en-US" sz="7200" dirty="0">
                <a:latin typeface="Arial" panose="020B0604020202020204" pitchFamily="34" charset="0"/>
                <a:cs typeface="Arial" panose="020B0604020202020204" pitchFamily="34" charset="0"/>
              </a:rPr>
              <a:t>After all the meetings, all the team debrief sessions, and the CCCGP Conference Sessions, it is time to edit the </a:t>
            </a:r>
            <a:r>
              <a:rPr lang="en-US" sz="7200" i="1" dirty="0">
                <a:latin typeface="Arial" panose="020B0604020202020204" pitchFamily="34" charset="0"/>
                <a:cs typeface="Arial" panose="020B0604020202020204" pitchFamily="34" charset="0"/>
              </a:rPr>
              <a:t>Federal Funding Report for Education.</a:t>
            </a:r>
            <a:r>
              <a:rPr lang="en-US" sz="7200" dirty="0">
                <a:latin typeface="Arial" panose="020B0604020202020204" pitchFamily="34" charset="0"/>
                <a:cs typeface="Arial" panose="020B0604020202020204" pitchFamily="34" charset="0"/>
              </a:rPr>
              <a:t> This is the premier resource on federal funding opportunities and is made available exclusively to members of the Council for Advancement and Support of Education (CASE). </a:t>
            </a:r>
          </a:p>
          <a:p>
            <a:pPr marL="0" indent="0">
              <a:buNone/>
            </a:pPr>
            <a:endParaRPr lang="en-US" sz="7200" dirty="0">
              <a:latin typeface="Arial" panose="020B0604020202020204" pitchFamily="34" charset="0"/>
              <a:cs typeface="Arial" panose="020B0604020202020204" pitchFamily="34" charset="0"/>
            </a:endParaRPr>
          </a:p>
          <a:p>
            <a:r>
              <a:rPr lang="en-US" sz="7200" dirty="0">
                <a:latin typeface="Arial" panose="020B0604020202020204" pitchFamily="34" charset="0"/>
                <a:cs typeface="Arial" panose="020B0604020202020204" pitchFamily="34" charset="0"/>
              </a:rPr>
              <a:t>The report encompasses grant information from 16 Federal Departments and Agencies and more than 200 individual program reports.</a:t>
            </a:r>
          </a:p>
          <a:p>
            <a:pPr marL="0" indent="0">
              <a:buNone/>
            </a:pPr>
            <a:endParaRPr lang="en-US" sz="7200" dirty="0">
              <a:latin typeface="Arial" panose="020B0604020202020204" pitchFamily="34" charset="0"/>
              <a:cs typeface="Arial" panose="020B0604020202020204" pitchFamily="34" charset="0"/>
            </a:endParaRPr>
          </a:p>
          <a:p>
            <a:r>
              <a:rPr lang="en-US" sz="7200" dirty="0">
                <a:latin typeface="Arial" panose="020B0604020202020204" pitchFamily="34" charset="0"/>
                <a:cs typeface="Arial" panose="020B0604020202020204" pitchFamily="34" charset="0"/>
              </a:rPr>
              <a:t>Teams complete there reports and send them to the FFTF Leadership Team for final edits and adding to the report.  This is an ongoing process and the report remains open while the work is ongoing.</a:t>
            </a:r>
          </a:p>
          <a:p>
            <a:endParaRPr lang="en-US" sz="32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pPr marL="0" indent="0" algn="ctr">
              <a:buNone/>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7021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1D217-CEAE-4B78-A5F0-ACFE8B93C46A}"/>
              </a:ext>
            </a:extLst>
          </p:cNvPr>
          <p:cNvSpPr>
            <a:spLocks noGrp="1"/>
          </p:cNvSpPr>
          <p:nvPr>
            <p:ph type="title"/>
          </p:nvPr>
        </p:nvSpPr>
        <p:spPr>
          <a:xfrm>
            <a:off x="1484311" y="106533"/>
            <a:ext cx="10018713" cy="1393794"/>
          </a:xfrm>
        </p:spPr>
        <p:txBody>
          <a:bodyPr/>
          <a:lstStyle/>
          <a:p>
            <a:r>
              <a:rPr lang="en-US" b="1" dirty="0">
                <a:solidFill>
                  <a:srgbClr val="0070C0"/>
                </a:solidFill>
              </a:rPr>
              <a:t>CASE Federal Funding Task Force</a:t>
            </a:r>
            <a:br>
              <a:rPr lang="en-US" b="1" dirty="0">
                <a:solidFill>
                  <a:srgbClr val="0070C0"/>
                </a:solidFill>
              </a:rPr>
            </a:br>
            <a:r>
              <a:rPr lang="en-US" b="1" dirty="0">
                <a:solidFill>
                  <a:srgbClr val="0070C0"/>
                </a:solidFill>
              </a:rPr>
              <a:t>The Results</a:t>
            </a:r>
          </a:p>
        </p:txBody>
      </p:sp>
      <p:pic>
        <p:nvPicPr>
          <p:cNvPr id="4" name="Content Placeholder 3">
            <a:extLst>
              <a:ext uri="{FF2B5EF4-FFF2-40B4-BE49-F238E27FC236}">
                <a16:creationId xmlns:a16="http://schemas.microsoft.com/office/drawing/2014/main" id="{16249BF9-B54D-4060-910E-246096A41A16}"/>
              </a:ext>
            </a:extLst>
          </p:cNvPr>
          <p:cNvPicPr>
            <a:picLocks noGrp="1" noChangeAspect="1"/>
          </p:cNvPicPr>
          <p:nvPr>
            <p:ph idx="1"/>
          </p:nvPr>
        </p:nvPicPr>
        <p:blipFill>
          <a:blip r:embed="rId2"/>
          <a:stretch>
            <a:fillRect/>
          </a:stretch>
        </p:blipFill>
        <p:spPr>
          <a:xfrm>
            <a:off x="3133817" y="1722268"/>
            <a:ext cx="7261934" cy="4882718"/>
          </a:xfrm>
          <a:prstGeom prst="rect">
            <a:avLst/>
          </a:prstGeom>
        </p:spPr>
      </p:pic>
    </p:spTree>
    <p:extLst>
      <p:ext uri="{BB962C8B-B14F-4D97-AF65-F5344CB8AC3E}">
        <p14:creationId xmlns:p14="http://schemas.microsoft.com/office/powerpoint/2010/main" val="2122248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40AA1-02F8-47EB-A4D0-5F36A44259DD}"/>
              </a:ext>
            </a:extLst>
          </p:cNvPr>
          <p:cNvSpPr>
            <a:spLocks noGrp="1"/>
          </p:cNvSpPr>
          <p:nvPr>
            <p:ph type="title"/>
          </p:nvPr>
        </p:nvSpPr>
        <p:spPr>
          <a:xfrm>
            <a:off x="1484311" y="106533"/>
            <a:ext cx="10018713" cy="1615736"/>
          </a:xfrm>
        </p:spPr>
        <p:txBody>
          <a:bodyPr/>
          <a:lstStyle/>
          <a:p>
            <a:r>
              <a:rPr lang="en-US" b="1" dirty="0">
                <a:solidFill>
                  <a:srgbClr val="0070C0"/>
                </a:solidFill>
              </a:rPr>
              <a:t>CASE Federal Funding Task Force</a:t>
            </a:r>
            <a:br>
              <a:rPr lang="en-US" b="1" dirty="0">
                <a:solidFill>
                  <a:srgbClr val="0070C0"/>
                </a:solidFill>
              </a:rPr>
            </a:br>
            <a:r>
              <a:rPr lang="en-US" b="1" dirty="0">
                <a:solidFill>
                  <a:srgbClr val="0070C0"/>
                </a:solidFill>
              </a:rPr>
              <a:t>The Results</a:t>
            </a:r>
            <a:r>
              <a:rPr lang="en-US" b="1" dirty="0"/>
              <a:t>	</a:t>
            </a:r>
          </a:p>
        </p:txBody>
      </p:sp>
      <p:pic>
        <p:nvPicPr>
          <p:cNvPr id="4" name="Content Placeholder 3">
            <a:extLst>
              <a:ext uri="{FF2B5EF4-FFF2-40B4-BE49-F238E27FC236}">
                <a16:creationId xmlns:a16="http://schemas.microsoft.com/office/drawing/2014/main" id="{E819600E-3A2F-4D8F-AC61-5F98A7ED1A7D}"/>
              </a:ext>
            </a:extLst>
          </p:cNvPr>
          <p:cNvPicPr>
            <a:picLocks noGrp="1" noChangeAspect="1"/>
          </p:cNvPicPr>
          <p:nvPr>
            <p:ph idx="1"/>
          </p:nvPr>
        </p:nvPicPr>
        <p:blipFill>
          <a:blip r:embed="rId2"/>
          <a:stretch>
            <a:fillRect/>
          </a:stretch>
        </p:blipFill>
        <p:spPr>
          <a:xfrm>
            <a:off x="1883806" y="1562470"/>
            <a:ext cx="4783323" cy="4856085"/>
          </a:xfrm>
          <a:prstGeom prst="rect">
            <a:avLst/>
          </a:prstGeom>
        </p:spPr>
      </p:pic>
      <p:pic>
        <p:nvPicPr>
          <p:cNvPr id="5" name="Picture 4">
            <a:extLst>
              <a:ext uri="{FF2B5EF4-FFF2-40B4-BE49-F238E27FC236}">
                <a16:creationId xmlns:a16="http://schemas.microsoft.com/office/drawing/2014/main" id="{59A904D3-E9BF-4C28-892A-25122193107E}"/>
              </a:ext>
            </a:extLst>
          </p:cNvPr>
          <p:cNvPicPr>
            <a:picLocks noChangeAspect="1"/>
          </p:cNvPicPr>
          <p:nvPr/>
        </p:nvPicPr>
        <p:blipFill>
          <a:blip r:embed="rId3"/>
          <a:stretch>
            <a:fillRect/>
          </a:stretch>
        </p:blipFill>
        <p:spPr>
          <a:xfrm>
            <a:off x="6782660" y="1562470"/>
            <a:ext cx="4720364" cy="4918229"/>
          </a:xfrm>
          <a:prstGeom prst="rect">
            <a:avLst/>
          </a:prstGeom>
        </p:spPr>
      </p:pic>
    </p:spTree>
    <p:extLst>
      <p:ext uri="{BB962C8B-B14F-4D97-AF65-F5344CB8AC3E}">
        <p14:creationId xmlns:p14="http://schemas.microsoft.com/office/powerpoint/2010/main" val="3057055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E4BBE-0501-458C-AAE0-BAAD0A8891D2}"/>
              </a:ext>
            </a:extLst>
          </p:cNvPr>
          <p:cNvSpPr>
            <a:spLocks noGrp="1"/>
          </p:cNvSpPr>
          <p:nvPr>
            <p:ph type="title"/>
          </p:nvPr>
        </p:nvSpPr>
        <p:spPr>
          <a:xfrm>
            <a:off x="1484311" y="510468"/>
            <a:ext cx="10018713" cy="1753338"/>
          </a:xfrm>
        </p:spPr>
        <p:txBody>
          <a:bodyPr/>
          <a:lstStyle/>
          <a:p>
            <a:r>
              <a:rPr lang="en-US" b="1" dirty="0">
                <a:solidFill>
                  <a:srgbClr val="0070C0"/>
                </a:solidFill>
              </a:rPr>
              <a:t>CASE Federal Funding Task Force</a:t>
            </a:r>
            <a:br>
              <a:rPr lang="en-US" b="1" dirty="0">
                <a:solidFill>
                  <a:srgbClr val="0070C0"/>
                </a:solidFill>
              </a:rPr>
            </a:br>
            <a:r>
              <a:rPr lang="en-US" b="1" dirty="0">
                <a:solidFill>
                  <a:srgbClr val="0070C0"/>
                </a:solidFill>
              </a:rPr>
              <a:t>Come Join Us!</a:t>
            </a:r>
          </a:p>
        </p:txBody>
      </p:sp>
      <p:sp>
        <p:nvSpPr>
          <p:cNvPr id="3" name="Content Placeholder 2">
            <a:extLst>
              <a:ext uri="{FF2B5EF4-FFF2-40B4-BE49-F238E27FC236}">
                <a16:creationId xmlns:a16="http://schemas.microsoft.com/office/drawing/2014/main" id="{6202B943-FA5A-402F-9A14-4E12719216B0}"/>
              </a:ext>
            </a:extLst>
          </p:cNvPr>
          <p:cNvSpPr>
            <a:spLocks noGrp="1"/>
          </p:cNvSpPr>
          <p:nvPr>
            <p:ph idx="1"/>
          </p:nvPr>
        </p:nvSpPr>
        <p:spPr>
          <a:xfrm>
            <a:off x="1484310" y="2438399"/>
            <a:ext cx="10018713" cy="3909134"/>
          </a:xfrm>
        </p:spPr>
        <p:txBody>
          <a:bodyPr>
            <a:normAutofit/>
          </a:bodyPr>
          <a:lstStyle/>
          <a:p>
            <a:r>
              <a:rPr lang="en-US" sz="1600" dirty="0">
                <a:latin typeface="Arial" panose="020B0604020202020204" pitchFamily="34" charset="0"/>
                <a:cs typeface="Arial" panose="020B0604020202020204" pitchFamily="34" charset="0"/>
              </a:rPr>
              <a:t>Currently we are anticipating FFTF returning to D.C. in fall 2022 for face to face meetings with Program Officers</a:t>
            </a:r>
          </a:p>
          <a:p>
            <a:r>
              <a:rPr lang="en-US" sz="1600" dirty="0">
                <a:latin typeface="Arial" panose="020B0604020202020204" pitchFamily="34" charset="0"/>
                <a:cs typeface="Arial" panose="020B0604020202020204" pitchFamily="34" charset="0"/>
              </a:rPr>
              <a:t>Applications for 2022 will be available this spring.  Watch for announcements from CASE.</a:t>
            </a:r>
          </a:p>
          <a:p>
            <a:r>
              <a:rPr lang="en-US" sz="1600" dirty="0">
                <a:latin typeface="Arial" panose="020B0604020202020204" pitchFamily="34" charset="0"/>
                <a:cs typeface="Arial" panose="020B0604020202020204" pitchFamily="34" charset="0"/>
              </a:rPr>
              <a:t>You do not have to be a Grants Professional to join the Task Force.  Participants come from various Institutional Advancement/Resource Development Departments and hold a wide range of positions.</a:t>
            </a:r>
          </a:p>
          <a:p>
            <a:r>
              <a:rPr lang="en-US" sz="1600" dirty="0">
                <a:latin typeface="Arial" panose="020B0604020202020204" pitchFamily="34" charset="0"/>
                <a:cs typeface="Arial" panose="020B0604020202020204" pitchFamily="34" charset="0"/>
              </a:rPr>
              <a:t>The opportunity to network, get in front of program officers and learn first hand what is coming is invaluable.</a:t>
            </a:r>
          </a:p>
          <a:p>
            <a:r>
              <a:rPr lang="en-US" sz="1600" dirty="0">
                <a:latin typeface="Arial" panose="020B0604020202020204" pitchFamily="34" charset="0"/>
                <a:cs typeface="Arial" panose="020B0604020202020204" pitchFamily="34" charset="0"/>
              </a:rPr>
              <a:t>The end of day debrief sessions provide a wealth of information that the Teams have gathered from the day’s visits.</a:t>
            </a:r>
          </a:p>
          <a:p>
            <a:r>
              <a:rPr lang="en-US" sz="1600" dirty="0">
                <a:latin typeface="Arial" panose="020B0604020202020204" pitchFamily="34" charset="0"/>
                <a:cs typeface="Arial" panose="020B0604020202020204" pitchFamily="34" charset="0"/>
              </a:rPr>
              <a:t>And on top of that, we do have fun.</a:t>
            </a: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6128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455A5-D839-48F1-ABBB-103354F88D42}"/>
              </a:ext>
            </a:extLst>
          </p:cNvPr>
          <p:cNvSpPr>
            <a:spLocks noGrp="1"/>
          </p:cNvSpPr>
          <p:nvPr>
            <p:ph type="title"/>
          </p:nvPr>
        </p:nvSpPr>
        <p:spPr>
          <a:xfrm>
            <a:off x="1484311" y="523784"/>
            <a:ext cx="10018713" cy="1500326"/>
          </a:xfrm>
        </p:spPr>
        <p:txBody>
          <a:bodyPr/>
          <a:lstStyle/>
          <a:p>
            <a:r>
              <a:rPr lang="en-US" b="1" dirty="0">
                <a:solidFill>
                  <a:srgbClr val="0070C0"/>
                </a:solidFill>
              </a:rPr>
              <a:t>CASE Federal Funding Task Force</a:t>
            </a:r>
            <a:endParaRPr lang="en-US" dirty="0"/>
          </a:p>
        </p:txBody>
      </p:sp>
      <p:sp>
        <p:nvSpPr>
          <p:cNvPr id="3" name="Content Placeholder 2">
            <a:extLst>
              <a:ext uri="{FF2B5EF4-FFF2-40B4-BE49-F238E27FC236}">
                <a16:creationId xmlns:a16="http://schemas.microsoft.com/office/drawing/2014/main" id="{556A22F6-B26C-444A-B293-E7E711569ECF}"/>
              </a:ext>
            </a:extLst>
          </p:cNvPr>
          <p:cNvSpPr>
            <a:spLocks noGrp="1"/>
          </p:cNvSpPr>
          <p:nvPr>
            <p:ph idx="1"/>
          </p:nvPr>
        </p:nvSpPr>
        <p:spPr>
          <a:xfrm>
            <a:off x="1484310" y="2024111"/>
            <a:ext cx="10018713" cy="4456588"/>
          </a:xfrm>
        </p:spPr>
        <p:txBody>
          <a:bodyPr>
            <a:normAutofit fontScale="92500" lnSpcReduction="10000"/>
          </a:bodyPr>
          <a:lstStyle/>
          <a:p>
            <a:pPr marL="0" indent="0" algn="ctr">
              <a:buNone/>
            </a:pPr>
            <a:endParaRPr lang="en-US" sz="3200" b="1" dirty="0">
              <a:solidFill>
                <a:srgbClr val="0070C0"/>
              </a:solidFill>
              <a:latin typeface="Arial" panose="020B0604020202020204" pitchFamily="34" charset="0"/>
              <a:cs typeface="Arial" panose="020B0604020202020204" pitchFamily="34" charset="0"/>
            </a:endParaRPr>
          </a:p>
          <a:p>
            <a:pPr marL="0" indent="0" algn="ctr">
              <a:buNone/>
            </a:pPr>
            <a:r>
              <a:rPr lang="en-US" sz="3200" b="1" dirty="0">
                <a:solidFill>
                  <a:srgbClr val="0070C0"/>
                </a:solidFill>
                <a:latin typeface="Arial" panose="020B0604020202020204" pitchFamily="34" charset="0"/>
                <a:cs typeface="Arial" panose="020B0604020202020204" pitchFamily="34" charset="0"/>
              </a:rPr>
              <a:t>Questions???</a:t>
            </a:r>
          </a:p>
          <a:p>
            <a:pPr marL="0" indent="0" algn="ctr">
              <a:buNone/>
            </a:pPr>
            <a:endParaRPr lang="en-US" sz="3200" b="1" dirty="0">
              <a:solidFill>
                <a:srgbClr val="0070C0"/>
              </a:solidFill>
              <a:latin typeface="Arial" panose="020B0604020202020204" pitchFamily="34" charset="0"/>
              <a:cs typeface="Arial" panose="020B0604020202020204" pitchFamily="34" charset="0"/>
            </a:endParaRPr>
          </a:p>
          <a:p>
            <a:pPr marL="0" indent="0" algn="ctr">
              <a:buNone/>
            </a:pPr>
            <a:r>
              <a:rPr lang="en-US" sz="3200" b="1" dirty="0">
                <a:solidFill>
                  <a:srgbClr val="0070C0"/>
                </a:solidFill>
                <a:latin typeface="Arial" panose="020B0604020202020204" pitchFamily="34" charset="0"/>
                <a:cs typeface="Arial" panose="020B0604020202020204" pitchFamily="34" charset="0"/>
              </a:rPr>
              <a:t>Thank You</a:t>
            </a:r>
          </a:p>
          <a:p>
            <a:pPr marL="0" indent="0" algn="ctr">
              <a:buNone/>
            </a:pPr>
            <a:endParaRPr lang="en-US" b="1" dirty="0">
              <a:solidFill>
                <a:srgbClr val="0070C0"/>
              </a:solidFill>
            </a:endParaRPr>
          </a:p>
          <a:p>
            <a:pPr marL="0" indent="0" algn="ctr">
              <a:buNone/>
            </a:pPr>
            <a:r>
              <a:rPr lang="en-US" sz="1500" b="1" dirty="0">
                <a:solidFill>
                  <a:srgbClr val="0070C0"/>
                </a:solidFill>
                <a:latin typeface="Arial" panose="020B0604020202020204" pitchFamily="34" charset="0"/>
                <a:cs typeface="Arial" panose="020B0604020202020204" pitchFamily="34" charset="0"/>
              </a:rPr>
              <a:t>Michelle A. Alexander</a:t>
            </a:r>
          </a:p>
          <a:p>
            <a:pPr marL="0" indent="0" algn="ctr">
              <a:buNone/>
            </a:pPr>
            <a:r>
              <a:rPr lang="en-US" sz="1500" b="1" dirty="0">
                <a:solidFill>
                  <a:srgbClr val="0070C0"/>
                </a:solidFill>
                <a:latin typeface="Arial" panose="020B0604020202020204" pitchFamily="34" charset="0"/>
                <a:cs typeface="Arial" panose="020B0604020202020204" pitchFamily="34" charset="0"/>
              </a:rPr>
              <a:t>Vice Chair, CASE 2021 Federal Funding Task Force</a:t>
            </a:r>
          </a:p>
          <a:p>
            <a:pPr marL="0" indent="0" algn="ctr">
              <a:buNone/>
            </a:pPr>
            <a:r>
              <a:rPr lang="en-US" sz="1500" b="1" dirty="0">
                <a:solidFill>
                  <a:srgbClr val="0070C0"/>
                </a:solidFill>
                <a:latin typeface="Arial" panose="020B0604020202020204" pitchFamily="34" charset="0"/>
                <a:cs typeface="Arial" panose="020B0604020202020204" pitchFamily="34" charset="0"/>
              </a:rPr>
              <a:t>Director of Institutional Advancement, Vernon College/Executive Director, Vernon College Foundation</a:t>
            </a:r>
          </a:p>
          <a:p>
            <a:pPr marL="0" indent="0" algn="ctr">
              <a:buNone/>
            </a:pPr>
            <a:r>
              <a:rPr lang="en-US" sz="1500" b="1" dirty="0">
                <a:solidFill>
                  <a:srgbClr val="0070C0"/>
                </a:solidFill>
                <a:latin typeface="Arial" panose="020B0604020202020204" pitchFamily="34" charset="0"/>
                <a:cs typeface="Arial" panose="020B0604020202020204" pitchFamily="34" charset="0"/>
              </a:rPr>
              <a:t>940-689-3846</a:t>
            </a:r>
          </a:p>
          <a:p>
            <a:pPr marL="0" indent="0" algn="ctr">
              <a:buNone/>
            </a:pPr>
            <a:r>
              <a:rPr lang="en-US" sz="1500" b="1" dirty="0">
                <a:solidFill>
                  <a:srgbClr val="0070C0"/>
                </a:solidFill>
                <a:latin typeface="Arial" panose="020B0604020202020204" pitchFamily="34" charset="0"/>
                <a:cs typeface="Arial" panose="020B0604020202020204" pitchFamily="34" charset="0"/>
              </a:rPr>
              <a:t>malexander@vernoncollege.edu</a:t>
            </a:r>
          </a:p>
          <a:p>
            <a:pPr marL="0" indent="0" algn="ctr">
              <a:buNone/>
            </a:pPr>
            <a:endParaRPr lang="en-US" b="1" dirty="0">
              <a:solidFill>
                <a:srgbClr val="0070C0"/>
              </a:solidFill>
            </a:endParaRPr>
          </a:p>
        </p:txBody>
      </p:sp>
    </p:spTree>
    <p:extLst>
      <p:ext uri="{BB962C8B-B14F-4D97-AF65-F5344CB8AC3E}">
        <p14:creationId xmlns:p14="http://schemas.microsoft.com/office/powerpoint/2010/main" val="1346339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710A-3415-4A44-ADA4-6F4D0192413C}"/>
              </a:ext>
            </a:extLst>
          </p:cNvPr>
          <p:cNvSpPr>
            <a:spLocks noGrp="1"/>
          </p:cNvSpPr>
          <p:nvPr>
            <p:ph type="title"/>
          </p:nvPr>
        </p:nvSpPr>
        <p:spPr>
          <a:xfrm>
            <a:off x="1484311" y="100668"/>
            <a:ext cx="10018713" cy="1586089"/>
          </a:xfrm>
        </p:spPr>
        <p:txBody>
          <a:bodyPr/>
          <a:lstStyle/>
          <a:p>
            <a:r>
              <a:rPr lang="en-US" b="1" dirty="0">
                <a:solidFill>
                  <a:srgbClr val="0070C0"/>
                </a:solidFill>
                <a:latin typeface="Arial" panose="020B0604020202020204" pitchFamily="34" charset="0"/>
                <a:cs typeface="Arial" panose="020B0604020202020204" pitchFamily="34" charset="0"/>
              </a:rPr>
              <a:t>Searching for Federal Grants Presents its own Challenges</a:t>
            </a:r>
          </a:p>
        </p:txBody>
      </p:sp>
      <p:sp>
        <p:nvSpPr>
          <p:cNvPr id="3" name="Content Placeholder 2">
            <a:extLst>
              <a:ext uri="{FF2B5EF4-FFF2-40B4-BE49-F238E27FC236}">
                <a16:creationId xmlns:a16="http://schemas.microsoft.com/office/drawing/2014/main" id="{EA1DA233-81AC-486B-B8E5-6D2F02184A4A}"/>
              </a:ext>
            </a:extLst>
          </p:cNvPr>
          <p:cNvSpPr>
            <a:spLocks noGrp="1"/>
          </p:cNvSpPr>
          <p:nvPr>
            <p:ph idx="1"/>
          </p:nvPr>
        </p:nvSpPr>
        <p:spPr>
          <a:xfrm>
            <a:off x="1484310" y="1819923"/>
            <a:ext cx="10018713" cy="4761240"/>
          </a:xfrm>
        </p:spPr>
        <p:txBody>
          <a:bodyPr>
            <a:normAutofit fontScale="92500" lnSpcReduction="20000"/>
          </a:bodyPr>
          <a:lstStyle/>
          <a:p>
            <a:r>
              <a:rPr lang="en-US" sz="2200" dirty="0">
                <a:latin typeface="Arial" panose="020B0604020202020204" pitchFamily="34" charset="0"/>
                <a:cs typeface="Arial" panose="020B0604020202020204" pitchFamily="34" charset="0"/>
              </a:rPr>
              <a:t>Where to look?  That is the question.</a:t>
            </a:r>
          </a:p>
          <a:p>
            <a:r>
              <a:rPr lang="en-US" sz="2200" dirty="0">
                <a:latin typeface="Arial" panose="020B0604020202020204" pitchFamily="34" charset="0"/>
                <a:cs typeface="Arial" panose="020B0604020202020204" pitchFamily="34" charset="0"/>
              </a:rPr>
              <a:t>There are various free sources as well as paid search engines,  such as:</a:t>
            </a:r>
          </a:p>
          <a:p>
            <a:r>
              <a:rPr lang="en-US" sz="2200" dirty="0">
                <a:latin typeface="Arial" panose="020B0604020202020204" pitchFamily="34" charset="0"/>
                <a:cs typeface="Arial" panose="020B0604020202020204" pitchFamily="34" charset="0"/>
              </a:rPr>
              <a:t>Grants.gov </a:t>
            </a:r>
          </a:p>
          <a:p>
            <a:r>
              <a:rPr lang="en-US" sz="2200" dirty="0">
                <a:latin typeface="Arial" panose="020B0604020202020204" pitchFamily="34" charset="0"/>
                <a:cs typeface="Arial" panose="020B0604020202020204" pitchFamily="34" charset="0"/>
              </a:rPr>
              <a:t>Individual agency or program newsletters.</a:t>
            </a:r>
          </a:p>
          <a:p>
            <a:r>
              <a:rPr lang="en-US" sz="2200" dirty="0">
                <a:latin typeface="Arial" panose="020B0604020202020204" pitchFamily="34" charset="0"/>
                <a:cs typeface="Arial" panose="020B0604020202020204" pitchFamily="34" charset="0"/>
              </a:rPr>
              <a:t>Department of Education Grants website </a:t>
            </a:r>
            <a:r>
              <a:rPr lang="en-US" sz="2200"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https://www2.ed.gov/fund/grants-apply.html?src=ft</a:t>
            </a:r>
            <a:endParaRPr lang="en-US" sz="2200" dirty="0">
              <a:solidFill>
                <a:srgbClr val="0070C0"/>
              </a:solidFill>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Health Resources &amp; Services Administration (HHS) website </a:t>
            </a:r>
            <a:r>
              <a:rPr lang="en-US" sz="2200"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https://www.hrsa.gov/grants/index.html</a:t>
            </a:r>
            <a:r>
              <a:rPr lang="en-US" sz="2200" dirty="0">
                <a:solidFill>
                  <a:srgbClr val="0070C0"/>
                </a:solidFill>
                <a:latin typeface="Arial" panose="020B0604020202020204" pitchFamily="34" charset="0"/>
                <a:cs typeface="Arial" panose="020B0604020202020204" pitchFamily="34" charset="0"/>
              </a:rPr>
              <a:t> </a:t>
            </a:r>
          </a:p>
          <a:p>
            <a:r>
              <a:rPr lang="en-US" sz="2200" dirty="0">
                <a:latin typeface="Arial" panose="020B0604020202020204" pitchFamily="34" charset="0"/>
                <a:cs typeface="Arial" panose="020B0604020202020204" pitchFamily="34" charset="0"/>
              </a:rPr>
              <a:t>National Endowment for the Humanities (NEH) </a:t>
            </a:r>
            <a:r>
              <a:rPr lang="en-US" sz="2200" dirty="0">
                <a:solidFill>
                  <a:srgbClr val="0070C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https://www.neh.gov/grants</a:t>
            </a:r>
            <a:r>
              <a:rPr lang="en-US" sz="2200" dirty="0">
                <a:solidFill>
                  <a:srgbClr val="0070C0"/>
                </a:solidFill>
                <a:latin typeface="Arial" panose="020B0604020202020204" pitchFamily="34" charset="0"/>
                <a:cs typeface="Arial" panose="020B0604020202020204" pitchFamily="34" charset="0"/>
              </a:rPr>
              <a:t> </a:t>
            </a:r>
          </a:p>
          <a:p>
            <a:r>
              <a:rPr lang="en-US" sz="2200" dirty="0">
                <a:latin typeface="Arial" panose="020B0604020202020204" pitchFamily="34" charset="0"/>
                <a:cs typeface="Arial" panose="020B0604020202020204" pitchFamily="34" charset="0"/>
              </a:rPr>
              <a:t>Grantscape – a Thompson Search Engine (subscription) </a:t>
            </a:r>
            <a:r>
              <a:rPr lang="en-US" sz="2200" dirty="0">
                <a:solidFill>
                  <a:srgbClr val="0070C0"/>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https://www.thegrantscape.com/</a:t>
            </a:r>
            <a:endParaRPr lang="en-US" sz="2200" dirty="0">
              <a:solidFill>
                <a:srgbClr val="0070C0"/>
              </a:solidFill>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The CASE Federal Funding Task Force (FFTF) </a:t>
            </a:r>
            <a:r>
              <a:rPr lang="en-US" sz="2200" i="1" dirty="0">
                <a:latin typeface="Arial" panose="020B0604020202020204" pitchFamily="34" charset="0"/>
                <a:cs typeface="Arial" panose="020B0604020202020204" pitchFamily="34" charset="0"/>
              </a:rPr>
              <a:t>Federal Funding Report for Education </a:t>
            </a:r>
            <a:r>
              <a:rPr lang="en-US" sz="2200" i="1" dirty="0">
                <a:solidFill>
                  <a:srgbClr val="0070C0"/>
                </a:solidFill>
                <a:latin typeface="Arial" panose="020B0604020202020204" pitchFamily="34" charset="0"/>
                <a:cs typeface="Arial" panose="020B0604020202020204" pitchFamily="34" charset="0"/>
              </a:rPr>
              <a:t>http://</a:t>
            </a:r>
            <a:r>
              <a:rPr lang="en-US" sz="2200" dirty="0">
                <a:solidFill>
                  <a:srgbClr val="0070C0"/>
                </a:solidFill>
                <a:latin typeface="Arial" panose="020B0604020202020204" pitchFamily="34" charset="0"/>
                <a:cs typeface="Arial" panose="020B0604020202020204" pitchFamily="34" charset="0"/>
              </a:rPr>
              <a:t>case-fftf.editme.com  </a:t>
            </a:r>
          </a:p>
          <a:p>
            <a:endParaRPr lang="en-US" dirty="0"/>
          </a:p>
        </p:txBody>
      </p:sp>
    </p:spTree>
    <p:extLst>
      <p:ext uri="{BB962C8B-B14F-4D97-AF65-F5344CB8AC3E}">
        <p14:creationId xmlns:p14="http://schemas.microsoft.com/office/powerpoint/2010/main" val="2053801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2A182-5153-4E41-BB77-5DEA7EB794E7}"/>
              </a:ext>
            </a:extLst>
          </p:cNvPr>
          <p:cNvSpPr>
            <a:spLocks noGrp="1"/>
          </p:cNvSpPr>
          <p:nvPr>
            <p:ph type="title"/>
          </p:nvPr>
        </p:nvSpPr>
        <p:spPr>
          <a:xfrm>
            <a:off x="1484311" y="293615"/>
            <a:ext cx="10018713" cy="993647"/>
          </a:xfrm>
        </p:spPr>
        <p:txBody>
          <a:bodyPr>
            <a:normAutofit fontScale="90000"/>
          </a:bodyPr>
          <a:lstStyle/>
          <a:p>
            <a:r>
              <a:rPr lang="en-US" sz="4400" b="1" dirty="0">
                <a:solidFill>
                  <a:srgbClr val="0070C0"/>
                </a:solidFill>
                <a:latin typeface="Arial" panose="020B0604020202020204" pitchFamily="34" charset="0"/>
                <a:cs typeface="Arial" panose="020B0604020202020204" pitchFamily="34" charset="0"/>
              </a:rPr>
              <a:t>CASE Federal Funding Task Force</a:t>
            </a:r>
            <a:br>
              <a:rPr lang="en-US" dirty="0"/>
            </a:br>
            <a:endParaRPr lang="en-US" dirty="0"/>
          </a:p>
        </p:txBody>
      </p:sp>
      <p:sp>
        <p:nvSpPr>
          <p:cNvPr id="3" name="Content Placeholder 2">
            <a:extLst>
              <a:ext uri="{FF2B5EF4-FFF2-40B4-BE49-F238E27FC236}">
                <a16:creationId xmlns:a16="http://schemas.microsoft.com/office/drawing/2014/main" id="{89062762-E580-4140-8F09-3C6747A6963C}"/>
              </a:ext>
            </a:extLst>
          </p:cNvPr>
          <p:cNvSpPr>
            <a:spLocks noGrp="1"/>
          </p:cNvSpPr>
          <p:nvPr>
            <p:ph idx="1"/>
          </p:nvPr>
        </p:nvSpPr>
        <p:spPr>
          <a:xfrm>
            <a:off x="1484310" y="1367406"/>
            <a:ext cx="10018713" cy="5343787"/>
          </a:xfrm>
        </p:spPr>
        <p:txBody>
          <a:bodyPr>
            <a:normAutofit fontScale="70000" lnSpcReduction="20000"/>
          </a:bodyPr>
          <a:lstStyle/>
          <a:p>
            <a:endParaRPr lang="en-US" dirty="0"/>
          </a:p>
          <a:p>
            <a:endParaRPr lang="en-US" sz="2000" dirty="0"/>
          </a:p>
          <a:p>
            <a:endParaRPr lang="en-US" sz="2000" dirty="0"/>
          </a:p>
          <a:p>
            <a:r>
              <a:rPr lang="en-US" sz="2300" dirty="0">
                <a:latin typeface="Arial" panose="020B0604020202020204" pitchFamily="34" charset="0"/>
                <a:cs typeface="Arial" panose="020B0604020202020204" pitchFamily="34" charset="0"/>
              </a:rPr>
              <a:t>The Federal Funding Task Force (FFTF) was created by the Council for Resource Development, which successfully managed the program until July 2016, when it became  an initiative of the CASE Center for Community College Advancement.</a:t>
            </a:r>
          </a:p>
          <a:p>
            <a:r>
              <a:rPr lang="en-US" sz="2300" dirty="0">
                <a:latin typeface="Arial" panose="020B0604020202020204" pitchFamily="34" charset="0"/>
                <a:cs typeface="Arial" panose="020B0604020202020204" pitchFamily="34" charset="0"/>
              </a:rPr>
              <a:t>FFTF is composed of volunteers from CASE member institutions of higher education, predominantly Community Colleges.</a:t>
            </a:r>
          </a:p>
          <a:p>
            <a:r>
              <a:rPr lang="en-US" sz="2300" dirty="0">
                <a:latin typeface="Arial" panose="020B0604020202020204" pitchFamily="34" charset="0"/>
                <a:cs typeface="Arial" panose="020B0604020202020204" pitchFamily="34" charset="0"/>
              </a:rPr>
              <a:t>Each year, FFTF members meet with federal agency program officers to learn about: anticipated grant opportunities and funding levels; agency trends and program priorities; structural changes and agency contacts; and data about specific grant program and grants awarded in previous funding cycles.</a:t>
            </a:r>
          </a:p>
          <a:p>
            <a:r>
              <a:rPr lang="en-US" sz="2300" dirty="0">
                <a:latin typeface="Arial" panose="020B0604020202020204" pitchFamily="34" charset="0"/>
                <a:cs typeface="Arial" panose="020B0604020202020204" pitchFamily="34" charset="0"/>
              </a:rPr>
              <a:t>FFTF members also advocate on behalf of institutions of higher education, explaining the valuable role we play in our communities and the positive impact that federal grants and programs have on students. </a:t>
            </a:r>
          </a:p>
          <a:p>
            <a:r>
              <a:rPr lang="en-US" sz="2300" dirty="0">
                <a:latin typeface="Arial" panose="020B0604020202020204" pitchFamily="34" charset="0"/>
                <a:cs typeface="Arial" panose="020B0604020202020204" pitchFamily="34" charset="0"/>
              </a:rPr>
              <a:t>Usually there are about 60-65 members of the Task Force meeting with Federal program officers in Washington, DC and Maryland during the three-day meeting.  For the past two years, however, these meetings have taken place virtually and the Task Force comprised about 35-40 members. </a:t>
            </a:r>
          </a:p>
          <a:p>
            <a:r>
              <a:rPr lang="en-US" sz="2300" dirty="0">
                <a:latin typeface="Arial" panose="020B0604020202020204" pitchFamily="34" charset="0"/>
                <a:cs typeface="Arial" panose="020B0604020202020204" pitchFamily="34" charset="0"/>
              </a:rPr>
              <a:t>The culmination of these visits is the annual updating of the Federal Funding Report for Education available on the CASE website.</a:t>
            </a:r>
          </a:p>
          <a:p>
            <a:r>
              <a:rPr lang="en-US" sz="2300" dirty="0">
                <a:latin typeface="Arial" panose="020B0604020202020204" pitchFamily="34" charset="0"/>
                <a:cs typeface="Arial" panose="020B0604020202020204" pitchFamily="34" charset="0"/>
              </a:rPr>
              <a:t>The FFTF Federal Agency Liaison Subcommittee is composed of members responsible for securing Federal Program Officers as session presenters at the Conference for Community College Grant Professionals.  These individuals also participate on FFTF teams as well	</a:t>
            </a:r>
          </a:p>
          <a:p>
            <a:endParaRPr lang="en-US" sz="2000" dirty="0"/>
          </a:p>
          <a:p>
            <a:endParaRPr lang="en-US" sz="2000" dirty="0"/>
          </a:p>
          <a:p>
            <a:endParaRPr lang="en-US" dirty="0"/>
          </a:p>
          <a:p>
            <a:endParaRPr lang="en-US" dirty="0"/>
          </a:p>
          <a:p>
            <a:endParaRPr lang="en-US" dirty="0"/>
          </a:p>
        </p:txBody>
      </p:sp>
    </p:spTree>
    <p:extLst>
      <p:ext uri="{BB962C8B-B14F-4D97-AF65-F5344CB8AC3E}">
        <p14:creationId xmlns:p14="http://schemas.microsoft.com/office/powerpoint/2010/main" val="1612556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87483-8EED-43B6-98B6-FC379F36C4BA}"/>
              </a:ext>
            </a:extLst>
          </p:cNvPr>
          <p:cNvSpPr>
            <a:spLocks noGrp="1"/>
          </p:cNvSpPr>
          <p:nvPr>
            <p:ph type="title"/>
          </p:nvPr>
        </p:nvSpPr>
        <p:spPr>
          <a:xfrm>
            <a:off x="1484311" y="310718"/>
            <a:ext cx="10018713" cy="1012055"/>
          </a:xfrm>
        </p:spPr>
        <p:txBody>
          <a:bodyPr/>
          <a:lstStyle/>
          <a:p>
            <a:r>
              <a:rPr lang="en-US" b="1" dirty="0">
                <a:solidFill>
                  <a:srgbClr val="0070C0"/>
                </a:solidFill>
                <a:latin typeface="Arial" panose="020B0604020202020204" pitchFamily="34" charset="0"/>
                <a:cs typeface="Arial" panose="020B0604020202020204" pitchFamily="34" charset="0"/>
              </a:rPr>
              <a:t>CASE Federal Funding Task Force</a:t>
            </a:r>
          </a:p>
        </p:txBody>
      </p:sp>
      <p:sp>
        <p:nvSpPr>
          <p:cNvPr id="3" name="Content Placeholder 2">
            <a:extLst>
              <a:ext uri="{FF2B5EF4-FFF2-40B4-BE49-F238E27FC236}">
                <a16:creationId xmlns:a16="http://schemas.microsoft.com/office/drawing/2014/main" id="{374D9500-CB33-43F9-AF63-C05BB9C3B2D3}"/>
              </a:ext>
            </a:extLst>
          </p:cNvPr>
          <p:cNvSpPr>
            <a:spLocks noGrp="1"/>
          </p:cNvSpPr>
          <p:nvPr>
            <p:ph idx="1"/>
          </p:nvPr>
        </p:nvSpPr>
        <p:spPr>
          <a:xfrm>
            <a:off x="1484310" y="1447060"/>
            <a:ext cx="10018713" cy="5100221"/>
          </a:xfrm>
        </p:spPr>
        <p:txBody>
          <a:bodyPr>
            <a:normAutofit fontScale="62500" lnSpcReduction="20000"/>
          </a:bodyPr>
          <a:lstStyle/>
          <a:p>
            <a:pPr marL="0" indent="0">
              <a:buNone/>
            </a:pPr>
            <a:endParaRPr lang="en-US" dirty="0"/>
          </a:p>
          <a:p>
            <a:pPr marL="0" indent="0">
              <a:buNone/>
            </a:pPr>
            <a:r>
              <a:rPr lang="en-US" sz="3800" b="1" dirty="0">
                <a:latin typeface="Arial" panose="020B0604020202020204" pitchFamily="34" charset="0"/>
                <a:cs typeface="Arial" panose="020B0604020202020204" pitchFamily="34" charset="0"/>
              </a:rPr>
              <a:t>Texas Community Colleges were well-represented on the 2021 Task Force, September 27 – October 21, 2021 </a:t>
            </a:r>
          </a:p>
          <a:p>
            <a:pPr marL="0" indent="0">
              <a:buNone/>
            </a:pPr>
            <a:endParaRPr lang="en-US" sz="3800" b="1"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Natalie Greenwell, Director, Grants Management, Collin County Community College District</a:t>
            </a:r>
          </a:p>
          <a:p>
            <a:r>
              <a:rPr lang="en-US" sz="3200" dirty="0">
                <a:latin typeface="Arial" panose="020B0604020202020204" pitchFamily="34" charset="0"/>
                <a:cs typeface="Arial" panose="020B0604020202020204" pitchFamily="34" charset="0"/>
              </a:rPr>
              <a:t>Kathy McLendon, Director, Resource Development, McLennan Community College</a:t>
            </a:r>
          </a:p>
          <a:p>
            <a:r>
              <a:rPr lang="en-US" sz="3200" dirty="0">
                <a:latin typeface="Arial" panose="020B0604020202020204" pitchFamily="34" charset="0"/>
                <a:cs typeface="Arial" panose="020B0604020202020204" pitchFamily="34" charset="0"/>
              </a:rPr>
              <a:t>Kim Moss-Linnear, Executive Director, Grants Development and Compliance, Tarrant County College District</a:t>
            </a:r>
          </a:p>
          <a:p>
            <a:r>
              <a:rPr lang="en-US" sz="3200" dirty="0">
                <a:latin typeface="Arial" panose="020B0604020202020204" pitchFamily="34" charset="0"/>
                <a:cs typeface="Arial" panose="020B0604020202020204" pitchFamily="34" charset="0"/>
              </a:rPr>
              <a:t>Tomoko Olson, Director, Grants Management, San Jacinto Community College District</a:t>
            </a:r>
          </a:p>
          <a:p>
            <a:r>
              <a:rPr lang="en-US" sz="3200" dirty="0">
                <a:latin typeface="Arial" panose="020B0604020202020204" pitchFamily="34" charset="0"/>
                <a:cs typeface="Arial" panose="020B0604020202020204" pitchFamily="34" charset="0"/>
              </a:rPr>
              <a:t>Lisa Smith, Grant Writer, Houston Community College</a:t>
            </a:r>
          </a:p>
          <a:p>
            <a:r>
              <a:rPr lang="en-US" sz="3200" dirty="0">
                <a:latin typeface="Arial" panose="020B0604020202020204" pitchFamily="34" charset="0"/>
                <a:cs typeface="Arial" panose="020B0604020202020204" pitchFamily="34" charset="0"/>
              </a:rPr>
              <a:t>Victoria Waters, Grant Developer, Lone Star College</a:t>
            </a:r>
          </a:p>
          <a:p>
            <a:endParaRPr lang="en-US" dirty="0"/>
          </a:p>
          <a:p>
            <a:endParaRPr lang="en-US" dirty="0"/>
          </a:p>
        </p:txBody>
      </p:sp>
    </p:spTree>
    <p:extLst>
      <p:ext uri="{BB962C8B-B14F-4D97-AF65-F5344CB8AC3E}">
        <p14:creationId xmlns:p14="http://schemas.microsoft.com/office/powerpoint/2010/main" val="3921373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5228B-3F6B-44E9-B4ED-E1E8FC40F6FD}"/>
              </a:ext>
            </a:extLst>
          </p:cNvPr>
          <p:cNvSpPr>
            <a:spLocks noGrp="1"/>
          </p:cNvSpPr>
          <p:nvPr>
            <p:ph type="title"/>
          </p:nvPr>
        </p:nvSpPr>
        <p:spPr>
          <a:xfrm>
            <a:off x="1484311" y="319596"/>
            <a:ext cx="10018713" cy="1331651"/>
          </a:xfrm>
        </p:spPr>
        <p:txBody>
          <a:bodyPr/>
          <a:lstStyle/>
          <a:p>
            <a:r>
              <a:rPr lang="en-US" b="1" dirty="0">
                <a:solidFill>
                  <a:srgbClr val="0070C0"/>
                </a:solidFill>
                <a:latin typeface="Arial" panose="020B0604020202020204" pitchFamily="34" charset="0"/>
                <a:cs typeface="Arial" panose="020B0604020202020204" pitchFamily="34" charset="0"/>
              </a:rPr>
              <a:t>CASE Federal Funding Task Force</a:t>
            </a:r>
          </a:p>
        </p:txBody>
      </p:sp>
      <p:sp>
        <p:nvSpPr>
          <p:cNvPr id="3" name="Content Placeholder 2">
            <a:extLst>
              <a:ext uri="{FF2B5EF4-FFF2-40B4-BE49-F238E27FC236}">
                <a16:creationId xmlns:a16="http://schemas.microsoft.com/office/drawing/2014/main" id="{2A27612A-FC65-4F6E-BBD9-5D0C1057F602}"/>
              </a:ext>
            </a:extLst>
          </p:cNvPr>
          <p:cNvSpPr>
            <a:spLocks noGrp="1"/>
          </p:cNvSpPr>
          <p:nvPr>
            <p:ph idx="1"/>
          </p:nvPr>
        </p:nvSpPr>
        <p:spPr>
          <a:xfrm>
            <a:off x="1617475" y="1651247"/>
            <a:ext cx="10018713" cy="4998128"/>
          </a:xfrm>
        </p:spPr>
        <p:txBody>
          <a:bodyPr>
            <a:normAutofit fontScale="77500" lnSpcReduction="20000"/>
          </a:bodyPr>
          <a:lstStyle/>
          <a:p>
            <a:endParaRPr lang="en-US" dirty="0">
              <a:latin typeface="Arial" panose="020B0604020202020204" pitchFamily="34" charset="0"/>
              <a:cs typeface="Arial" panose="020B0604020202020204" pitchFamily="34" charset="0"/>
            </a:endParaRPr>
          </a:p>
          <a:p>
            <a:r>
              <a:rPr lang="en-US" sz="3100" dirty="0">
                <a:latin typeface="Arial" panose="020B0604020202020204" pitchFamily="34" charset="0"/>
                <a:cs typeface="Arial" panose="020B0604020202020204" pitchFamily="34" charset="0"/>
              </a:rPr>
              <a:t>The group’s work begins long before we either arrive in Washington or participate in virtual meetings.</a:t>
            </a:r>
          </a:p>
          <a:p>
            <a:r>
              <a:rPr lang="en-US" sz="3100" dirty="0">
                <a:latin typeface="Arial" panose="020B0604020202020204" pitchFamily="34" charset="0"/>
                <a:cs typeface="Arial" panose="020B0604020202020204" pitchFamily="34" charset="0"/>
              </a:rPr>
              <a:t>Volunteers read the previous year’s report on their assigned agencies; research assigned agencies’ website(s); participate fully in Team Meetings and Training Webinars.</a:t>
            </a:r>
          </a:p>
          <a:p>
            <a:r>
              <a:rPr lang="en-US" sz="3100" dirty="0">
                <a:latin typeface="Arial" panose="020B0604020202020204" pitchFamily="34" charset="0"/>
                <a:cs typeface="Arial" panose="020B0604020202020204" pitchFamily="34" charset="0"/>
              </a:rPr>
              <a:t>After the meetings, teams participate in three debrief sessions presenting the results of all team meetings.  Information about specific programs from the Program Officers is shared as well a tips learned in those conversations. This first-hand knowledge is invaluable.</a:t>
            </a:r>
          </a:p>
          <a:p>
            <a:r>
              <a:rPr lang="en-US" sz="3100" dirty="0">
                <a:latin typeface="Arial" panose="020B0604020202020204" pitchFamily="34" charset="0"/>
                <a:cs typeface="Arial" panose="020B0604020202020204" pitchFamily="34" charset="0"/>
              </a:rPr>
              <a:t>An edited version of the team debrief sessions is then presented at the CASE Conference for Commu</a:t>
            </a:r>
            <a:r>
              <a:rPr lang="en-US" sz="3200" dirty="0">
                <a:latin typeface="Arial" panose="020B0604020202020204" pitchFamily="34" charset="0"/>
                <a:cs typeface="Arial" panose="020B0604020202020204" pitchFamily="34" charset="0"/>
              </a:rPr>
              <a:t>nity College Grants Professionals Conference which follows FFTF.</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800046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0C363-1A06-4F77-B2C7-0B7644778917}"/>
              </a:ext>
            </a:extLst>
          </p:cNvPr>
          <p:cNvSpPr>
            <a:spLocks noGrp="1"/>
          </p:cNvSpPr>
          <p:nvPr>
            <p:ph type="title"/>
          </p:nvPr>
        </p:nvSpPr>
        <p:spPr>
          <a:xfrm>
            <a:off x="1484310" y="204187"/>
            <a:ext cx="10018713" cy="1500326"/>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EA31F8D-CC95-4658-8556-AAC1F7FB220F}"/>
              </a:ext>
            </a:extLst>
          </p:cNvPr>
          <p:cNvSpPr>
            <a:spLocks noGrp="1"/>
          </p:cNvSpPr>
          <p:nvPr>
            <p:ph idx="1"/>
          </p:nvPr>
        </p:nvSpPr>
        <p:spPr>
          <a:xfrm>
            <a:off x="1484310" y="1482570"/>
            <a:ext cx="10018713" cy="5375429"/>
          </a:xfrm>
        </p:spPr>
        <p:txBody>
          <a:bodyPr>
            <a:normAutofit fontScale="85000" lnSpcReduction="20000"/>
          </a:bodyPr>
          <a:lstStyle/>
          <a:p>
            <a:endParaRPr lang="en-US"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Biden Administration has focus on outreach to and serving underserved communities. </a:t>
            </a:r>
          </a:p>
          <a:p>
            <a:r>
              <a:rPr lang="en-US" sz="2800" dirty="0">
                <a:latin typeface="Arial" panose="020B0604020202020204" pitchFamily="34" charset="0"/>
                <a:cs typeface="Arial" panose="020B0604020202020204" pitchFamily="34" charset="0"/>
              </a:rPr>
              <a:t>New Department Secretaries means new priorities, these will be available early this year (2022)</a:t>
            </a:r>
          </a:p>
          <a:p>
            <a:r>
              <a:rPr lang="en-US" sz="2800" dirty="0">
                <a:latin typeface="Arial" panose="020B0604020202020204" pitchFamily="34" charset="0"/>
                <a:cs typeface="Arial" panose="020B0604020202020204" pitchFamily="34" charset="0"/>
              </a:rPr>
              <a:t>Look at Executive Order 13985. Increased emphasis on proposals that address diversity, equity, and inclusion.  This will be evident in new Department priorities.</a:t>
            </a:r>
          </a:p>
          <a:p>
            <a:r>
              <a:rPr lang="en-US" sz="2800" dirty="0">
                <a:latin typeface="Arial" panose="020B0604020202020204" pitchFamily="34" charset="0"/>
                <a:cs typeface="Arial" panose="020B0604020202020204" pitchFamily="34" charset="0"/>
              </a:rPr>
              <a:t>Many programs want new reviewers.  If interested, check the Departments’ websites for information about how to sign up.  Each Department’s procedure is a little different.</a:t>
            </a:r>
          </a:p>
          <a:p>
            <a:r>
              <a:rPr lang="en-US" sz="2800" dirty="0">
                <a:latin typeface="Arial" panose="020B0604020202020204" pitchFamily="34" charset="0"/>
                <a:cs typeface="Arial" panose="020B0604020202020204" pitchFamily="34" charset="0"/>
              </a:rPr>
              <a:t>Generally proposals must be clear.  Do not assume a reviewer will be able to infer you meaning.  As one program officer noted, “you do not want a reviewer asking questions about what you mean.”  It could count against your proposal</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2132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0C363-1A06-4F77-B2C7-0B7644778917}"/>
              </a:ext>
            </a:extLst>
          </p:cNvPr>
          <p:cNvSpPr>
            <a:spLocks noGrp="1"/>
          </p:cNvSpPr>
          <p:nvPr>
            <p:ph type="title"/>
          </p:nvPr>
        </p:nvSpPr>
        <p:spPr>
          <a:xfrm>
            <a:off x="1484310" y="-124287"/>
            <a:ext cx="10018713" cy="1526959"/>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EA31F8D-CC95-4658-8556-AAC1F7FB220F}"/>
              </a:ext>
            </a:extLst>
          </p:cNvPr>
          <p:cNvSpPr>
            <a:spLocks noGrp="1"/>
          </p:cNvSpPr>
          <p:nvPr>
            <p:ph idx="1"/>
          </p:nvPr>
        </p:nvSpPr>
        <p:spPr>
          <a:xfrm>
            <a:off x="1484310" y="1287262"/>
            <a:ext cx="10491667" cy="5335481"/>
          </a:xfrm>
        </p:spPr>
        <p:txBody>
          <a:bodyPr>
            <a:normAutofit fontScale="92500" lnSpcReduction="10000"/>
          </a:bodyPr>
          <a:lstStyle/>
          <a:p>
            <a:pPr marL="0" indent="0">
              <a:buNone/>
            </a:pPr>
            <a:r>
              <a:rPr lang="en-US" sz="1900" b="1" dirty="0">
                <a:latin typeface="Arial" panose="020B0604020202020204" pitchFamily="34" charset="0"/>
                <a:cs typeface="Arial" panose="020B0604020202020204" pitchFamily="34" charset="0"/>
              </a:rPr>
              <a:t>Department of Education: Title III Strengthening Institutions Program (SIP)</a:t>
            </a:r>
          </a:p>
          <a:p>
            <a:r>
              <a:rPr lang="en-US" sz="1800" dirty="0">
                <a:latin typeface="Arial" panose="020B0604020202020204" pitchFamily="34" charset="0"/>
                <a:cs typeface="Arial" panose="020B0604020202020204" pitchFamily="34" charset="0"/>
              </a:rPr>
              <a:t>Expect a new competition announcement in March/April 2022</a:t>
            </a:r>
          </a:p>
          <a:p>
            <a:r>
              <a:rPr lang="en-US" sz="1800" dirty="0">
                <a:latin typeface="Arial" panose="020B0604020202020204" pitchFamily="34" charset="0"/>
                <a:cs typeface="Arial" panose="020B0604020202020204" pitchFamily="34" charset="0"/>
              </a:rPr>
              <a:t>Grants range from $400,000 - $450,000/year for 5 years</a:t>
            </a:r>
          </a:p>
          <a:p>
            <a:r>
              <a:rPr lang="en-US" sz="1800" dirty="0">
                <a:latin typeface="Arial" panose="020B0604020202020204" pitchFamily="34" charset="0"/>
                <a:cs typeface="Arial" panose="020B0604020202020204" pitchFamily="34" charset="0"/>
              </a:rPr>
              <a:t>Average award is $425,000/year</a:t>
            </a:r>
          </a:p>
          <a:p>
            <a:r>
              <a:rPr lang="en-US" sz="1800" dirty="0">
                <a:latin typeface="Arial" panose="020B0604020202020204" pitchFamily="34" charset="0"/>
                <a:cs typeface="Arial" panose="020B0604020202020204" pitchFamily="34" charset="0"/>
              </a:rPr>
              <a:t>Proposals follow a linear progression from Strengths and Weaknesses to Institutionalization. It all must tie together.</a:t>
            </a:r>
          </a:p>
          <a:p>
            <a:r>
              <a:rPr lang="en-US" sz="1800" dirty="0">
                <a:latin typeface="Arial" panose="020B0604020202020204" pitchFamily="34" charset="0"/>
                <a:cs typeface="Arial" panose="020B0604020202020204" pitchFamily="34" charset="0"/>
              </a:rPr>
              <a:t>A logic model is required in the proposal.</a:t>
            </a:r>
          </a:p>
          <a:p>
            <a:r>
              <a:rPr lang="en-US" sz="1800" dirty="0">
                <a:latin typeface="Arial" panose="020B0604020202020204" pitchFamily="34" charset="0"/>
                <a:cs typeface="Arial" panose="020B0604020202020204" pitchFamily="34" charset="0"/>
              </a:rPr>
              <a:t>The Evaluation Section should be very specific, use an expert evaluator, either in house or external.</a:t>
            </a:r>
          </a:p>
          <a:p>
            <a:r>
              <a:rPr lang="en-US" sz="1800" dirty="0">
                <a:latin typeface="Arial" panose="020B0604020202020204" pitchFamily="34" charset="0"/>
                <a:cs typeface="Arial" panose="020B0604020202020204" pitchFamily="34" charset="0"/>
              </a:rPr>
              <a:t>Institutionalization of the project is critical.  What will you keep from the strategies proposed?  “Expecting increased revenue is not an institutional plan.”</a:t>
            </a:r>
          </a:p>
          <a:p>
            <a:r>
              <a:rPr lang="en-US" sz="1800" dirty="0">
                <a:latin typeface="Arial" panose="020B0604020202020204" pitchFamily="34" charset="0"/>
                <a:cs typeface="Arial" panose="020B0604020202020204" pitchFamily="34" charset="0"/>
              </a:rPr>
              <a:t>Hopes to return to a 45 day window for proposal preparation; the ideal is 60 days. However if other elements get backed up this eats into the preparation window.</a:t>
            </a:r>
          </a:p>
          <a:p>
            <a:r>
              <a:rPr lang="en-US" sz="1800" dirty="0">
                <a:latin typeface="Arial" panose="020B0604020202020204" pitchFamily="34" charset="0"/>
                <a:cs typeface="Arial" panose="020B0604020202020204" pitchFamily="34" charset="0"/>
              </a:rPr>
              <a:t>Unlike TRIO programs, Title III does not have an appeals process. Follow the directions and submit your best proposal.</a:t>
            </a:r>
          </a:p>
          <a:p>
            <a:r>
              <a:rPr lang="en-US" sz="1800" dirty="0">
                <a:latin typeface="Arial" panose="020B0604020202020204" pitchFamily="34" charset="0"/>
                <a:cs typeface="Arial" panose="020B0604020202020204" pitchFamily="34" charset="0"/>
              </a:rPr>
              <a:t>Register to be a reviewer in G5.  When your institution is not competing, it’s a great way to see the other side.</a:t>
            </a:r>
          </a:p>
        </p:txBody>
      </p:sp>
    </p:spTree>
    <p:extLst>
      <p:ext uri="{BB962C8B-B14F-4D97-AF65-F5344CB8AC3E}">
        <p14:creationId xmlns:p14="http://schemas.microsoft.com/office/powerpoint/2010/main" val="211041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0C363-1A06-4F77-B2C7-0B7644778917}"/>
              </a:ext>
            </a:extLst>
          </p:cNvPr>
          <p:cNvSpPr>
            <a:spLocks noGrp="1"/>
          </p:cNvSpPr>
          <p:nvPr>
            <p:ph type="title"/>
          </p:nvPr>
        </p:nvSpPr>
        <p:spPr>
          <a:xfrm>
            <a:off x="1484310" y="-124287"/>
            <a:ext cx="10018713" cy="1526959"/>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CASE Federal Funding Task Force</a:t>
            </a:r>
            <a:br>
              <a:rPr lang="en-US" b="1" dirty="0">
                <a:solidFill>
                  <a:srgbClr val="0070C0"/>
                </a:solidFill>
                <a:latin typeface="Arial" panose="020B0604020202020204" pitchFamily="34" charset="0"/>
                <a:cs typeface="Arial" panose="020B0604020202020204" pitchFamily="34" charset="0"/>
              </a:rPr>
            </a:br>
            <a:r>
              <a:rPr lang="en-US" b="1" dirty="0">
                <a:solidFill>
                  <a:srgbClr val="0070C0"/>
                </a:solidFill>
                <a:latin typeface="Arial" panose="020B0604020202020204" pitchFamily="34" charset="0"/>
                <a:cs typeface="Arial" panose="020B0604020202020204" pitchFamily="34" charset="0"/>
              </a:rPr>
              <a:t>2021 Highlights</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EA31F8D-CC95-4658-8556-AAC1F7FB220F}"/>
              </a:ext>
            </a:extLst>
          </p:cNvPr>
          <p:cNvSpPr>
            <a:spLocks noGrp="1"/>
          </p:cNvSpPr>
          <p:nvPr>
            <p:ph idx="1"/>
          </p:nvPr>
        </p:nvSpPr>
        <p:spPr>
          <a:xfrm>
            <a:off x="1484310" y="1589103"/>
            <a:ext cx="10491667" cy="5184559"/>
          </a:xfrm>
        </p:spPr>
        <p:txBody>
          <a:bodyPr>
            <a:normAutofit fontScale="25000" lnSpcReduction="20000"/>
          </a:bodyPr>
          <a:lstStyle/>
          <a:p>
            <a:pPr marL="0" indent="0">
              <a:buNone/>
            </a:pPr>
            <a:endParaRPr lang="en-US" sz="2600" b="1" dirty="0">
              <a:latin typeface="Arial" panose="020B0604020202020204" pitchFamily="34" charset="0"/>
              <a:cs typeface="Arial" panose="020B0604020202020204" pitchFamily="34" charset="0"/>
            </a:endParaRPr>
          </a:p>
          <a:p>
            <a:pPr marL="0" indent="0">
              <a:buNone/>
            </a:pPr>
            <a:r>
              <a:rPr lang="en-US" sz="7200" b="1" dirty="0">
                <a:latin typeface="Arial" panose="020B0604020202020204" pitchFamily="34" charset="0"/>
                <a:cs typeface="Arial" panose="020B0604020202020204" pitchFamily="34" charset="0"/>
              </a:rPr>
              <a:t>Department of Education: International and Foreign Language Education (IEFL)</a:t>
            </a:r>
          </a:p>
          <a:p>
            <a:pPr marL="0" indent="0">
              <a:buNone/>
            </a:pPr>
            <a:r>
              <a:rPr lang="en-US" sz="2300" dirty="0">
                <a:latin typeface="Arial" panose="020B0604020202020204" pitchFamily="34" charset="0"/>
                <a:cs typeface="Arial" panose="020B0604020202020204" pitchFamily="34" charset="0"/>
              </a:rPr>
              <a:t>	</a:t>
            </a:r>
          </a:p>
          <a:p>
            <a:r>
              <a:rPr lang="en-US" sz="6400" dirty="0">
                <a:latin typeface="Arial" panose="020B0604020202020204" pitchFamily="34" charset="0"/>
                <a:cs typeface="Arial" panose="020B0604020202020204" pitchFamily="34" charset="0"/>
              </a:rPr>
              <a:t>New competition announcement for the </a:t>
            </a:r>
            <a:r>
              <a:rPr lang="en-US" sz="6400" b="1" dirty="0">
                <a:latin typeface="Arial" panose="020B0604020202020204" pitchFamily="34" charset="0"/>
                <a:cs typeface="Arial" panose="020B0604020202020204" pitchFamily="34" charset="0"/>
              </a:rPr>
              <a:t>Undergraduate International Studies and Foreign Language Program</a:t>
            </a:r>
            <a:r>
              <a:rPr lang="en-US" sz="6400" dirty="0">
                <a:latin typeface="Arial" panose="020B0604020202020204" pitchFamily="34" charset="0"/>
                <a:cs typeface="Arial" panose="020B0604020202020204" pitchFamily="34" charset="0"/>
              </a:rPr>
              <a:t> due in February 2022 with April 2022 due date.  $2,936,969 available to fund approximately 32 grants. This Program is aimed at small institutions provides funds to plan, develop, and carry out programs to strengthen and improve undergraduate instruction in international studies and foreign languages.</a:t>
            </a:r>
          </a:p>
          <a:p>
            <a:r>
              <a:rPr lang="en-US" sz="6400" dirty="0">
                <a:latin typeface="Arial" panose="020B0604020202020204" pitchFamily="34" charset="0"/>
                <a:cs typeface="Arial" panose="020B0604020202020204" pitchFamily="34" charset="0"/>
              </a:rPr>
              <a:t>New competition announcement for the </a:t>
            </a:r>
            <a:r>
              <a:rPr lang="en-US" sz="6400" b="1" dirty="0">
                <a:latin typeface="Arial" panose="020B0604020202020204" pitchFamily="34" charset="0"/>
                <a:cs typeface="Arial" panose="020B0604020202020204" pitchFamily="34" charset="0"/>
              </a:rPr>
              <a:t>Fulbright Hays-Group Projects Abroad Program </a:t>
            </a:r>
            <a:r>
              <a:rPr lang="en-US" sz="6400" dirty="0">
                <a:latin typeface="Arial" panose="020B0604020202020204" pitchFamily="34" charset="0"/>
                <a:cs typeface="Arial" panose="020B0604020202020204" pitchFamily="34" charset="0"/>
              </a:rPr>
              <a:t>due January/February 2022.  $3,128,511 available to fund approximately 25 grants. Provides grants to support overseas projects in training, research, and curriculum development in modern foreign languages and area studies for K-12 teachers, college students, and faculty engaged in a common endeavor.</a:t>
            </a:r>
          </a:p>
          <a:p>
            <a:r>
              <a:rPr lang="en-US" sz="6400" dirty="0">
                <a:latin typeface="Arial" panose="020B0604020202020204" pitchFamily="34" charset="0"/>
                <a:cs typeface="Arial" panose="020B0604020202020204" pitchFamily="34" charset="0"/>
              </a:rPr>
              <a:t>Recommend reviewing successful grants at </a:t>
            </a:r>
            <a:r>
              <a:rPr lang="en-US" sz="6400" dirty="0">
                <a:latin typeface="Arial" panose="020B0604020202020204" pitchFamily="34" charset="0"/>
                <a:cs typeface="Arial" panose="020B0604020202020204" pitchFamily="34" charset="0"/>
                <a:hlinkClick r:id="rId2"/>
              </a:rPr>
              <a:t>https://iris.ed.gov/info/applications</a:t>
            </a:r>
            <a:endParaRPr lang="en-US" sz="6400" dirty="0">
              <a:latin typeface="Arial" panose="020B0604020202020204" pitchFamily="34" charset="0"/>
              <a:cs typeface="Arial" panose="020B0604020202020204" pitchFamily="34" charset="0"/>
            </a:endParaRPr>
          </a:p>
          <a:p>
            <a:r>
              <a:rPr lang="en-US" sz="6400" dirty="0">
                <a:latin typeface="Arial" panose="020B0604020202020204" pitchFamily="34" charset="0"/>
                <a:cs typeface="Arial" panose="020B0604020202020204" pitchFamily="34" charset="0"/>
              </a:rPr>
              <a:t>Program staff is happy to discuss your proposal idea; contact early.</a:t>
            </a:r>
          </a:p>
          <a:p>
            <a:r>
              <a:rPr lang="en-US" sz="6400" dirty="0">
                <a:latin typeface="Arial" panose="020B0604020202020204" pitchFamily="34" charset="0"/>
                <a:cs typeface="Arial" panose="020B0604020202020204" pitchFamily="34" charset="0"/>
              </a:rPr>
              <a:t>Be aware of the Travel Advisories issued by the U. S. Department of State. Recommendation is to not include Level 4 countries and have a back-up option if you include a Level 3 Travel Advisory country. Don’t consider China for example because it is a Level 4 country.</a:t>
            </a:r>
          </a:p>
          <a:p>
            <a:pPr marL="0" indent="0">
              <a:buNone/>
            </a:pPr>
            <a:endParaRPr lang="en-US" sz="6400" dirty="0">
              <a:solidFill>
                <a:schemeClr val="dk1"/>
              </a:solidFill>
              <a:latin typeface="Arial" panose="020B0604020202020204" pitchFamily="34" charset="0"/>
              <a:cs typeface="Arial" panose="020B0604020202020204" pitchFamily="34" charset="0"/>
            </a:endParaRPr>
          </a:p>
          <a:p>
            <a:pPr marL="0" indent="0">
              <a:buNone/>
            </a:pPr>
            <a:endParaRPr lang="en-US" sz="6400" dirty="0">
              <a:latin typeface="Arial" panose="020B0604020202020204" pitchFamily="34" charset="0"/>
              <a:cs typeface="Arial" panose="020B0604020202020204" pitchFamily="34" charset="0"/>
            </a:endParaRPr>
          </a:p>
          <a:p>
            <a:pPr marL="0" indent="0">
              <a:buNone/>
            </a:pPr>
            <a:r>
              <a:rPr lang="en-US" sz="6400" dirty="0">
                <a:latin typeface="Arial" panose="020B0604020202020204" pitchFamily="34" charset="0"/>
                <a:cs typeface="Arial" panose="020B0604020202020204" pitchFamily="34" charset="0"/>
              </a:rPr>
              <a:t>	</a:t>
            </a:r>
          </a:p>
          <a:p>
            <a:pPr marL="0" indent="0">
              <a:buNone/>
            </a:pPr>
            <a:endParaRPr lang="en-US" sz="1800" dirty="0"/>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5368877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525</TotalTime>
  <Words>4123</Words>
  <Application>Microsoft Office PowerPoint</Application>
  <PresentationFormat>Widescreen</PresentationFormat>
  <Paragraphs>284</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Corbel</vt:lpstr>
      <vt:lpstr>Parallax</vt:lpstr>
      <vt:lpstr>Texas Association of Community College Foundations   Federal Grants    </vt:lpstr>
      <vt:lpstr>Grants are a Necessity for  Community Colleges</vt:lpstr>
      <vt:lpstr>Searching for Federal Grants Presents its own Challenges</vt:lpstr>
      <vt:lpstr>CASE Federal Funding Task Force </vt:lpstr>
      <vt:lpstr>CASE Federal Funding Task Force</vt:lpstr>
      <vt:lpstr>CASE Federal Funding Task Force</vt:lpstr>
      <vt:lpstr>  CASE Federal Funding Task Force 2021 Highlights   </vt:lpstr>
      <vt:lpstr>   CASE Federal Funding Task Force 2021 Highlights   </vt:lpstr>
      <vt:lpstr>   CASE Federal Funding Task Force 2021 Highlights   </vt:lpstr>
      <vt:lpstr>   CASE Federal Funding Task Force 2021 Highlights   </vt:lpstr>
      <vt:lpstr>   CASE Federal Funding Task Force 2021 Highlights   </vt:lpstr>
      <vt:lpstr>   CASE Federal Funding Task Force 2021 Highlights   </vt:lpstr>
      <vt:lpstr>   CASE Federal Funding Task Force 2021 Highlights   </vt:lpstr>
      <vt:lpstr>CASE Federal Funding Task Force 2021 Highlights</vt:lpstr>
      <vt:lpstr>CASE Federal Funding Task Force 2021 Highlights</vt:lpstr>
      <vt:lpstr>CASE Federal Funding Task Force 2021 Highlights</vt:lpstr>
      <vt:lpstr>CASE Federal Funding Task Force 2021 Highlights</vt:lpstr>
      <vt:lpstr>CASE Federal Funding Task Force 2021 Highlights</vt:lpstr>
      <vt:lpstr>CASE Federal Funding Task Force 2021 Highlights</vt:lpstr>
      <vt:lpstr>CASE Federal Funding Task Force 2021 Highlights</vt:lpstr>
      <vt:lpstr>CASE Federal Funding Task Force Putting it all Together</vt:lpstr>
      <vt:lpstr>CASE Federal Funding Task Force The Results</vt:lpstr>
      <vt:lpstr>CASE Federal Funding Task Force The Results </vt:lpstr>
      <vt:lpstr>CASE Federal Funding Task Force Come Join Us!</vt:lpstr>
      <vt:lpstr>CASE Federal Funding Task Force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Association of Community College Foundations   Federal Grants:   Love or Hate Them; They are  your Friend</dc:title>
  <dc:creator>Michelle Alexander</dc:creator>
  <cp:lastModifiedBy>Michelle Alexander</cp:lastModifiedBy>
  <cp:revision>148</cp:revision>
  <dcterms:created xsi:type="dcterms:W3CDTF">2022-01-31T17:10:47Z</dcterms:created>
  <dcterms:modified xsi:type="dcterms:W3CDTF">2022-02-01T19:21:58Z</dcterms:modified>
</cp:coreProperties>
</file>