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6858000" cy="9144000"/>
  <p:embeddedFontLst>
    <p:embeddedFont>
      <p:font typeface="Bricolage Grotesque" panose="020B0604020202020204" charset="0"/>
      <p:regular r:id="rId33"/>
    </p:embeddedFont>
    <p:embeddedFont>
      <p:font typeface="Bricolage Grotesque Bold" panose="020B0604020202020204" charset="0"/>
      <p:regular r:id="rId34"/>
    </p:embeddedFont>
    <p:embeddedFont>
      <p:font typeface="Bricolage Grotesque Light" panose="020B0604020202020204" charset="0"/>
      <p:regular r:id="rId35"/>
    </p:embeddedFont>
    <p:embeddedFont>
      <p:font typeface="Bricolage Grotesque Medium" panose="020B0604020202020204" charset="0"/>
      <p:regular r:id="rId36"/>
    </p:embeddedFont>
    <p:embeddedFont>
      <p:font typeface="Bricolage Grotesque Semi-Bold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4" d="100"/>
          <a:sy n="64" d="100"/>
        </p:scale>
        <p:origin x="1518" y="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ssa Johnson" userId="f1807d45-95fb-4631-8ae1-1e03e4f62c49" providerId="ADAL" clId="{ADA86E8F-F9FA-4653-89A5-3891AB22B064}"/>
    <pc:docChg chg="undo custSel modSld">
      <pc:chgData name="Marissa Johnson" userId="f1807d45-95fb-4631-8ae1-1e03e4f62c49" providerId="ADAL" clId="{ADA86E8F-F9FA-4653-89A5-3891AB22B064}" dt="2026-02-02T15:18:40.649" v="6" actId="1076"/>
      <pc:docMkLst>
        <pc:docMk/>
      </pc:docMkLst>
      <pc:sldChg chg="modSp mod">
        <pc:chgData name="Marissa Johnson" userId="f1807d45-95fb-4631-8ae1-1e03e4f62c49" providerId="ADAL" clId="{ADA86E8F-F9FA-4653-89A5-3891AB22B064}" dt="2026-02-02T15:18:40.649" v="6" actId="1076"/>
        <pc:sldMkLst>
          <pc:docMk/>
          <pc:sldMk cId="0" sldId="276"/>
        </pc:sldMkLst>
        <pc:spChg chg="mod">
          <ac:chgData name="Marissa Johnson" userId="f1807d45-95fb-4631-8ae1-1e03e4f62c49" providerId="ADAL" clId="{ADA86E8F-F9FA-4653-89A5-3891AB22B064}" dt="2026-02-02T15:18:15.790" v="1" actId="1076"/>
          <ac:spMkLst>
            <pc:docMk/>
            <pc:sldMk cId="0" sldId="276"/>
            <ac:spMk id="15" creationId="{00000000-0000-0000-0000-000000000000}"/>
          </ac:spMkLst>
        </pc:spChg>
        <pc:spChg chg="mod">
          <ac:chgData name="Marissa Johnson" userId="f1807d45-95fb-4631-8ae1-1e03e4f62c49" providerId="ADAL" clId="{ADA86E8F-F9FA-4653-89A5-3891AB22B064}" dt="2026-02-02T15:18:32.382" v="4" actId="1076"/>
          <ac:spMkLst>
            <pc:docMk/>
            <pc:sldMk cId="0" sldId="276"/>
            <ac:spMk id="21" creationId="{00000000-0000-0000-0000-000000000000}"/>
          </ac:spMkLst>
        </pc:spChg>
        <pc:spChg chg="mod">
          <ac:chgData name="Marissa Johnson" userId="f1807d45-95fb-4631-8ae1-1e03e4f62c49" providerId="ADAL" clId="{ADA86E8F-F9FA-4653-89A5-3891AB22B064}" dt="2026-02-02T15:18:40.649" v="6" actId="1076"/>
          <ac:spMkLst>
            <pc:docMk/>
            <pc:sldMk cId="0" sldId="276"/>
            <ac:spMk id="27" creationId="{00000000-0000-0000-0000-000000000000}"/>
          </ac:spMkLst>
        </pc:spChg>
        <pc:grpChg chg="mod">
          <ac:chgData name="Marissa Johnson" userId="f1807d45-95fb-4631-8ae1-1e03e4f62c49" providerId="ADAL" clId="{ADA86E8F-F9FA-4653-89A5-3891AB22B064}" dt="2026-02-02T15:18:23.442" v="3" actId="1076"/>
          <ac:grpSpMkLst>
            <pc:docMk/>
            <pc:sldMk cId="0" sldId="276"/>
            <ac:grpSpMk id="8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8.sv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8.svg"/><Relationship Id="rId7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8.svg"/><Relationship Id="rId7" Type="http://schemas.openxmlformats.org/officeDocument/2006/relationships/image" Target="../media/image3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18.svg"/><Relationship Id="rId7" Type="http://schemas.openxmlformats.org/officeDocument/2006/relationships/image" Target="../media/image4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10" Type="http://schemas.openxmlformats.org/officeDocument/2006/relationships/image" Target="../media/image48.sv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36385" y="2001696"/>
            <a:ext cx="10665243" cy="5210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9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Journey: Skills, Support, and Steps Forward</a:t>
            </a:r>
          </a:p>
        </p:txBody>
      </p:sp>
      <p:sp>
        <p:nvSpPr>
          <p:cNvPr id="4" name="Freeform 4"/>
          <p:cNvSpPr/>
          <p:nvPr/>
        </p:nvSpPr>
        <p:spPr>
          <a:xfrm rot="4326401">
            <a:off x="7517219" y="-2351303"/>
            <a:ext cx="14975430" cy="12945611"/>
          </a:xfrm>
          <a:custGeom>
            <a:avLst/>
            <a:gdLst/>
            <a:ahLst/>
            <a:cxnLst/>
            <a:rect l="l" t="t" r="r" b="b"/>
            <a:pathLst>
              <a:path w="14975430" h="12945611">
                <a:moveTo>
                  <a:pt x="0" y="0"/>
                </a:moveTo>
                <a:lnTo>
                  <a:pt x="14975430" y="0"/>
                </a:lnTo>
                <a:lnTo>
                  <a:pt x="14975430" y="12945611"/>
                </a:lnTo>
                <a:lnTo>
                  <a:pt x="0" y="12945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851354" y="8168640"/>
            <a:ext cx="4724942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Presented by:</a:t>
            </a:r>
          </a:p>
          <a:p>
            <a:pPr algn="r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Denise Kaufman,</a:t>
            </a:r>
          </a:p>
          <a:p>
            <a:pPr algn="r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Del Mar College Foundation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6385" y="7403235"/>
            <a:ext cx="1154826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spc="-10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Guiding your path to successful fundraising outcomes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11704" y="5802871"/>
            <a:ext cx="10665243" cy="3179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39"/>
              </a:lnSpc>
            </a:pPr>
            <a:r>
              <a:rPr lang="en-US" sz="11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Core</a:t>
            </a:r>
          </a:p>
          <a:p>
            <a:pPr algn="l">
              <a:lnSpc>
                <a:spcPts val="12239"/>
              </a:lnSpc>
            </a:pPr>
            <a:r>
              <a:rPr lang="en-US" sz="11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Competencies</a:t>
            </a:r>
          </a:p>
        </p:txBody>
      </p:sp>
      <p:sp>
        <p:nvSpPr>
          <p:cNvPr id="4" name="Freeform 4"/>
          <p:cNvSpPr/>
          <p:nvPr/>
        </p:nvSpPr>
        <p:spPr>
          <a:xfrm rot="4326401">
            <a:off x="7517219" y="-2351303"/>
            <a:ext cx="14975430" cy="12945611"/>
          </a:xfrm>
          <a:custGeom>
            <a:avLst/>
            <a:gdLst/>
            <a:ahLst/>
            <a:cxnLst/>
            <a:rect l="l" t="t" r="r" b="b"/>
            <a:pathLst>
              <a:path w="14975430" h="12945611">
                <a:moveTo>
                  <a:pt x="0" y="0"/>
                </a:moveTo>
                <a:lnTo>
                  <a:pt x="14975430" y="0"/>
                </a:lnTo>
                <a:lnTo>
                  <a:pt x="14975430" y="12945611"/>
                </a:lnTo>
                <a:lnTo>
                  <a:pt x="0" y="12945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-10519560" y="7202346"/>
            <a:ext cx="1154826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spc="-10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Guiding your path to successful fundraising outcomes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292450"/>
            <a:ext cx="8897377" cy="765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read the room so well that you felt like a human mood‑ring?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351320">
            <a:off x="-4169265" y="3913051"/>
            <a:ext cx="10589179" cy="10731946"/>
          </a:xfrm>
          <a:custGeom>
            <a:avLst/>
            <a:gdLst/>
            <a:ahLst/>
            <a:cxnLst/>
            <a:rect l="l" t="t" r="r" b="b"/>
            <a:pathLst>
              <a:path w="10589179" h="10731946">
                <a:moveTo>
                  <a:pt x="0" y="0"/>
                </a:moveTo>
                <a:lnTo>
                  <a:pt x="10589179" y="0"/>
                </a:lnTo>
                <a:lnTo>
                  <a:pt x="10589179" y="10731946"/>
                </a:lnTo>
                <a:lnTo>
                  <a:pt x="0" y="107319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25325" y="3721497"/>
            <a:ext cx="6033480" cy="4944002"/>
            <a:chOff x="0" y="0"/>
            <a:chExt cx="702426" cy="5755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02426" cy="575587"/>
            </a:xfrm>
            <a:custGeom>
              <a:avLst/>
              <a:gdLst/>
              <a:ahLst/>
              <a:cxnLst/>
              <a:rect l="l" t="t" r="r" b="b"/>
              <a:pathLst>
                <a:path w="702426" h="575587">
                  <a:moveTo>
                    <a:pt x="53893" y="0"/>
                  </a:moveTo>
                  <a:lnTo>
                    <a:pt x="648533" y="0"/>
                  </a:lnTo>
                  <a:cubicBezTo>
                    <a:pt x="662826" y="0"/>
                    <a:pt x="676534" y="5678"/>
                    <a:pt x="686641" y="15785"/>
                  </a:cubicBezTo>
                  <a:cubicBezTo>
                    <a:pt x="696748" y="25892"/>
                    <a:pt x="702426" y="39599"/>
                    <a:pt x="702426" y="53893"/>
                  </a:cubicBezTo>
                  <a:lnTo>
                    <a:pt x="702426" y="521695"/>
                  </a:lnTo>
                  <a:cubicBezTo>
                    <a:pt x="702426" y="535988"/>
                    <a:pt x="696748" y="549696"/>
                    <a:pt x="686641" y="559802"/>
                  </a:cubicBezTo>
                  <a:cubicBezTo>
                    <a:pt x="676534" y="569909"/>
                    <a:pt x="662826" y="575587"/>
                    <a:pt x="648533" y="575587"/>
                  </a:cubicBezTo>
                  <a:lnTo>
                    <a:pt x="53893" y="575587"/>
                  </a:lnTo>
                  <a:cubicBezTo>
                    <a:pt x="39599" y="575587"/>
                    <a:pt x="25892" y="569909"/>
                    <a:pt x="15785" y="559802"/>
                  </a:cubicBezTo>
                  <a:cubicBezTo>
                    <a:pt x="5678" y="549696"/>
                    <a:pt x="0" y="535988"/>
                    <a:pt x="0" y="521695"/>
                  </a:cubicBezTo>
                  <a:lnTo>
                    <a:pt x="0" y="53893"/>
                  </a:lnTo>
                  <a:cubicBezTo>
                    <a:pt x="0" y="39599"/>
                    <a:pt x="5678" y="25892"/>
                    <a:pt x="15785" y="15785"/>
                  </a:cubicBezTo>
                  <a:cubicBezTo>
                    <a:pt x="25892" y="5678"/>
                    <a:pt x="39599" y="0"/>
                    <a:pt x="53893" y="0"/>
                  </a:cubicBezTo>
                  <a:close/>
                </a:path>
              </a:pathLst>
            </a:custGeom>
            <a:blipFill>
              <a:blip r:embed="rId4"/>
              <a:stretch>
                <a:fillRect l="-11495" r="-1149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48355" y="1559322"/>
            <a:ext cx="16229882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000"/>
              </a:lnSpc>
            </a:pPr>
            <a:r>
              <a:rPr lang="en-US" sz="10000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Emotional Intelligence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4104" y="685986"/>
            <a:ext cx="3100428" cy="266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 dirty="0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921046" y="3663922"/>
            <a:ext cx="9655251" cy="467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7"/>
              </a:lnSpc>
            </a:pPr>
            <a:r>
              <a:rPr lang="en-US" sz="26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Understanding Emotions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Emotional intelligence involves recognizing and managing your own emotions effectively in different situations.</a:t>
            </a:r>
          </a:p>
          <a:p>
            <a:pPr algn="l">
              <a:lnSpc>
                <a:spcPts val="3167"/>
              </a:lnSpc>
            </a:pPr>
            <a:endParaRPr lang="en-US" sz="21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887"/>
              </a:lnSpc>
            </a:pPr>
            <a:r>
              <a:rPr lang="en-US" sz="26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Empathy in Fundraising</a:t>
            </a:r>
          </a:p>
          <a:p>
            <a:pPr marL="496569" lvl="1" indent="-248284" algn="l">
              <a:lnSpc>
                <a:spcPts val="3311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Fundraisers use empathy to recognize donor emotions and respond with sensitivity and understanding</a:t>
            </a:r>
          </a:p>
          <a:p>
            <a:pPr algn="l">
              <a:lnSpc>
                <a:spcPts val="3167"/>
              </a:lnSpc>
            </a:pPr>
            <a:endParaRPr lang="en-US" sz="22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887"/>
              </a:lnSpc>
            </a:pPr>
            <a:r>
              <a:rPr lang="en-US" sz="26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Building Trust and Connections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Emotional intelligence helps fundraisers build authentic relationships and trust with donors over time.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11704" y="4321528"/>
            <a:ext cx="10665243" cy="4732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39"/>
              </a:lnSpc>
            </a:pPr>
            <a:r>
              <a:rPr lang="en-US" sz="11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is Frontline Fundraising?</a:t>
            </a:r>
          </a:p>
        </p:txBody>
      </p:sp>
      <p:sp>
        <p:nvSpPr>
          <p:cNvPr id="4" name="Freeform 4"/>
          <p:cNvSpPr/>
          <p:nvPr/>
        </p:nvSpPr>
        <p:spPr>
          <a:xfrm rot="4326401">
            <a:off x="7517219" y="-2351303"/>
            <a:ext cx="14975430" cy="12945611"/>
          </a:xfrm>
          <a:custGeom>
            <a:avLst/>
            <a:gdLst/>
            <a:ahLst/>
            <a:cxnLst/>
            <a:rect l="l" t="t" r="r" b="b"/>
            <a:pathLst>
              <a:path w="14975430" h="12945611">
                <a:moveTo>
                  <a:pt x="0" y="0"/>
                </a:moveTo>
                <a:lnTo>
                  <a:pt x="14975430" y="0"/>
                </a:lnTo>
                <a:lnTo>
                  <a:pt x="14975430" y="12945611"/>
                </a:lnTo>
                <a:lnTo>
                  <a:pt x="0" y="12945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-10519560" y="7202346"/>
            <a:ext cx="1154826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spc="-10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Guiding your path to successful fundraising outcomes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263875"/>
            <a:ext cx="8897377" cy="7923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74"/>
              </a:lnSpc>
            </a:pPr>
            <a:r>
              <a:rPr lang="en-US" sz="87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asked follow‑up questions because you genuinely wanted to know more?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397581">
            <a:off x="-1825430" y="-3290201"/>
            <a:ext cx="9122378" cy="11198448"/>
          </a:xfrm>
          <a:custGeom>
            <a:avLst/>
            <a:gdLst/>
            <a:ahLst/>
            <a:cxnLst/>
            <a:rect l="l" t="t" r="r" b="b"/>
            <a:pathLst>
              <a:path w="9122378" h="11198448">
                <a:moveTo>
                  <a:pt x="0" y="0"/>
                </a:moveTo>
                <a:lnTo>
                  <a:pt x="9122378" y="0"/>
                </a:lnTo>
                <a:lnTo>
                  <a:pt x="9122378" y="11198448"/>
                </a:lnTo>
                <a:lnTo>
                  <a:pt x="0" y="11198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1630911"/>
            <a:ext cx="6046239" cy="7520766"/>
            <a:chOff x="0" y="0"/>
            <a:chExt cx="789829" cy="982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89829" cy="982449"/>
            </a:xfrm>
            <a:custGeom>
              <a:avLst/>
              <a:gdLst/>
              <a:ahLst/>
              <a:cxnLst/>
              <a:rect l="l" t="t" r="r" b="b"/>
              <a:pathLst>
                <a:path w="789829" h="982449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28670"/>
                  </a:lnTo>
                  <a:cubicBezTo>
                    <a:pt x="789829" y="958371"/>
                    <a:pt x="765752" y="982449"/>
                    <a:pt x="736050" y="982449"/>
                  </a:cubicBezTo>
                  <a:lnTo>
                    <a:pt x="53779" y="982449"/>
                  </a:lnTo>
                  <a:cubicBezTo>
                    <a:pt x="24078" y="982449"/>
                    <a:pt x="0" y="958371"/>
                    <a:pt x="0" y="928670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12193" r="-12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944539" y="2366173"/>
            <a:ext cx="9854097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is Frontline Fundraising?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104" y="685986"/>
            <a:ext cx="315600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44539" y="4368867"/>
            <a:ext cx="8814031" cy="2121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7"/>
              </a:lnSpc>
            </a:pPr>
            <a:r>
              <a:rPr lang="en-US" sz="31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Relationship Building</a:t>
            </a:r>
          </a:p>
          <a:p>
            <a:pPr marL="582927" lvl="1" indent="-291463" algn="l">
              <a:lnSpc>
                <a:spcPts val="388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Building and nurturing relationships is critical for sustaining long-term donor commitment and trust.</a:t>
            </a:r>
          </a:p>
          <a:p>
            <a:pPr algn="l">
              <a:lnSpc>
                <a:spcPts val="4607"/>
              </a:lnSpc>
            </a:pPr>
            <a:endParaRPr lang="en-US" sz="26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5928487" y="7311019"/>
            <a:ext cx="11647809" cy="1059627"/>
            <a:chOff x="0" y="0"/>
            <a:chExt cx="15530411" cy="1412837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5530411" cy="1412837"/>
              <a:chOff x="0" y="0"/>
              <a:chExt cx="3067736" cy="27907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067736" cy="279079"/>
              </a:xfrm>
              <a:custGeom>
                <a:avLst/>
                <a:gdLst/>
                <a:ahLst/>
                <a:cxnLst/>
                <a:rect l="l" t="t" r="r" b="b"/>
                <a:pathLst>
                  <a:path w="3067736" h="279079">
                    <a:moveTo>
                      <a:pt x="53838" y="0"/>
                    </a:moveTo>
                    <a:lnTo>
                      <a:pt x="3013898" y="0"/>
                    </a:lnTo>
                    <a:cubicBezTo>
                      <a:pt x="3028176" y="0"/>
                      <a:pt x="3041870" y="5672"/>
                      <a:pt x="3051967" y="15769"/>
                    </a:cubicBezTo>
                    <a:cubicBezTo>
                      <a:pt x="3062063" y="25865"/>
                      <a:pt x="3067736" y="39559"/>
                      <a:pt x="3067736" y="53838"/>
                    </a:cubicBezTo>
                    <a:lnTo>
                      <a:pt x="3067736" y="225241"/>
                    </a:lnTo>
                    <a:cubicBezTo>
                      <a:pt x="3067736" y="239520"/>
                      <a:pt x="3062063" y="253213"/>
                      <a:pt x="3051967" y="263310"/>
                    </a:cubicBezTo>
                    <a:cubicBezTo>
                      <a:pt x="3041870" y="273407"/>
                      <a:pt x="3028176" y="279079"/>
                      <a:pt x="3013898" y="279079"/>
                    </a:cubicBezTo>
                    <a:lnTo>
                      <a:pt x="53838" y="279079"/>
                    </a:lnTo>
                    <a:cubicBezTo>
                      <a:pt x="39559" y="279079"/>
                      <a:pt x="25865" y="273407"/>
                      <a:pt x="15769" y="263310"/>
                    </a:cubicBezTo>
                    <a:cubicBezTo>
                      <a:pt x="5672" y="253213"/>
                      <a:pt x="0" y="239520"/>
                      <a:pt x="0" y="225241"/>
                    </a:cubicBezTo>
                    <a:lnTo>
                      <a:pt x="0" y="53838"/>
                    </a:lnTo>
                    <a:cubicBezTo>
                      <a:pt x="0" y="39559"/>
                      <a:pt x="5672" y="25865"/>
                      <a:pt x="15769" y="15769"/>
                    </a:cubicBezTo>
                    <a:cubicBezTo>
                      <a:pt x="25865" y="5672"/>
                      <a:pt x="39559" y="0"/>
                      <a:pt x="53838" y="0"/>
                    </a:cubicBezTo>
                    <a:close/>
                  </a:path>
                </a:pathLst>
              </a:custGeom>
              <a:solidFill>
                <a:srgbClr val="E6E6E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3067736" cy="3171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55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738771" y="329783"/>
              <a:ext cx="753271" cy="753271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7266" tIns="57266" rIns="57266" bIns="57266" rtlCol="0" anchor="ctr"/>
              <a:lstStyle/>
              <a:p>
                <a:pPr algn="ctr">
                  <a:lnSpc>
                    <a:spcPts val="2355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5564229" y="329783"/>
              <a:ext cx="753271" cy="753271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7266" tIns="57266" rIns="57266" bIns="57266" rtlCol="0" anchor="ctr"/>
              <a:lstStyle/>
              <a:p>
                <a:pPr algn="ctr">
                  <a:lnSpc>
                    <a:spcPts val="2355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0764254" y="329783"/>
              <a:ext cx="753271" cy="753271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7266" tIns="57266" rIns="57266" bIns="57266" rtlCol="0" anchor="ctr"/>
              <a:lstStyle/>
              <a:p>
                <a:pPr algn="ctr">
                  <a:lnSpc>
                    <a:spcPts val="2355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855337" y="429748"/>
              <a:ext cx="520139" cy="553340"/>
            </a:xfrm>
            <a:custGeom>
              <a:avLst/>
              <a:gdLst/>
              <a:ahLst/>
              <a:cxnLst/>
              <a:rect l="l" t="t" r="r" b="b"/>
              <a:pathLst>
                <a:path w="520139" h="553340">
                  <a:moveTo>
                    <a:pt x="0" y="0"/>
                  </a:moveTo>
                  <a:lnTo>
                    <a:pt x="520139" y="0"/>
                  </a:lnTo>
                  <a:lnTo>
                    <a:pt x="520139" y="553340"/>
                  </a:lnTo>
                  <a:lnTo>
                    <a:pt x="0" y="553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5688048" y="453601"/>
              <a:ext cx="505634" cy="505634"/>
            </a:xfrm>
            <a:custGeom>
              <a:avLst/>
              <a:gdLst/>
              <a:ahLst/>
              <a:cxnLst/>
              <a:rect l="l" t="t" r="r" b="b"/>
              <a:pathLst>
                <a:path w="505634" h="505634">
                  <a:moveTo>
                    <a:pt x="0" y="0"/>
                  </a:moveTo>
                  <a:lnTo>
                    <a:pt x="505634" y="0"/>
                  </a:lnTo>
                  <a:lnTo>
                    <a:pt x="505634" y="505634"/>
                  </a:lnTo>
                  <a:lnTo>
                    <a:pt x="0" y="505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0872345" y="374649"/>
              <a:ext cx="537089" cy="584587"/>
            </a:xfrm>
            <a:custGeom>
              <a:avLst/>
              <a:gdLst/>
              <a:ahLst/>
              <a:cxnLst/>
              <a:rect l="l" t="t" r="r" b="b"/>
              <a:pathLst>
                <a:path w="537089" h="584587">
                  <a:moveTo>
                    <a:pt x="0" y="0"/>
                  </a:moveTo>
                  <a:lnTo>
                    <a:pt x="537089" y="0"/>
                  </a:lnTo>
                  <a:lnTo>
                    <a:pt x="537089" y="584586"/>
                  </a:lnTo>
                  <a:lnTo>
                    <a:pt x="0" y="584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758431" y="242179"/>
              <a:ext cx="3234298" cy="9475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73"/>
                </a:lnSpc>
              </a:pPr>
              <a:r>
                <a:rPr lang="en-US" sz="2567" b="1">
                  <a:solidFill>
                    <a:srgbClr val="2B2B2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Listen with Purpose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584200" y="242179"/>
              <a:ext cx="3234298" cy="9475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73"/>
                </a:lnSpc>
              </a:pPr>
              <a:r>
                <a:rPr lang="en-US" sz="2567" b="1">
                  <a:solidFill>
                    <a:srgbClr val="2B2B2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Build Trust</a:t>
              </a:r>
            </a:p>
            <a:p>
              <a:pPr algn="l">
                <a:lnSpc>
                  <a:spcPts val="2773"/>
                </a:lnSpc>
              </a:pPr>
              <a:r>
                <a:rPr lang="en-US" sz="2567" b="1">
                  <a:solidFill>
                    <a:srgbClr val="2B2B2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Over Time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784225" y="242179"/>
              <a:ext cx="3234298" cy="9475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73"/>
                </a:lnSpc>
              </a:pPr>
              <a:r>
                <a:rPr lang="en-US" sz="2567" b="1">
                  <a:solidFill>
                    <a:srgbClr val="2B2B2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Partner in</a:t>
              </a:r>
            </a:p>
            <a:p>
              <a:pPr algn="l">
                <a:lnSpc>
                  <a:spcPts val="2773"/>
                </a:lnSpc>
              </a:pPr>
              <a:r>
                <a:rPr lang="en-US" sz="2567" b="1">
                  <a:solidFill>
                    <a:srgbClr val="2B2B2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Impact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85985" y="1584955"/>
            <a:ext cx="10001576" cy="7250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60"/>
              </a:lnSpc>
            </a:pPr>
            <a:r>
              <a:rPr lang="en-US" sz="80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had that moment where you think, “I’m pretty sure that’s them… maybe?” before finally deciding to say hi?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397581">
            <a:off x="-1825430" y="-3290201"/>
            <a:ext cx="9122378" cy="11198448"/>
          </a:xfrm>
          <a:custGeom>
            <a:avLst/>
            <a:gdLst/>
            <a:ahLst/>
            <a:cxnLst/>
            <a:rect l="l" t="t" r="r" b="b"/>
            <a:pathLst>
              <a:path w="9122378" h="11198448">
                <a:moveTo>
                  <a:pt x="0" y="0"/>
                </a:moveTo>
                <a:lnTo>
                  <a:pt x="9122378" y="0"/>
                </a:lnTo>
                <a:lnTo>
                  <a:pt x="9122378" y="11198448"/>
                </a:lnTo>
                <a:lnTo>
                  <a:pt x="0" y="11198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1630911"/>
            <a:ext cx="6046239" cy="7520766"/>
            <a:chOff x="0" y="0"/>
            <a:chExt cx="789829" cy="982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89829" cy="982449"/>
            </a:xfrm>
            <a:custGeom>
              <a:avLst/>
              <a:gdLst/>
              <a:ahLst/>
              <a:cxnLst/>
              <a:rect l="l" t="t" r="r" b="b"/>
              <a:pathLst>
                <a:path w="789829" h="982449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28670"/>
                  </a:lnTo>
                  <a:cubicBezTo>
                    <a:pt x="789829" y="958371"/>
                    <a:pt x="765752" y="982449"/>
                    <a:pt x="736050" y="982449"/>
                  </a:cubicBezTo>
                  <a:lnTo>
                    <a:pt x="53779" y="982449"/>
                  </a:lnTo>
                  <a:cubicBezTo>
                    <a:pt x="24078" y="982449"/>
                    <a:pt x="0" y="958371"/>
                    <a:pt x="0" y="928670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21070" r="-652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928487" y="7311019"/>
            <a:ext cx="11647809" cy="1059627"/>
            <a:chOff x="0" y="0"/>
            <a:chExt cx="3067736" cy="2790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7736" cy="279079"/>
            </a:xfrm>
            <a:custGeom>
              <a:avLst/>
              <a:gdLst/>
              <a:ahLst/>
              <a:cxnLst/>
              <a:rect l="l" t="t" r="r" b="b"/>
              <a:pathLst>
                <a:path w="3067736" h="279079">
                  <a:moveTo>
                    <a:pt x="53838" y="0"/>
                  </a:moveTo>
                  <a:lnTo>
                    <a:pt x="3013898" y="0"/>
                  </a:lnTo>
                  <a:cubicBezTo>
                    <a:pt x="3028176" y="0"/>
                    <a:pt x="3041870" y="5672"/>
                    <a:pt x="3051967" y="15769"/>
                  </a:cubicBezTo>
                  <a:cubicBezTo>
                    <a:pt x="3062063" y="25865"/>
                    <a:pt x="3067736" y="39559"/>
                    <a:pt x="3067736" y="53838"/>
                  </a:cubicBezTo>
                  <a:lnTo>
                    <a:pt x="3067736" y="225241"/>
                  </a:lnTo>
                  <a:cubicBezTo>
                    <a:pt x="3067736" y="239520"/>
                    <a:pt x="3062063" y="253213"/>
                    <a:pt x="3051967" y="263310"/>
                  </a:cubicBezTo>
                  <a:cubicBezTo>
                    <a:pt x="3041870" y="273407"/>
                    <a:pt x="3028176" y="279079"/>
                    <a:pt x="3013898" y="279079"/>
                  </a:cubicBezTo>
                  <a:lnTo>
                    <a:pt x="53838" y="279079"/>
                  </a:lnTo>
                  <a:cubicBezTo>
                    <a:pt x="39559" y="279079"/>
                    <a:pt x="25865" y="273407"/>
                    <a:pt x="15769" y="263310"/>
                  </a:cubicBezTo>
                  <a:cubicBezTo>
                    <a:pt x="5672" y="253213"/>
                    <a:pt x="0" y="239520"/>
                    <a:pt x="0" y="225241"/>
                  </a:cubicBezTo>
                  <a:lnTo>
                    <a:pt x="0" y="53838"/>
                  </a:lnTo>
                  <a:cubicBezTo>
                    <a:pt x="0" y="39559"/>
                    <a:pt x="5672" y="25865"/>
                    <a:pt x="15769" y="15769"/>
                  </a:cubicBezTo>
                  <a:cubicBezTo>
                    <a:pt x="25865" y="5672"/>
                    <a:pt x="39559" y="0"/>
                    <a:pt x="53838" y="0"/>
                  </a:cubicBez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067736" cy="31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482566" y="7558356"/>
            <a:ext cx="564953" cy="56495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101659" y="7558356"/>
            <a:ext cx="564953" cy="56495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001678" y="7558356"/>
            <a:ext cx="564953" cy="56495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6540349" y="7699595"/>
            <a:ext cx="435188" cy="282477"/>
          </a:xfrm>
          <a:custGeom>
            <a:avLst/>
            <a:gdLst/>
            <a:ahLst/>
            <a:cxnLst/>
            <a:rect l="l" t="t" r="r" b="b"/>
            <a:pathLst>
              <a:path w="435188" h="282477">
                <a:moveTo>
                  <a:pt x="0" y="0"/>
                </a:moveTo>
                <a:lnTo>
                  <a:pt x="435188" y="0"/>
                </a:lnTo>
                <a:lnTo>
                  <a:pt x="435188" y="282476"/>
                </a:lnTo>
                <a:lnTo>
                  <a:pt x="0" y="2824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4001678" y="7699595"/>
            <a:ext cx="544647" cy="359467"/>
          </a:xfrm>
          <a:custGeom>
            <a:avLst/>
            <a:gdLst/>
            <a:ahLst/>
            <a:cxnLst/>
            <a:rect l="l" t="t" r="r" b="b"/>
            <a:pathLst>
              <a:path w="544647" h="359467">
                <a:moveTo>
                  <a:pt x="0" y="0"/>
                </a:moveTo>
                <a:lnTo>
                  <a:pt x="544647" y="0"/>
                </a:lnTo>
                <a:lnTo>
                  <a:pt x="5446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0167523" y="7681669"/>
            <a:ext cx="433225" cy="395318"/>
          </a:xfrm>
          <a:custGeom>
            <a:avLst/>
            <a:gdLst/>
            <a:ahLst/>
            <a:cxnLst/>
            <a:rect l="l" t="t" r="r" b="b"/>
            <a:pathLst>
              <a:path w="433225" h="395318">
                <a:moveTo>
                  <a:pt x="0" y="0"/>
                </a:moveTo>
                <a:lnTo>
                  <a:pt x="433226" y="0"/>
                </a:lnTo>
                <a:lnTo>
                  <a:pt x="433226" y="395318"/>
                </a:lnTo>
                <a:lnTo>
                  <a:pt x="0" y="3953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7944539" y="2366173"/>
            <a:ext cx="9854097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is Frontline Fundraising?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4104" y="685986"/>
            <a:ext cx="315600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944539" y="4368867"/>
            <a:ext cx="8814031" cy="2121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7"/>
              </a:lnSpc>
            </a:pPr>
            <a:r>
              <a:rPr lang="en-US" sz="31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Direct Donor Engagement</a:t>
            </a:r>
          </a:p>
          <a:p>
            <a:pPr marL="582927" lvl="1" indent="-291463" algn="l">
              <a:lnSpc>
                <a:spcPts val="388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Frontline fundraisers directly engage donors and prospects to build meaningful connections.</a:t>
            </a:r>
          </a:p>
          <a:p>
            <a:pPr algn="l">
              <a:lnSpc>
                <a:spcPts val="4607"/>
              </a:lnSpc>
            </a:pPr>
            <a:endParaRPr lang="en-US" sz="26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247311" y="7497416"/>
            <a:ext cx="2854348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Meet Donors Where They Are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866638" y="7497416"/>
            <a:ext cx="2425723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Build Understanding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766656" y="7497416"/>
            <a:ext cx="2425723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Strengthen Commitment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402461"/>
            <a:ext cx="8458015" cy="765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kept going after hearing “no” more than once?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397581">
            <a:off x="-1825430" y="-3290201"/>
            <a:ext cx="9122378" cy="11198448"/>
          </a:xfrm>
          <a:custGeom>
            <a:avLst/>
            <a:gdLst/>
            <a:ahLst/>
            <a:cxnLst/>
            <a:rect l="l" t="t" r="r" b="b"/>
            <a:pathLst>
              <a:path w="9122378" h="11198448">
                <a:moveTo>
                  <a:pt x="0" y="0"/>
                </a:moveTo>
                <a:lnTo>
                  <a:pt x="9122378" y="0"/>
                </a:lnTo>
                <a:lnTo>
                  <a:pt x="9122378" y="11198448"/>
                </a:lnTo>
                <a:lnTo>
                  <a:pt x="0" y="11198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1630911"/>
            <a:ext cx="6046239" cy="7520766"/>
            <a:chOff x="0" y="0"/>
            <a:chExt cx="789829" cy="982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89829" cy="982449"/>
            </a:xfrm>
            <a:custGeom>
              <a:avLst/>
              <a:gdLst/>
              <a:ahLst/>
              <a:cxnLst/>
              <a:rect l="l" t="t" r="r" b="b"/>
              <a:pathLst>
                <a:path w="789829" h="982449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28670"/>
                  </a:lnTo>
                  <a:cubicBezTo>
                    <a:pt x="789829" y="958371"/>
                    <a:pt x="765752" y="982449"/>
                    <a:pt x="736050" y="982449"/>
                  </a:cubicBezTo>
                  <a:lnTo>
                    <a:pt x="53779" y="982449"/>
                  </a:lnTo>
                  <a:cubicBezTo>
                    <a:pt x="24078" y="982449"/>
                    <a:pt x="0" y="958371"/>
                    <a:pt x="0" y="928670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43348" r="-433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928487" y="7311019"/>
            <a:ext cx="11647809" cy="1059627"/>
            <a:chOff x="0" y="0"/>
            <a:chExt cx="3067736" cy="2790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7736" cy="279079"/>
            </a:xfrm>
            <a:custGeom>
              <a:avLst/>
              <a:gdLst/>
              <a:ahLst/>
              <a:cxnLst/>
              <a:rect l="l" t="t" r="r" b="b"/>
              <a:pathLst>
                <a:path w="3067736" h="279079">
                  <a:moveTo>
                    <a:pt x="53838" y="0"/>
                  </a:moveTo>
                  <a:lnTo>
                    <a:pt x="3013898" y="0"/>
                  </a:lnTo>
                  <a:cubicBezTo>
                    <a:pt x="3028176" y="0"/>
                    <a:pt x="3041870" y="5672"/>
                    <a:pt x="3051967" y="15769"/>
                  </a:cubicBezTo>
                  <a:cubicBezTo>
                    <a:pt x="3062063" y="25865"/>
                    <a:pt x="3067736" y="39559"/>
                    <a:pt x="3067736" y="53838"/>
                  </a:cubicBezTo>
                  <a:lnTo>
                    <a:pt x="3067736" y="225241"/>
                  </a:lnTo>
                  <a:cubicBezTo>
                    <a:pt x="3067736" y="239520"/>
                    <a:pt x="3062063" y="253213"/>
                    <a:pt x="3051967" y="263310"/>
                  </a:cubicBezTo>
                  <a:cubicBezTo>
                    <a:pt x="3041870" y="273407"/>
                    <a:pt x="3028176" y="279079"/>
                    <a:pt x="3013898" y="279079"/>
                  </a:cubicBezTo>
                  <a:lnTo>
                    <a:pt x="53838" y="279079"/>
                  </a:lnTo>
                  <a:cubicBezTo>
                    <a:pt x="39559" y="279079"/>
                    <a:pt x="25865" y="273407"/>
                    <a:pt x="15769" y="263310"/>
                  </a:cubicBezTo>
                  <a:cubicBezTo>
                    <a:pt x="5672" y="253213"/>
                    <a:pt x="0" y="239520"/>
                    <a:pt x="0" y="225241"/>
                  </a:cubicBezTo>
                  <a:lnTo>
                    <a:pt x="0" y="53838"/>
                  </a:lnTo>
                  <a:cubicBezTo>
                    <a:pt x="0" y="39559"/>
                    <a:pt x="5672" y="25865"/>
                    <a:pt x="15769" y="15769"/>
                  </a:cubicBezTo>
                  <a:cubicBezTo>
                    <a:pt x="25865" y="5672"/>
                    <a:pt x="39559" y="0"/>
                    <a:pt x="53838" y="0"/>
                  </a:cubicBez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067736" cy="31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482566" y="7558356"/>
            <a:ext cx="564953" cy="56495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101659" y="7558356"/>
            <a:ext cx="564953" cy="56495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001678" y="7558356"/>
            <a:ext cx="564953" cy="56495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6564688" y="7644363"/>
            <a:ext cx="386511" cy="392941"/>
          </a:xfrm>
          <a:custGeom>
            <a:avLst/>
            <a:gdLst/>
            <a:ahLst/>
            <a:cxnLst/>
            <a:rect l="l" t="t" r="r" b="b"/>
            <a:pathLst>
              <a:path w="386511" h="392941">
                <a:moveTo>
                  <a:pt x="0" y="0"/>
                </a:moveTo>
                <a:lnTo>
                  <a:pt x="386510" y="0"/>
                </a:lnTo>
                <a:lnTo>
                  <a:pt x="386510" y="392940"/>
                </a:lnTo>
                <a:lnTo>
                  <a:pt x="0" y="3929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0220781" y="7675393"/>
            <a:ext cx="318058" cy="330880"/>
          </a:xfrm>
          <a:custGeom>
            <a:avLst/>
            <a:gdLst/>
            <a:ahLst/>
            <a:cxnLst/>
            <a:rect l="l" t="t" r="r" b="b"/>
            <a:pathLst>
              <a:path w="318058" h="330880">
                <a:moveTo>
                  <a:pt x="0" y="0"/>
                </a:moveTo>
                <a:lnTo>
                  <a:pt x="318059" y="0"/>
                </a:lnTo>
                <a:lnTo>
                  <a:pt x="318059" y="330880"/>
                </a:lnTo>
                <a:lnTo>
                  <a:pt x="0" y="3308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4087525" y="7644363"/>
            <a:ext cx="393260" cy="394740"/>
          </a:xfrm>
          <a:custGeom>
            <a:avLst/>
            <a:gdLst/>
            <a:ahLst/>
            <a:cxnLst/>
            <a:rect l="l" t="t" r="r" b="b"/>
            <a:pathLst>
              <a:path w="393260" h="394740">
                <a:moveTo>
                  <a:pt x="0" y="0"/>
                </a:moveTo>
                <a:lnTo>
                  <a:pt x="393259" y="0"/>
                </a:lnTo>
                <a:lnTo>
                  <a:pt x="393259" y="394739"/>
                </a:lnTo>
                <a:lnTo>
                  <a:pt x="0" y="3947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7944539" y="2366173"/>
            <a:ext cx="9854097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is Frontline Fundraising?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4104" y="685986"/>
            <a:ext cx="315600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944539" y="4368867"/>
            <a:ext cx="8814031" cy="2121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7"/>
              </a:lnSpc>
            </a:pPr>
            <a:r>
              <a:rPr lang="en-US" sz="31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Making the Donor Ask</a:t>
            </a:r>
          </a:p>
          <a:p>
            <a:pPr marL="582927" lvl="1" indent="-291463" algn="l">
              <a:lnSpc>
                <a:spcPts val="388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Frontline fundraisers directly ask donors and prospects to donate to their organization.</a:t>
            </a:r>
          </a:p>
          <a:p>
            <a:pPr algn="l">
              <a:lnSpc>
                <a:spcPts val="4607"/>
              </a:lnSpc>
            </a:pPr>
            <a:endParaRPr lang="en-US" sz="26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247311" y="7497416"/>
            <a:ext cx="2854348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Invite Generous</a:t>
            </a:r>
          </a:p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Support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866638" y="7497416"/>
            <a:ext cx="2425723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Present Giving</a:t>
            </a:r>
          </a:p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Opportunities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766656" y="7497416"/>
            <a:ext cx="2425723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Align Passion with Need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41079" y="-2763774"/>
            <a:ext cx="9138730" cy="9261941"/>
          </a:xfrm>
          <a:custGeom>
            <a:avLst/>
            <a:gdLst/>
            <a:ahLst/>
            <a:cxnLst/>
            <a:rect l="l" t="t" r="r" b="b"/>
            <a:pathLst>
              <a:path w="9138730" h="9261941">
                <a:moveTo>
                  <a:pt x="0" y="0"/>
                </a:moveTo>
                <a:lnTo>
                  <a:pt x="9138730" y="0"/>
                </a:lnTo>
                <a:lnTo>
                  <a:pt x="9138730" y="9261941"/>
                </a:lnTo>
                <a:lnTo>
                  <a:pt x="0" y="92619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070717" y="2140711"/>
            <a:ext cx="4505579" cy="6341401"/>
            <a:chOff x="0" y="0"/>
            <a:chExt cx="698032" cy="982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8032" cy="982449"/>
            </a:xfrm>
            <a:custGeom>
              <a:avLst/>
              <a:gdLst/>
              <a:ahLst/>
              <a:cxnLst/>
              <a:rect l="l" t="t" r="r" b="b"/>
              <a:pathLst>
                <a:path w="698032" h="982449">
                  <a:moveTo>
                    <a:pt x="72168" y="0"/>
                  </a:moveTo>
                  <a:lnTo>
                    <a:pt x="625864" y="0"/>
                  </a:lnTo>
                  <a:cubicBezTo>
                    <a:pt x="665721" y="0"/>
                    <a:pt x="698032" y="32311"/>
                    <a:pt x="698032" y="72168"/>
                  </a:cubicBezTo>
                  <a:lnTo>
                    <a:pt x="698032" y="910281"/>
                  </a:lnTo>
                  <a:cubicBezTo>
                    <a:pt x="698032" y="950138"/>
                    <a:pt x="665721" y="982449"/>
                    <a:pt x="625864" y="982449"/>
                  </a:cubicBezTo>
                  <a:lnTo>
                    <a:pt x="72168" y="982449"/>
                  </a:lnTo>
                  <a:cubicBezTo>
                    <a:pt x="32311" y="982449"/>
                    <a:pt x="0" y="950138"/>
                    <a:pt x="0" y="910281"/>
                  </a:cubicBezTo>
                  <a:lnTo>
                    <a:pt x="0" y="72168"/>
                  </a:lnTo>
                  <a:cubicBezTo>
                    <a:pt x="0" y="32311"/>
                    <a:pt x="32311" y="0"/>
                    <a:pt x="72168" y="0"/>
                  </a:cubicBezTo>
                  <a:close/>
                </a:path>
              </a:pathLst>
            </a:custGeom>
            <a:blipFill>
              <a:blip r:embed="rId4"/>
              <a:stretch>
                <a:fillRect l="-43830" r="-438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9684" y="1982226"/>
            <a:ext cx="8094549" cy="1324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34"/>
              </a:lnSpc>
            </a:pPr>
            <a:r>
              <a:rPr lang="en-US" sz="10035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Objectives</a:t>
            </a:r>
          </a:p>
        </p:txBody>
      </p:sp>
      <p:sp>
        <p:nvSpPr>
          <p:cNvPr id="6" name="Freeform 6"/>
          <p:cNvSpPr/>
          <p:nvPr/>
        </p:nvSpPr>
        <p:spPr>
          <a:xfrm>
            <a:off x="6494978" y="5555708"/>
            <a:ext cx="328271" cy="328271"/>
          </a:xfrm>
          <a:custGeom>
            <a:avLst/>
            <a:gdLst/>
            <a:ahLst/>
            <a:cxnLst/>
            <a:rect l="l" t="t" r="r" b="b"/>
            <a:pathLst>
              <a:path w="328271" h="328271">
                <a:moveTo>
                  <a:pt x="0" y="0"/>
                </a:moveTo>
                <a:lnTo>
                  <a:pt x="328272" y="0"/>
                </a:lnTo>
                <a:lnTo>
                  <a:pt x="328272" y="328271"/>
                </a:lnTo>
                <a:lnTo>
                  <a:pt x="0" y="3282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909684" y="3821487"/>
            <a:ext cx="897703" cy="89770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5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63094" y="3820986"/>
            <a:ext cx="790883" cy="86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7"/>
              </a:lnSpc>
            </a:pPr>
            <a:r>
              <a:rPr lang="en-US" sz="5123" b="1" spc="-92">
                <a:solidFill>
                  <a:srgbClr val="FFFFFF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91255" y="4079202"/>
            <a:ext cx="7662363" cy="393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3"/>
              </a:lnSpc>
            </a:pPr>
            <a:r>
              <a:rPr lang="en-US" sz="2343" b="1" spc="-42">
                <a:solidFill>
                  <a:srgbClr val="323232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Create a supportive space for learning and growth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4104" y="685986"/>
            <a:ext cx="614585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64104" y="4986276"/>
            <a:ext cx="897703" cy="897703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17514" y="4985775"/>
            <a:ext cx="790883" cy="86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7"/>
              </a:lnSpc>
            </a:pPr>
            <a:r>
              <a:rPr lang="en-US" sz="5123" b="1" spc="-92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45674" y="5045017"/>
            <a:ext cx="8306839" cy="793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3"/>
              </a:lnSpc>
            </a:pPr>
            <a:r>
              <a:rPr lang="en-US" sz="2343" b="1" spc="-42">
                <a:solidFill>
                  <a:srgbClr val="323232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Highlight how fundraising skills relate to other professional experiences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864104" y="6150679"/>
            <a:ext cx="897703" cy="89770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5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917514" y="6150178"/>
            <a:ext cx="790883" cy="86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7"/>
              </a:lnSpc>
            </a:pPr>
            <a:r>
              <a:rPr lang="en-US" sz="5123" b="1" spc="-92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45674" y="6409444"/>
            <a:ext cx="8052954" cy="393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3"/>
              </a:lnSpc>
            </a:pPr>
            <a:r>
              <a:rPr lang="en-US" sz="2343" b="1" spc="-42">
                <a:solidFill>
                  <a:srgbClr val="323232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Offer a clear and useful roadmap for day-to-day success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864104" y="7315082"/>
            <a:ext cx="897703" cy="897703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917514" y="7324106"/>
            <a:ext cx="790883" cy="803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12"/>
              </a:lnSpc>
            </a:pPr>
            <a:r>
              <a:rPr lang="en-US" sz="4823" b="1" spc="-86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45674" y="7438781"/>
            <a:ext cx="8541194" cy="77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5"/>
              </a:lnSpc>
            </a:pPr>
            <a:r>
              <a:rPr lang="en-US" sz="2322" b="1" spc="-41">
                <a:solidFill>
                  <a:srgbClr val="323232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Help organizations identify and nurture talent from diverse backgrounds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383411"/>
            <a:ext cx="8458015" cy="7201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84"/>
              </a:lnSpc>
            </a:pPr>
            <a:r>
              <a:rPr lang="en-US" sz="92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celebrated someone else’s win like it was your own?”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397581">
            <a:off x="-1825430" y="-3290201"/>
            <a:ext cx="9122378" cy="11198448"/>
          </a:xfrm>
          <a:custGeom>
            <a:avLst/>
            <a:gdLst/>
            <a:ahLst/>
            <a:cxnLst/>
            <a:rect l="l" t="t" r="r" b="b"/>
            <a:pathLst>
              <a:path w="9122378" h="11198448">
                <a:moveTo>
                  <a:pt x="0" y="0"/>
                </a:moveTo>
                <a:lnTo>
                  <a:pt x="9122378" y="0"/>
                </a:lnTo>
                <a:lnTo>
                  <a:pt x="9122378" y="11198448"/>
                </a:lnTo>
                <a:lnTo>
                  <a:pt x="0" y="11198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1630911"/>
            <a:ext cx="6046239" cy="7520766"/>
            <a:chOff x="0" y="0"/>
            <a:chExt cx="789829" cy="982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89829" cy="982449"/>
            </a:xfrm>
            <a:custGeom>
              <a:avLst/>
              <a:gdLst/>
              <a:ahLst/>
              <a:cxnLst/>
              <a:rect l="l" t="t" r="r" b="b"/>
              <a:pathLst>
                <a:path w="789829" h="982449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28670"/>
                  </a:lnTo>
                  <a:cubicBezTo>
                    <a:pt x="789829" y="958371"/>
                    <a:pt x="765752" y="982449"/>
                    <a:pt x="736050" y="982449"/>
                  </a:cubicBezTo>
                  <a:lnTo>
                    <a:pt x="53779" y="982449"/>
                  </a:lnTo>
                  <a:cubicBezTo>
                    <a:pt x="24078" y="982449"/>
                    <a:pt x="0" y="958371"/>
                    <a:pt x="0" y="928670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43348" r="-433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928487" y="7311019"/>
            <a:ext cx="11647809" cy="1059627"/>
            <a:chOff x="0" y="0"/>
            <a:chExt cx="3067736" cy="2790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7736" cy="279079"/>
            </a:xfrm>
            <a:custGeom>
              <a:avLst/>
              <a:gdLst/>
              <a:ahLst/>
              <a:cxnLst/>
              <a:rect l="l" t="t" r="r" b="b"/>
              <a:pathLst>
                <a:path w="3067736" h="279079">
                  <a:moveTo>
                    <a:pt x="53838" y="0"/>
                  </a:moveTo>
                  <a:lnTo>
                    <a:pt x="3013898" y="0"/>
                  </a:lnTo>
                  <a:cubicBezTo>
                    <a:pt x="3028176" y="0"/>
                    <a:pt x="3041870" y="5672"/>
                    <a:pt x="3051967" y="15769"/>
                  </a:cubicBezTo>
                  <a:cubicBezTo>
                    <a:pt x="3062063" y="25865"/>
                    <a:pt x="3067736" y="39559"/>
                    <a:pt x="3067736" y="53838"/>
                  </a:cubicBezTo>
                  <a:lnTo>
                    <a:pt x="3067736" y="225241"/>
                  </a:lnTo>
                  <a:cubicBezTo>
                    <a:pt x="3067736" y="239520"/>
                    <a:pt x="3062063" y="253213"/>
                    <a:pt x="3051967" y="263310"/>
                  </a:cubicBezTo>
                  <a:cubicBezTo>
                    <a:pt x="3041870" y="273407"/>
                    <a:pt x="3028176" y="279079"/>
                    <a:pt x="3013898" y="279079"/>
                  </a:cubicBezTo>
                  <a:lnTo>
                    <a:pt x="53838" y="279079"/>
                  </a:lnTo>
                  <a:cubicBezTo>
                    <a:pt x="39559" y="279079"/>
                    <a:pt x="25865" y="273407"/>
                    <a:pt x="15769" y="263310"/>
                  </a:cubicBezTo>
                  <a:cubicBezTo>
                    <a:pt x="5672" y="253213"/>
                    <a:pt x="0" y="239520"/>
                    <a:pt x="0" y="225241"/>
                  </a:cubicBezTo>
                  <a:lnTo>
                    <a:pt x="0" y="53838"/>
                  </a:lnTo>
                  <a:cubicBezTo>
                    <a:pt x="0" y="39559"/>
                    <a:pt x="5672" y="25865"/>
                    <a:pt x="15769" y="15769"/>
                  </a:cubicBezTo>
                  <a:cubicBezTo>
                    <a:pt x="25865" y="5672"/>
                    <a:pt x="39559" y="0"/>
                    <a:pt x="53838" y="0"/>
                  </a:cubicBez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067736" cy="31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482566" y="7558356"/>
            <a:ext cx="564953" cy="56495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154623" y="7558356"/>
            <a:ext cx="861220" cy="564953"/>
            <a:chOff x="76200" y="0"/>
            <a:chExt cx="1239041" cy="812800"/>
          </a:xfrm>
        </p:grpSpPr>
        <p:sp>
          <p:nvSpPr>
            <p:cNvPr id="15" name="Freeform 15"/>
            <p:cNvSpPr/>
            <p:nvPr/>
          </p:nvSpPr>
          <p:spPr>
            <a:xfrm>
              <a:off x="502441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001678" y="7558356"/>
            <a:ext cx="564953" cy="56495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7266" tIns="57266" rIns="57266" bIns="57266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6555128" y="7632605"/>
            <a:ext cx="419829" cy="418254"/>
          </a:xfrm>
          <a:custGeom>
            <a:avLst/>
            <a:gdLst/>
            <a:ahLst/>
            <a:cxnLst/>
            <a:rect l="l" t="t" r="r" b="b"/>
            <a:pathLst>
              <a:path w="419829" h="418254">
                <a:moveTo>
                  <a:pt x="0" y="0"/>
                </a:moveTo>
                <a:lnTo>
                  <a:pt x="419829" y="0"/>
                </a:lnTo>
                <a:lnTo>
                  <a:pt x="419829" y="418255"/>
                </a:lnTo>
                <a:lnTo>
                  <a:pt x="0" y="4182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0486385" y="7638346"/>
            <a:ext cx="413546" cy="412513"/>
          </a:xfrm>
          <a:custGeom>
            <a:avLst/>
            <a:gdLst/>
            <a:ahLst/>
            <a:cxnLst/>
            <a:rect l="l" t="t" r="r" b="b"/>
            <a:pathLst>
              <a:path w="413546" h="412513">
                <a:moveTo>
                  <a:pt x="0" y="0"/>
                </a:moveTo>
                <a:lnTo>
                  <a:pt x="413547" y="0"/>
                </a:lnTo>
                <a:lnTo>
                  <a:pt x="413547" y="412512"/>
                </a:lnTo>
                <a:lnTo>
                  <a:pt x="0" y="412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4152072" y="7632605"/>
            <a:ext cx="295915" cy="418254"/>
          </a:xfrm>
          <a:custGeom>
            <a:avLst/>
            <a:gdLst/>
            <a:ahLst/>
            <a:cxnLst/>
            <a:rect l="l" t="t" r="r" b="b"/>
            <a:pathLst>
              <a:path w="295915" h="418254">
                <a:moveTo>
                  <a:pt x="0" y="0"/>
                </a:moveTo>
                <a:lnTo>
                  <a:pt x="295915" y="0"/>
                </a:lnTo>
                <a:lnTo>
                  <a:pt x="295915" y="418255"/>
                </a:lnTo>
                <a:lnTo>
                  <a:pt x="0" y="41825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7944539" y="2366173"/>
            <a:ext cx="9854097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is Frontline Fundraising?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4104" y="685986"/>
            <a:ext cx="315600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944539" y="4368867"/>
            <a:ext cx="8814031" cy="2607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7"/>
              </a:lnSpc>
            </a:pPr>
            <a:r>
              <a:rPr lang="en-US" sz="31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Fundraising Stewardship</a:t>
            </a:r>
          </a:p>
          <a:p>
            <a:pPr marL="582927" lvl="1" indent="-291463" algn="l">
              <a:lnSpc>
                <a:spcPts val="388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Fundraisers act as stewards to maintain donor connections and ensure ongoing support for the organization.</a:t>
            </a:r>
          </a:p>
          <a:p>
            <a:pPr algn="l">
              <a:lnSpc>
                <a:spcPts val="4607"/>
              </a:lnSpc>
            </a:pPr>
            <a:endParaRPr lang="en-US" sz="26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247311" y="7497416"/>
            <a:ext cx="2854348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Show Gratitude</a:t>
            </a:r>
          </a:p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Immediately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206610" y="7474649"/>
            <a:ext cx="2425723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 dirty="0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Share the</a:t>
            </a:r>
          </a:p>
          <a:p>
            <a:pPr algn="l">
              <a:lnSpc>
                <a:spcPts val="2773"/>
              </a:lnSpc>
            </a:pPr>
            <a:r>
              <a:rPr lang="en-US" sz="2567" b="1" dirty="0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Impact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766656" y="7497416"/>
            <a:ext cx="2425723" cy="70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Stay in</a:t>
            </a:r>
          </a:p>
          <a:p>
            <a:pPr algn="l">
              <a:lnSpc>
                <a:spcPts val="2773"/>
              </a:lnSpc>
            </a:pPr>
            <a:r>
              <a:rPr lang="en-US" sz="2567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Touch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11704" y="4321528"/>
            <a:ext cx="11960928" cy="4732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39"/>
              </a:lnSpc>
            </a:pPr>
            <a:r>
              <a:rPr lang="en-US" sz="11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Understanding Frontline Fundraising</a:t>
            </a:r>
          </a:p>
        </p:txBody>
      </p:sp>
      <p:sp>
        <p:nvSpPr>
          <p:cNvPr id="4" name="Freeform 4"/>
          <p:cNvSpPr/>
          <p:nvPr/>
        </p:nvSpPr>
        <p:spPr>
          <a:xfrm rot="4326401">
            <a:off x="7517219" y="-2351303"/>
            <a:ext cx="14975430" cy="12945611"/>
          </a:xfrm>
          <a:custGeom>
            <a:avLst/>
            <a:gdLst/>
            <a:ahLst/>
            <a:cxnLst/>
            <a:rect l="l" t="t" r="r" b="b"/>
            <a:pathLst>
              <a:path w="14975430" h="12945611">
                <a:moveTo>
                  <a:pt x="0" y="0"/>
                </a:moveTo>
                <a:lnTo>
                  <a:pt x="14975430" y="0"/>
                </a:lnTo>
                <a:lnTo>
                  <a:pt x="14975430" y="12945611"/>
                </a:lnTo>
                <a:lnTo>
                  <a:pt x="0" y="12945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-10519560" y="7202346"/>
            <a:ext cx="1154826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spc="-10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Guiding your path to successful fundraising outcomes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98755">
            <a:off x="6256218" y="2237233"/>
            <a:ext cx="14736981" cy="12739482"/>
          </a:xfrm>
          <a:custGeom>
            <a:avLst/>
            <a:gdLst/>
            <a:ahLst/>
            <a:cxnLst/>
            <a:rect l="l" t="t" r="r" b="b"/>
            <a:pathLst>
              <a:path w="14736981" h="12739482">
                <a:moveTo>
                  <a:pt x="0" y="0"/>
                </a:moveTo>
                <a:lnTo>
                  <a:pt x="14736981" y="0"/>
                </a:lnTo>
                <a:lnTo>
                  <a:pt x="14736981" y="12739482"/>
                </a:lnTo>
                <a:lnTo>
                  <a:pt x="0" y="12739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01589" y="1737534"/>
            <a:ext cx="6046239" cy="7520766"/>
            <a:chOff x="0" y="0"/>
            <a:chExt cx="789829" cy="982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89829" cy="982449"/>
            </a:xfrm>
            <a:custGeom>
              <a:avLst/>
              <a:gdLst/>
              <a:ahLst/>
              <a:cxnLst/>
              <a:rect l="l" t="t" r="r" b="b"/>
              <a:pathLst>
                <a:path w="789829" h="982449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28670"/>
                  </a:lnTo>
                  <a:cubicBezTo>
                    <a:pt x="789829" y="958371"/>
                    <a:pt x="765752" y="982449"/>
                    <a:pt x="736050" y="982449"/>
                  </a:cubicBezTo>
                  <a:lnTo>
                    <a:pt x="53779" y="982449"/>
                  </a:lnTo>
                  <a:cubicBezTo>
                    <a:pt x="24078" y="982449"/>
                    <a:pt x="0" y="958371"/>
                    <a:pt x="0" y="928670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73209" r="-134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12648" y="2406484"/>
            <a:ext cx="8637948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5"/>
              </a:lnSpc>
            </a:pPr>
            <a:r>
              <a:rPr lang="en-US" sz="6512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Why It Matters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104" y="685986"/>
            <a:ext cx="368291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3809" y="3675103"/>
            <a:ext cx="8039501" cy="490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8"/>
              </a:lnSpc>
            </a:pPr>
            <a:r>
              <a:rPr lang="en-US" sz="2642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Securing Financial Resources</a:t>
            </a:r>
          </a:p>
          <a:p>
            <a:pPr marL="527422" lvl="1" indent="-263711" algn="l">
              <a:lnSpc>
                <a:spcPts val="3224"/>
              </a:lnSpc>
              <a:buFont typeface="Arial"/>
              <a:buChar char="•"/>
            </a:pPr>
            <a:r>
              <a:rPr lang="en-US" sz="2442">
                <a:solidFill>
                  <a:srgbClr val="000000"/>
                </a:solidFill>
                <a:latin typeface="Bricolage Grotesque Light"/>
                <a:ea typeface="Bricolage Grotesque Light"/>
                <a:cs typeface="Bricolage Grotesque Light"/>
                <a:sym typeface="Bricolage Grotesque Light"/>
              </a:rPr>
              <a:t>Fundraisers are essential for obtaining the funding needed for organizational growth and operations.</a:t>
            </a:r>
          </a:p>
          <a:p>
            <a:pPr algn="l">
              <a:lnSpc>
                <a:spcPts val="3224"/>
              </a:lnSpc>
            </a:pPr>
            <a:endParaRPr lang="en-US" sz="2442">
              <a:solidFill>
                <a:srgbClr val="000000"/>
              </a:solidFill>
              <a:latin typeface="Bricolage Grotesque Light"/>
              <a:ea typeface="Bricolage Grotesque Light"/>
              <a:cs typeface="Bricolage Grotesque Light"/>
              <a:sym typeface="Bricolage Grotesque Light"/>
            </a:endParaRPr>
          </a:p>
          <a:p>
            <a:pPr algn="l">
              <a:lnSpc>
                <a:spcPts val="3488"/>
              </a:lnSpc>
            </a:pPr>
            <a:r>
              <a:rPr lang="en-US" sz="2642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Building Donor Relationships</a:t>
            </a:r>
          </a:p>
          <a:p>
            <a:pPr marL="527422" lvl="1" indent="-263711" algn="l">
              <a:lnSpc>
                <a:spcPts val="3224"/>
              </a:lnSpc>
              <a:buFont typeface="Arial"/>
              <a:buChar char="•"/>
            </a:pPr>
            <a:r>
              <a:rPr lang="en-US" sz="2442">
                <a:solidFill>
                  <a:srgbClr val="000000"/>
                </a:solidFill>
                <a:latin typeface="Bricolage Grotesque Light"/>
                <a:ea typeface="Bricolage Grotesque Light"/>
                <a:cs typeface="Bricolage Grotesque Light"/>
                <a:sym typeface="Bricolage Grotesque Light"/>
              </a:rPr>
              <a:t>Strong relationships with donors foster trust and long-term commitment to the organization.</a:t>
            </a:r>
          </a:p>
          <a:p>
            <a:pPr algn="l">
              <a:lnSpc>
                <a:spcPts val="3224"/>
              </a:lnSpc>
            </a:pPr>
            <a:endParaRPr lang="en-US" sz="2442">
              <a:solidFill>
                <a:srgbClr val="000000"/>
              </a:solidFill>
              <a:latin typeface="Bricolage Grotesque Light"/>
              <a:ea typeface="Bricolage Grotesque Light"/>
              <a:cs typeface="Bricolage Grotesque Light"/>
              <a:sym typeface="Bricolage Grotesque Light"/>
            </a:endParaRPr>
          </a:p>
          <a:p>
            <a:pPr algn="l">
              <a:lnSpc>
                <a:spcPts val="3488"/>
              </a:lnSpc>
            </a:pPr>
            <a:r>
              <a:rPr lang="en-US" sz="2642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Aligning with Strategy</a:t>
            </a:r>
          </a:p>
          <a:p>
            <a:pPr marL="527422" lvl="1" indent="-263711" algn="l">
              <a:lnSpc>
                <a:spcPts val="3224"/>
              </a:lnSpc>
              <a:buFont typeface="Arial"/>
              <a:buChar char="•"/>
            </a:pPr>
            <a:r>
              <a:rPr lang="en-US" sz="2442">
                <a:solidFill>
                  <a:srgbClr val="000000"/>
                </a:solidFill>
                <a:latin typeface="Bricolage Grotesque Light"/>
                <a:ea typeface="Bricolage Grotesque Light"/>
                <a:cs typeface="Bricolage Grotesque Light"/>
                <a:sym typeface="Bricolage Grotesque Light"/>
              </a:rPr>
              <a:t>Fundraisers contribute to strategic planning by ensuring personalized and thoughtful donor engagement.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11704" y="4321528"/>
            <a:ext cx="11960928" cy="4732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39"/>
              </a:lnSpc>
            </a:pPr>
            <a:r>
              <a:rPr lang="en-US" sz="11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Practical </a:t>
            </a:r>
          </a:p>
          <a:p>
            <a:pPr algn="l">
              <a:lnSpc>
                <a:spcPts val="12239"/>
              </a:lnSpc>
            </a:pPr>
            <a:r>
              <a:rPr lang="en-US" sz="11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Task</a:t>
            </a:r>
          </a:p>
          <a:p>
            <a:pPr algn="l">
              <a:lnSpc>
                <a:spcPts val="12239"/>
              </a:lnSpc>
            </a:pPr>
            <a:r>
              <a:rPr lang="en-US" sz="119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Lists</a:t>
            </a:r>
          </a:p>
        </p:txBody>
      </p:sp>
      <p:sp>
        <p:nvSpPr>
          <p:cNvPr id="4" name="Freeform 4"/>
          <p:cNvSpPr/>
          <p:nvPr/>
        </p:nvSpPr>
        <p:spPr>
          <a:xfrm rot="4326401">
            <a:off x="7517219" y="-2351303"/>
            <a:ext cx="14975430" cy="12945611"/>
          </a:xfrm>
          <a:custGeom>
            <a:avLst/>
            <a:gdLst/>
            <a:ahLst/>
            <a:cxnLst/>
            <a:rect l="l" t="t" r="r" b="b"/>
            <a:pathLst>
              <a:path w="14975430" h="12945611">
                <a:moveTo>
                  <a:pt x="0" y="0"/>
                </a:moveTo>
                <a:lnTo>
                  <a:pt x="14975430" y="0"/>
                </a:lnTo>
                <a:lnTo>
                  <a:pt x="14975430" y="12945611"/>
                </a:lnTo>
                <a:lnTo>
                  <a:pt x="0" y="12945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-10519560" y="7202346"/>
            <a:ext cx="1154826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spc="-10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Guiding your path to successful fundraising outcomes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397581">
            <a:off x="-1018250" y="-3290201"/>
            <a:ext cx="9122378" cy="11198448"/>
          </a:xfrm>
          <a:custGeom>
            <a:avLst/>
            <a:gdLst/>
            <a:ahLst/>
            <a:cxnLst/>
            <a:rect l="l" t="t" r="r" b="b"/>
            <a:pathLst>
              <a:path w="9122378" h="11198448">
                <a:moveTo>
                  <a:pt x="0" y="0"/>
                </a:moveTo>
                <a:lnTo>
                  <a:pt x="9122378" y="0"/>
                </a:lnTo>
                <a:lnTo>
                  <a:pt x="9122378" y="11198448"/>
                </a:lnTo>
                <a:lnTo>
                  <a:pt x="0" y="11198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1630911"/>
            <a:ext cx="6046239" cy="7627389"/>
            <a:chOff x="0" y="0"/>
            <a:chExt cx="789829" cy="9963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89829" cy="996377"/>
            </a:xfrm>
            <a:custGeom>
              <a:avLst/>
              <a:gdLst/>
              <a:ahLst/>
              <a:cxnLst/>
              <a:rect l="l" t="t" r="r" b="b"/>
              <a:pathLst>
                <a:path w="789829" h="996377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42598"/>
                  </a:lnTo>
                  <a:cubicBezTo>
                    <a:pt x="789829" y="972300"/>
                    <a:pt x="765752" y="996377"/>
                    <a:pt x="736050" y="996377"/>
                  </a:cubicBezTo>
                  <a:lnTo>
                    <a:pt x="53779" y="996377"/>
                  </a:lnTo>
                  <a:cubicBezTo>
                    <a:pt x="24078" y="996377"/>
                    <a:pt x="0" y="972300"/>
                    <a:pt x="0" y="942598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65646" r="-656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752334" y="1085850"/>
            <a:ext cx="7823962" cy="19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684"/>
              </a:lnSpc>
            </a:pPr>
            <a:r>
              <a:rPr lang="en-US" sz="6986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Daily and Weekly</a:t>
            </a:r>
          </a:p>
          <a:p>
            <a:pPr algn="r">
              <a:lnSpc>
                <a:spcPts val="7684"/>
              </a:lnSpc>
            </a:pPr>
            <a:r>
              <a:rPr lang="en-US" sz="6986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Tasks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104" y="685986"/>
            <a:ext cx="4820944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21046" y="3003375"/>
            <a:ext cx="9655251" cy="6194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Reviewing Donor Profiles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Fundraisers regularly review donor profiles to understand donor history and preferences.</a:t>
            </a:r>
          </a:p>
          <a:p>
            <a:pPr algn="l">
              <a:lnSpc>
                <a:spcPts val="3024"/>
              </a:lnSpc>
            </a:pPr>
            <a:endParaRPr lang="en-US" sz="21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Logging Interactions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Logging every interaction in CRM systems ensures accurate tracking of donor engagement.</a:t>
            </a:r>
          </a:p>
          <a:p>
            <a:pPr algn="l">
              <a:lnSpc>
                <a:spcPts val="3024"/>
              </a:lnSpc>
            </a:pPr>
            <a:endParaRPr lang="en-US" sz="21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Preparing and Following Up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Preparation for meetings and timely follow-up communications strengthen donor relationships.</a:t>
            </a:r>
          </a:p>
          <a:p>
            <a:pPr algn="l">
              <a:lnSpc>
                <a:spcPts val="3024"/>
              </a:lnSpc>
            </a:pPr>
            <a:endParaRPr lang="en-US" sz="21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Team Strategy Sessions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Participating in team sessions promotes accountability and aligns fundraising goals.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98755">
            <a:off x="6256218" y="2237233"/>
            <a:ext cx="14736981" cy="12739482"/>
          </a:xfrm>
          <a:custGeom>
            <a:avLst/>
            <a:gdLst/>
            <a:ahLst/>
            <a:cxnLst/>
            <a:rect l="l" t="t" r="r" b="b"/>
            <a:pathLst>
              <a:path w="14736981" h="12739482">
                <a:moveTo>
                  <a:pt x="0" y="0"/>
                </a:moveTo>
                <a:lnTo>
                  <a:pt x="14736981" y="0"/>
                </a:lnTo>
                <a:lnTo>
                  <a:pt x="14736981" y="12739482"/>
                </a:lnTo>
                <a:lnTo>
                  <a:pt x="0" y="12739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01589" y="1737534"/>
            <a:ext cx="6046239" cy="7520766"/>
            <a:chOff x="0" y="0"/>
            <a:chExt cx="789829" cy="982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89829" cy="982449"/>
            </a:xfrm>
            <a:custGeom>
              <a:avLst/>
              <a:gdLst/>
              <a:ahLst/>
              <a:cxnLst/>
              <a:rect l="l" t="t" r="r" b="b"/>
              <a:pathLst>
                <a:path w="789829" h="982449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28670"/>
                  </a:lnTo>
                  <a:cubicBezTo>
                    <a:pt x="789829" y="958371"/>
                    <a:pt x="765752" y="982449"/>
                    <a:pt x="736050" y="982449"/>
                  </a:cubicBezTo>
                  <a:lnTo>
                    <a:pt x="53779" y="982449"/>
                  </a:lnTo>
                  <a:cubicBezTo>
                    <a:pt x="24078" y="982449"/>
                    <a:pt x="0" y="958371"/>
                    <a:pt x="0" y="928670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43205" r="-43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03809" y="1365689"/>
            <a:ext cx="8637948" cy="199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5"/>
              </a:lnSpc>
            </a:pPr>
            <a:r>
              <a:rPr lang="en-US" sz="6512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Monthly and Quarterly Tasks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104" y="685986"/>
            <a:ext cx="368291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3809" y="3527197"/>
            <a:ext cx="8086251" cy="5927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499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Analyze Donor Trends</a:t>
            </a:r>
          </a:p>
          <a:p>
            <a:pPr marL="496569" lvl="1" indent="-248284" algn="l">
              <a:lnSpc>
                <a:spcPts val="3311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Regularly review donor engagement data to identify patterns and improve fundraising strategies.</a:t>
            </a:r>
          </a:p>
          <a:p>
            <a:pPr algn="l">
              <a:lnSpc>
                <a:spcPts val="2160"/>
              </a:lnSpc>
            </a:pPr>
            <a:endParaRPr lang="en-US" sz="22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599"/>
              </a:lnSpc>
            </a:pPr>
            <a:r>
              <a:rPr lang="en-US" sz="2499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Collaborate on Campaigns</a:t>
            </a:r>
          </a:p>
          <a:p>
            <a:pPr marL="496569" lvl="1" indent="-248284" algn="l">
              <a:lnSpc>
                <a:spcPts val="3311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Work together with colleagues to plan and coordinate fundraising campaigns effectively.</a:t>
            </a:r>
          </a:p>
          <a:p>
            <a:pPr algn="l">
              <a:lnSpc>
                <a:spcPts val="2160"/>
              </a:lnSpc>
            </a:pPr>
            <a:endParaRPr lang="en-US" sz="22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599"/>
              </a:lnSpc>
            </a:pPr>
            <a:r>
              <a:rPr lang="en-US" sz="2499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Engage in Training</a:t>
            </a:r>
          </a:p>
          <a:p>
            <a:pPr marL="496569" lvl="1" indent="-248284" algn="l">
              <a:lnSpc>
                <a:spcPts val="3311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Participate in professional development sessions to enhance skills and knowledge.</a:t>
            </a:r>
          </a:p>
          <a:p>
            <a:pPr algn="l">
              <a:lnSpc>
                <a:spcPts val="2160"/>
              </a:lnSpc>
            </a:pPr>
            <a:endParaRPr lang="en-US" sz="22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599"/>
              </a:lnSpc>
            </a:pPr>
            <a:r>
              <a:rPr lang="en-US" sz="2499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Report and Refresh Plans</a:t>
            </a:r>
          </a:p>
          <a:p>
            <a:pPr marL="496569" lvl="1" indent="-248284" algn="l">
              <a:lnSpc>
                <a:spcPts val="3311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Update stewardship plans and report results to leadership to ensure alignment with goals.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402461"/>
            <a:ext cx="8458015" cy="638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Do you now realize you are more capable than you thought?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832426">
            <a:off x="8687331" y="3670210"/>
            <a:ext cx="7588879" cy="9315956"/>
          </a:xfrm>
          <a:custGeom>
            <a:avLst/>
            <a:gdLst/>
            <a:ahLst/>
            <a:cxnLst/>
            <a:rect l="l" t="t" r="r" b="b"/>
            <a:pathLst>
              <a:path w="7588879" h="9315956">
                <a:moveTo>
                  <a:pt x="0" y="0"/>
                </a:moveTo>
                <a:lnTo>
                  <a:pt x="7588879" y="0"/>
                </a:lnTo>
                <a:lnTo>
                  <a:pt x="7588879" y="9315956"/>
                </a:lnTo>
                <a:lnTo>
                  <a:pt x="0" y="93159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933087" y="5095820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7" y="0"/>
                </a:lnTo>
                <a:lnTo>
                  <a:pt x="109547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11704" y="1777003"/>
            <a:ext cx="9693491" cy="1336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0"/>
              </a:lnSpc>
            </a:pPr>
            <a:r>
              <a:rPr lang="en-US" sz="9523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Key Takeaways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26675" y="8337555"/>
            <a:ext cx="1324949" cy="297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3"/>
              </a:lnSpc>
            </a:pPr>
            <a:r>
              <a:rPr lang="en-US" sz="1737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Branches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104" y="685986"/>
            <a:ext cx="496005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195433" y="4478603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405195" y="5012371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7" y="0"/>
                </a:lnTo>
                <a:lnTo>
                  <a:pt x="109547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312872" y="6445872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860213" y="6961308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990020" y="6612771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2481771" y="5262892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3437328" y="5262719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2607165" y="4626452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5768837" y="6794409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7" y="0"/>
                </a:lnTo>
                <a:lnTo>
                  <a:pt x="109547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4284846" y="5262892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5023018" y="5095820"/>
            <a:ext cx="109546" cy="166899"/>
          </a:xfrm>
          <a:custGeom>
            <a:avLst/>
            <a:gdLst/>
            <a:ahLst/>
            <a:cxnLst/>
            <a:rect l="l" t="t" r="r" b="b"/>
            <a:pathLst>
              <a:path w="109546" h="166899">
                <a:moveTo>
                  <a:pt x="0" y="0"/>
                </a:moveTo>
                <a:lnTo>
                  <a:pt x="109546" y="0"/>
                </a:lnTo>
                <a:lnTo>
                  <a:pt x="109546" y="166899"/>
                </a:lnTo>
                <a:lnTo>
                  <a:pt x="0" y="166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10304979" y="2790649"/>
            <a:ext cx="7132230" cy="5844349"/>
            <a:chOff x="0" y="0"/>
            <a:chExt cx="702426" cy="57558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02426" cy="575587"/>
            </a:xfrm>
            <a:custGeom>
              <a:avLst/>
              <a:gdLst/>
              <a:ahLst/>
              <a:cxnLst/>
              <a:rect l="l" t="t" r="r" b="b"/>
              <a:pathLst>
                <a:path w="702426" h="575587">
                  <a:moveTo>
                    <a:pt x="45590" y="0"/>
                  </a:moveTo>
                  <a:lnTo>
                    <a:pt x="656835" y="0"/>
                  </a:lnTo>
                  <a:cubicBezTo>
                    <a:pt x="668927" y="0"/>
                    <a:pt x="680523" y="4803"/>
                    <a:pt x="689073" y="13353"/>
                  </a:cubicBezTo>
                  <a:cubicBezTo>
                    <a:pt x="697622" y="21903"/>
                    <a:pt x="702426" y="33499"/>
                    <a:pt x="702426" y="45590"/>
                  </a:cubicBezTo>
                  <a:lnTo>
                    <a:pt x="702426" y="529997"/>
                  </a:lnTo>
                  <a:cubicBezTo>
                    <a:pt x="702426" y="542088"/>
                    <a:pt x="697622" y="553684"/>
                    <a:pt x="689073" y="562234"/>
                  </a:cubicBezTo>
                  <a:cubicBezTo>
                    <a:pt x="680523" y="570784"/>
                    <a:pt x="668927" y="575587"/>
                    <a:pt x="656835" y="575587"/>
                  </a:cubicBezTo>
                  <a:lnTo>
                    <a:pt x="45590" y="575587"/>
                  </a:lnTo>
                  <a:cubicBezTo>
                    <a:pt x="33499" y="575587"/>
                    <a:pt x="21903" y="570784"/>
                    <a:pt x="13353" y="562234"/>
                  </a:cubicBezTo>
                  <a:cubicBezTo>
                    <a:pt x="4803" y="553684"/>
                    <a:pt x="0" y="542088"/>
                    <a:pt x="0" y="529997"/>
                  </a:cubicBezTo>
                  <a:lnTo>
                    <a:pt x="0" y="45590"/>
                  </a:lnTo>
                  <a:cubicBezTo>
                    <a:pt x="0" y="33499"/>
                    <a:pt x="4803" y="21903"/>
                    <a:pt x="13353" y="13353"/>
                  </a:cubicBezTo>
                  <a:cubicBezTo>
                    <a:pt x="21903" y="4803"/>
                    <a:pt x="33499" y="0"/>
                    <a:pt x="45590" y="0"/>
                  </a:cubicBezTo>
                  <a:close/>
                </a:path>
              </a:pathLst>
            </a:custGeom>
            <a:blipFill>
              <a:blip r:embed="rId6"/>
              <a:stretch>
                <a:fillRect l="-11380" r="-1138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52705" y="3446028"/>
            <a:ext cx="7913557" cy="5059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499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Fundraising as a Journey</a:t>
            </a:r>
          </a:p>
          <a:p>
            <a:pPr marL="496571" lvl="1" indent="-248285" algn="l">
              <a:lnSpc>
                <a:spcPts val="3036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Fundraising is a continuous journey supported by essential skills, a clear structure, and a strong community network.</a:t>
            </a:r>
          </a:p>
          <a:p>
            <a:pPr algn="l">
              <a:lnSpc>
                <a:spcPts val="3299"/>
              </a:lnSpc>
            </a:pPr>
            <a:endParaRPr lang="en-US" sz="2300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299"/>
              </a:lnSpc>
            </a:pPr>
            <a:r>
              <a:rPr lang="en-US" sz="2499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Value of Contributions</a:t>
            </a:r>
          </a:p>
          <a:p>
            <a:pPr marL="496571" lvl="1" indent="-248285" algn="l">
              <a:lnSpc>
                <a:spcPts val="3036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Every fundraiser's contributions are valuable and crucial to advancing the organization's mission.</a:t>
            </a:r>
          </a:p>
          <a:p>
            <a:pPr algn="l">
              <a:lnSpc>
                <a:spcPts val="3036"/>
              </a:lnSpc>
            </a:pPr>
            <a:endParaRPr lang="en-US" sz="2300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299"/>
              </a:lnSpc>
            </a:pPr>
            <a:r>
              <a:rPr lang="en-US" sz="2499" b="1">
                <a:solidFill>
                  <a:srgbClr val="EF8508"/>
                </a:solidFill>
                <a:latin typeface="Bricolage Grotesque Semi-Bold"/>
                <a:ea typeface="Bricolage Grotesque Semi-Bold"/>
                <a:cs typeface="Bricolage Grotesque Semi-Bold"/>
                <a:sym typeface="Bricolage Grotesque Semi-Bold"/>
              </a:rPr>
              <a:t>Ongoing Support and Growth</a:t>
            </a:r>
          </a:p>
          <a:p>
            <a:pPr marL="496571" lvl="1" indent="-248285" algn="l">
              <a:lnSpc>
                <a:spcPts val="3036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Support is available throughout professional development to inspire confidence and encourage continued learning.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2669286"/>
            <a:ext cx="8458015" cy="511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So........</a:t>
            </a:r>
          </a:p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Do you know the secret to </a:t>
            </a:r>
          </a:p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Fundraising?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748131">
            <a:off x="9278996" y="-4391943"/>
            <a:ext cx="13649784" cy="11799648"/>
          </a:xfrm>
          <a:custGeom>
            <a:avLst/>
            <a:gdLst/>
            <a:ahLst/>
            <a:cxnLst/>
            <a:rect l="l" t="t" r="r" b="b"/>
            <a:pathLst>
              <a:path w="13649784" h="11799648">
                <a:moveTo>
                  <a:pt x="0" y="0"/>
                </a:moveTo>
                <a:lnTo>
                  <a:pt x="13649784" y="0"/>
                </a:lnTo>
                <a:lnTo>
                  <a:pt x="13649784" y="11799648"/>
                </a:lnTo>
                <a:lnTo>
                  <a:pt x="0" y="117996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11704" y="1438447"/>
            <a:ext cx="9419965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50"/>
              </a:lnSpc>
            </a:pPr>
            <a:r>
              <a:rPr lang="en-US" sz="7500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Practice Your</a:t>
            </a:r>
          </a:p>
          <a:p>
            <a:pPr algn="l">
              <a:lnSpc>
                <a:spcPts val="7950"/>
              </a:lnSpc>
            </a:pPr>
            <a:r>
              <a:rPr lang="en-US" sz="7500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Paddles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64104" y="685986"/>
            <a:ext cx="4557583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95640" y="4907069"/>
            <a:ext cx="4378280" cy="4378280"/>
          </a:xfrm>
          <a:custGeom>
            <a:avLst/>
            <a:gdLst/>
            <a:ahLst/>
            <a:cxnLst/>
            <a:rect l="l" t="t" r="r" b="b"/>
            <a:pathLst>
              <a:path w="4378280" h="4378280">
                <a:moveTo>
                  <a:pt x="0" y="0"/>
                </a:moveTo>
                <a:lnTo>
                  <a:pt x="4378280" y="0"/>
                </a:lnTo>
                <a:lnTo>
                  <a:pt x="4378280" y="4378280"/>
                </a:lnTo>
                <a:lnTo>
                  <a:pt x="0" y="43782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293431" y="4644819"/>
            <a:ext cx="4613481" cy="4613481"/>
          </a:xfrm>
          <a:custGeom>
            <a:avLst/>
            <a:gdLst/>
            <a:ahLst/>
            <a:cxnLst/>
            <a:rect l="l" t="t" r="r" b="b"/>
            <a:pathLst>
              <a:path w="4613481" h="4613481">
                <a:moveTo>
                  <a:pt x="0" y="0"/>
                </a:moveTo>
                <a:lnTo>
                  <a:pt x="4613481" y="0"/>
                </a:lnTo>
                <a:lnTo>
                  <a:pt x="4613481" y="4613481"/>
                </a:lnTo>
                <a:lnTo>
                  <a:pt x="0" y="46134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57284" y="3733972"/>
            <a:ext cx="11075003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0"/>
              </a:lnSpc>
            </a:pPr>
            <a:r>
              <a:rPr lang="en-US" sz="4000">
                <a:solidFill>
                  <a:srgbClr val="323232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Raise the paddle that matches your answer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5218174"/>
            <a:ext cx="1639478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0"/>
              </a:lnSpc>
            </a:pPr>
            <a:r>
              <a:rPr lang="en-US" sz="4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“Yes”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4" y="6255934"/>
            <a:ext cx="2159028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0"/>
              </a:lnSpc>
            </a:pPr>
            <a:r>
              <a:rPr lang="en-US" sz="4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“I agree”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15954" y="7317654"/>
            <a:ext cx="2564627" cy="1623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0"/>
              </a:lnSpc>
            </a:pPr>
            <a:r>
              <a:rPr lang="en-US" sz="4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“That sounds like me”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092912" y="5194213"/>
            <a:ext cx="1639478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0"/>
              </a:lnSpc>
            </a:pPr>
            <a:r>
              <a:rPr lang="en-US" sz="4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“No”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092912" y="5989234"/>
            <a:ext cx="2799448" cy="109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0"/>
              </a:lnSpc>
            </a:pPr>
            <a:r>
              <a:rPr lang="en-US" sz="4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“I do not agree”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092912" y="7317654"/>
            <a:ext cx="2564627" cy="215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0"/>
              </a:lnSpc>
            </a:pPr>
            <a:r>
              <a:rPr lang="en-US" sz="4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“That’s never happened to me”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656465" y="9129851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914993" y="3415936"/>
            <a:ext cx="8458015" cy="203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00"/>
              </a:lnSpc>
            </a:pPr>
            <a:r>
              <a:rPr lang="en-US" sz="150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Q&amp;A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352407" y="-1378056"/>
            <a:ext cx="13389562" cy="13570084"/>
          </a:xfrm>
          <a:custGeom>
            <a:avLst/>
            <a:gdLst/>
            <a:ahLst/>
            <a:cxnLst/>
            <a:rect l="l" t="t" r="r" b="b"/>
            <a:pathLst>
              <a:path w="13389562" h="13570084">
                <a:moveTo>
                  <a:pt x="0" y="0"/>
                </a:moveTo>
                <a:lnTo>
                  <a:pt x="13389562" y="0"/>
                </a:lnTo>
                <a:lnTo>
                  <a:pt x="13389562" y="13570084"/>
                </a:lnTo>
                <a:lnTo>
                  <a:pt x="0" y="135700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11704" y="5657238"/>
            <a:ext cx="7193803" cy="637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6"/>
              </a:lnSpc>
            </a:pPr>
            <a:r>
              <a:rPr lang="en-US" sz="3768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Let’s Connect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1250" y="2305283"/>
            <a:ext cx="7586205" cy="3418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3"/>
              </a:lnSpc>
            </a:pPr>
            <a:r>
              <a:rPr lang="en-US" sz="14980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Thank</a:t>
            </a:r>
          </a:p>
          <a:p>
            <a:pPr algn="l">
              <a:lnSpc>
                <a:spcPts val="12883"/>
              </a:lnSpc>
            </a:pPr>
            <a:r>
              <a:rPr lang="en-US" sz="14980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4104" y="685986"/>
            <a:ext cx="4065249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7284" y="6422221"/>
            <a:ext cx="11144578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Denise Kaufman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Del Mar College Foundation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323232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Senior Director of Donor Advising &amp; Foundation Projects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31250" y="8206858"/>
            <a:ext cx="10899695" cy="1051442"/>
            <a:chOff x="0" y="0"/>
            <a:chExt cx="14532927" cy="1401923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4532927" cy="1401923"/>
              <a:chOff x="0" y="0"/>
              <a:chExt cx="2870702" cy="27692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870702" cy="276923"/>
              </a:xfrm>
              <a:custGeom>
                <a:avLst/>
                <a:gdLst/>
                <a:ahLst/>
                <a:cxnLst/>
                <a:rect l="l" t="t" r="r" b="b"/>
                <a:pathLst>
                  <a:path w="2870702" h="276923">
                    <a:moveTo>
                      <a:pt x="36225" y="0"/>
                    </a:moveTo>
                    <a:lnTo>
                      <a:pt x="2834477" y="0"/>
                    </a:lnTo>
                    <a:cubicBezTo>
                      <a:pt x="2854483" y="0"/>
                      <a:pt x="2870702" y="16218"/>
                      <a:pt x="2870702" y="36225"/>
                    </a:cubicBezTo>
                    <a:lnTo>
                      <a:pt x="2870702" y="240698"/>
                    </a:lnTo>
                    <a:cubicBezTo>
                      <a:pt x="2870702" y="250306"/>
                      <a:pt x="2866885" y="259520"/>
                      <a:pt x="2860092" y="266313"/>
                    </a:cubicBezTo>
                    <a:cubicBezTo>
                      <a:pt x="2853298" y="273107"/>
                      <a:pt x="2844084" y="276923"/>
                      <a:pt x="2834477" y="276923"/>
                    </a:cubicBezTo>
                    <a:lnTo>
                      <a:pt x="36225" y="276923"/>
                    </a:lnTo>
                    <a:cubicBezTo>
                      <a:pt x="26617" y="276923"/>
                      <a:pt x="17403" y="273107"/>
                      <a:pt x="10610" y="266313"/>
                    </a:cubicBezTo>
                    <a:cubicBezTo>
                      <a:pt x="3817" y="259520"/>
                      <a:pt x="0" y="250306"/>
                      <a:pt x="0" y="240698"/>
                    </a:cubicBezTo>
                    <a:lnTo>
                      <a:pt x="0" y="36225"/>
                    </a:lnTo>
                    <a:cubicBezTo>
                      <a:pt x="0" y="26617"/>
                      <a:pt x="3817" y="17403"/>
                      <a:pt x="10610" y="10610"/>
                    </a:cubicBezTo>
                    <a:cubicBezTo>
                      <a:pt x="17403" y="3817"/>
                      <a:pt x="26617" y="0"/>
                      <a:pt x="36225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870702" cy="3150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55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1024731" y="247214"/>
              <a:ext cx="866344" cy="884024"/>
            </a:xfrm>
            <a:custGeom>
              <a:avLst/>
              <a:gdLst/>
              <a:ahLst/>
              <a:cxnLst/>
              <a:rect l="l" t="t" r="r" b="b"/>
              <a:pathLst>
                <a:path w="866344" h="884024">
                  <a:moveTo>
                    <a:pt x="0" y="0"/>
                  </a:moveTo>
                  <a:lnTo>
                    <a:pt x="866344" y="0"/>
                  </a:lnTo>
                  <a:lnTo>
                    <a:pt x="866344" y="884025"/>
                  </a:lnTo>
                  <a:lnTo>
                    <a:pt x="0" y="8840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390651" y="343218"/>
              <a:ext cx="966166" cy="692017"/>
            </a:xfrm>
            <a:custGeom>
              <a:avLst/>
              <a:gdLst/>
              <a:ahLst/>
              <a:cxnLst/>
              <a:rect l="l" t="t" r="r" b="b"/>
              <a:pathLst>
                <a:path w="966166" h="692017">
                  <a:moveTo>
                    <a:pt x="0" y="0"/>
                  </a:moveTo>
                  <a:lnTo>
                    <a:pt x="966167" y="0"/>
                  </a:lnTo>
                  <a:lnTo>
                    <a:pt x="966167" y="692017"/>
                  </a:lnTo>
                  <a:lnTo>
                    <a:pt x="0" y="692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891075" y="408354"/>
              <a:ext cx="3499577" cy="5141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90"/>
                </a:lnSpc>
              </a:pPr>
              <a:r>
                <a:rPr lang="en-US" sz="2350">
                  <a:solidFill>
                    <a:srgbClr val="323232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+361-698-1321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615363" y="408354"/>
              <a:ext cx="4627699" cy="5141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90"/>
                </a:lnSpc>
              </a:pPr>
              <a:r>
                <a:rPr lang="en-US" sz="2350">
                  <a:solidFill>
                    <a:srgbClr val="323232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dkaufman3@delamr.edu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2669286"/>
            <a:ext cx="7683960" cy="511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How long have you been in fundraising?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768052"/>
            <a:ext cx="9100069" cy="638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walked into a room and forgot why you came in?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292450"/>
            <a:ext cx="8876473" cy="765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trusted your instincts even when you weren’t 100% sure?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240000">
            <a:off x="14483" y="-1341541"/>
            <a:ext cx="12876504" cy="11131181"/>
          </a:xfrm>
          <a:custGeom>
            <a:avLst/>
            <a:gdLst/>
            <a:ahLst/>
            <a:cxnLst/>
            <a:rect l="l" t="t" r="r" b="b"/>
            <a:pathLst>
              <a:path w="12876504" h="11131181">
                <a:moveTo>
                  <a:pt x="0" y="0"/>
                </a:moveTo>
                <a:lnTo>
                  <a:pt x="12876505" y="0"/>
                </a:lnTo>
                <a:lnTo>
                  <a:pt x="12876505" y="11131180"/>
                </a:lnTo>
                <a:lnTo>
                  <a:pt x="0" y="111311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1402311"/>
            <a:ext cx="5343520" cy="7520766"/>
            <a:chOff x="0" y="0"/>
            <a:chExt cx="698032" cy="982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8032" cy="982449"/>
            </a:xfrm>
            <a:custGeom>
              <a:avLst/>
              <a:gdLst/>
              <a:ahLst/>
              <a:cxnLst/>
              <a:rect l="l" t="t" r="r" b="b"/>
              <a:pathLst>
                <a:path w="698032" h="982449">
                  <a:moveTo>
                    <a:pt x="60851" y="0"/>
                  </a:moveTo>
                  <a:lnTo>
                    <a:pt x="637181" y="0"/>
                  </a:lnTo>
                  <a:cubicBezTo>
                    <a:pt x="670788" y="0"/>
                    <a:pt x="698032" y="27244"/>
                    <a:pt x="698032" y="60851"/>
                  </a:cubicBezTo>
                  <a:lnTo>
                    <a:pt x="698032" y="921598"/>
                  </a:lnTo>
                  <a:cubicBezTo>
                    <a:pt x="698032" y="937736"/>
                    <a:pt x="691621" y="953214"/>
                    <a:pt x="680209" y="964626"/>
                  </a:cubicBezTo>
                  <a:cubicBezTo>
                    <a:pt x="668797" y="976038"/>
                    <a:pt x="653320" y="982449"/>
                    <a:pt x="637181" y="982449"/>
                  </a:cubicBezTo>
                  <a:lnTo>
                    <a:pt x="60851" y="982449"/>
                  </a:lnTo>
                  <a:cubicBezTo>
                    <a:pt x="44713" y="982449"/>
                    <a:pt x="29235" y="976038"/>
                    <a:pt x="17823" y="964626"/>
                  </a:cubicBezTo>
                  <a:cubicBezTo>
                    <a:pt x="6411" y="953214"/>
                    <a:pt x="0" y="937736"/>
                    <a:pt x="0" y="921598"/>
                  </a:cubicBezTo>
                  <a:lnTo>
                    <a:pt x="0" y="60851"/>
                  </a:lnTo>
                  <a:cubicBezTo>
                    <a:pt x="0" y="44713"/>
                    <a:pt x="6411" y="29235"/>
                    <a:pt x="17823" y="17823"/>
                  </a:cubicBezTo>
                  <a:cubicBezTo>
                    <a:pt x="29235" y="6411"/>
                    <a:pt x="44713" y="0"/>
                    <a:pt x="60851" y="0"/>
                  </a:cubicBezTo>
                  <a:close/>
                </a:path>
              </a:pathLst>
            </a:custGeom>
            <a:blipFill>
              <a:blip r:embed="rId4"/>
              <a:stretch>
                <a:fillRect l="-11125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693911" y="5761710"/>
            <a:ext cx="446751" cy="44675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693911" y="1109093"/>
            <a:ext cx="8034785" cy="397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00"/>
              </a:lnSpc>
            </a:pPr>
            <a:r>
              <a:rPr lang="en-US" sz="6500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Gut Isn’t Guessing…</a:t>
            </a:r>
          </a:p>
          <a:p>
            <a:pPr algn="l">
              <a:lnSpc>
                <a:spcPts val="7800"/>
              </a:lnSpc>
            </a:pPr>
            <a:r>
              <a:rPr lang="en-US" sz="6500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It’s Experience in Disguise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104" y="685986"/>
            <a:ext cx="316204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310575" y="5456107"/>
            <a:ext cx="5888110" cy="3802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55"/>
              </a:lnSpc>
              <a:spcBef>
                <a:spcPct val="0"/>
              </a:spcBef>
            </a:pPr>
            <a:r>
              <a:rPr lang="en-US" sz="2182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Fundraising welcomes career changers, highlighting that diverse backgrounds enrich the field.</a:t>
            </a:r>
          </a:p>
          <a:p>
            <a:pPr algn="l">
              <a:lnSpc>
                <a:spcPts val="3055"/>
              </a:lnSpc>
              <a:spcBef>
                <a:spcPct val="0"/>
              </a:spcBef>
            </a:pPr>
            <a:endParaRPr lang="en-US" sz="2182" b="1">
              <a:solidFill>
                <a:srgbClr val="323232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  <a:p>
            <a:pPr algn="l">
              <a:lnSpc>
                <a:spcPts val="3055"/>
              </a:lnSpc>
              <a:spcBef>
                <a:spcPct val="0"/>
              </a:spcBef>
            </a:pPr>
            <a:r>
              <a:rPr lang="en-US" sz="2182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Skills from customer service, education, healthcare, and administration apply well in fundraising.</a:t>
            </a:r>
          </a:p>
          <a:p>
            <a:pPr algn="l">
              <a:lnSpc>
                <a:spcPts val="3055"/>
              </a:lnSpc>
              <a:spcBef>
                <a:spcPct val="0"/>
              </a:spcBef>
            </a:pPr>
            <a:endParaRPr lang="en-US" sz="2182" b="1">
              <a:solidFill>
                <a:srgbClr val="323232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  <a:p>
            <a:pPr algn="l">
              <a:lnSpc>
                <a:spcPts val="3055"/>
              </a:lnSpc>
              <a:spcBef>
                <a:spcPct val="0"/>
              </a:spcBef>
            </a:pPr>
            <a:r>
              <a:rPr lang="en-US" sz="2182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You’re here because someone recognized your talent and transferable skills.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693911" y="7381016"/>
            <a:ext cx="446751" cy="44675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693911" y="8728941"/>
            <a:ext cx="446751" cy="44675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1704" y="9277350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307597" y="867942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02832" y="1341022"/>
            <a:ext cx="6830634" cy="7604957"/>
          </a:xfrm>
          <a:custGeom>
            <a:avLst/>
            <a:gdLst/>
            <a:ahLst/>
            <a:cxnLst/>
            <a:rect l="l" t="t" r="r" b="b"/>
            <a:pathLst>
              <a:path w="6830634" h="7604957">
                <a:moveTo>
                  <a:pt x="0" y="0"/>
                </a:moveTo>
                <a:lnTo>
                  <a:pt x="6830634" y="0"/>
                </a:lnTo>
                <a:lnTo>
                  <a:pt x="6830634" y="7604956"/>
                </a:lnTo>
                <a:lnTo>
                  <a:pt x="0" y="760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1704" y="1292450"/>
            <a:ext cx="8897377" cy="765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6"/>
              </a:lnSpc>
            </a:pPr>
            <a:r>
              <a:rPr lang="en-US" sz="98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Have you ever answered the phone in a 'nice voice' despite not feeling nice?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397581">
            <a:off x="-1018250" y="-3290201"/>
            <a:ext cx="9122378" cy="11198448"/>
          </a:xfrm>
          <a:custGeom>
            <a:avLst/>
            <a:gdLst/>
            <a:ahLst/>
            <a:cxnLst/>
            <a:rect l="l" t="t" r="r" b="b"/>
            <a:pathLst>
              <a:path w="9122378" h="11198448">
                <a:moveTo>
                  <a:pt x="0" y="0"/>
                </a:moveTo>
                <a:lnTo>
                  <a:pt x="9122378" y="0"/>
                </a:lnTo>
                <a:lnTo>
                  <a:pt x="9122378" y="11198448"/>
                </a:lnTo>
                <a:lnTo>
                  <a:pt x="0" y="11198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1704" y="1630911"/>
            <a:ext cx="6046239" cy="7627389"/>
            <a:chOff x="0" y="0"/>
            <a:chExt cx="789829" cy="9963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89829" cy="996377"/>
            </a:xfrm>
            <a:custGeom>
              <a:avLst/>
              <a:gdLst/>
              <a:ahLst/>
              <a:cxnLst/>
              <a:rect l="l" t="t" r="r" b="b"/>
              <a:pathLst>
                <a:path w="789829" h="996377">
                  <a:moveTo>
                    <a:pt x="53779" y="0"/>
                  </a:moveTo>
                  <a:lnTo>
                    <a:pt x="736050" y="0"/>
                  </a:lnTo>
                  <a:cubicBezTo>
                    <a:pt x="765752" y="0"/>
                    <a:pt x="789829" y="24078"/>
                    <a:pt x="789829" y="53779"/>
                  </a:cubicBezTo>
                  <a:lnTo>
                    <a:pt x="789829" y="942598"/>
                  </a:lnTo>
                  <a:cubicBezTo>
                    <a:pt x="789829" y="972300"/>
                    <a:pt x="765752" y="996377"/>
                    <a:pt x="736050" y="996377"/>
                  </a:cubicBezTo>
                  <a:lnTo>
                    <a:pt x="53779" y="996377"/>
                  </a:lnTo>
                  <a:cubicBezTo>
                    <a:pt x="24078" y="996377"/>
                    <a:pt x="0" y="972300"/>
                    <a:pt x="0" y="942598"/>
                  </a:cubicBezTo>
                  <a:lnTo>
                    <a:pt x="0" y="53779"/>
                  </a:lnTo>
                  <a:cubicBezTo>
                    <a:pt x="0" y="24078"/>
                    <a:pt x="24078" y="0"/>
                    <a:pt x="53779" y="0"/>
                  </a:cubicBezTo>
                  <a:close/>
                </a:path>
              </a:pathLst>
            </a:custGeom>
            <a:blipFill>
              <a:blip r:embed="rId4"/>
              <a:stretch>
                <a:fillRect l="-44672" r="-4467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1704" y="796299"/>
            <a:ext cx="91161" cy="911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752334" y="1085850"/>
            <a:ext cx="7823962" cy="19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684"/>
              </a:lnSpc>
            </a:pPr>
            <a:r>
              <a:rPr lang="en-US" sz="6986" b="1">
                <a:solidFill>
                  <a:srgbClr val="2B2B2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Administrative Skills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104" y="685986"/>
            <a:ext cx="4820944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32323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Your Fundraising Journey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21046" y="3003375"/>
            <a:ext cx="9655251" cy="6194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Donor Information Management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Managing donor data and tracking interactions is crucial for effective fundraising and stewardship.</a:t>
            </a:r>
          </a:p>
          <a:p>
            <a:pPr algn="l">
              <a:lnSpc>
                <a:spcPts val="3024"/>
              </a:lnSpc>
            </a:pPr>
            <a:endParaRPr lang="en-US" sz="21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Use of CRM Systems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Fundraisers use CRM systems to schedule meetings, log activities, and monitor engagement efficiently.</a:t>
            </a:r>
          </a:p>
          <a:p>
            <a:pPr algn="l">
              <a:lnSpc>
                <a:spcPts val="3024"/>
              </a:lnSpc>
            </a:pPr>
            <a:endParaRPr lang="en-US" sz="21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Attention to Detail &amp; Organization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Accuracy, organization, and consistency are essential for documentation and process management.</a:t>
            </a:r>
          </a:p>
          <a:p>
            <a:pPr algn="l">
              <a:lnSpc>
                <a:spcPts val="3024"/>
              </a:lnSpc>
            </a:pPr>
            <a:endParaRPr lang="en-US" sz="2199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algn="l">
              <a:lnSpc>
                <a:spcPts val="3743"/>
              </a:lnSpc>
            </a:pPr>
            <a:r>
              <a:rPr lang="en-US" sz="2599" b="1">
                <a:solidFill>
                  <a:srgbClr val="EF8508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Cross-Functional Relevance</a:t>
            </a:r>
          </a:p>
          <a:p>
            <a:pPr marL="474979" lvl="1" indent="-237490" algn="l">
              <a:lnSpc>
                <a:spcPts val="316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Administrative skills are vital across roles like project management, finance, and legal support.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BFE26ABD29A24E9006BF1958AE6C59" ma:contentTypeVersion="13" ma:contentTypeDescription="Create a new document." ma:contentTypeScope="" ma:versionID="5d8ddf845870b8092b02555527f5480e">
  <xsd:schema xmlns:xsd="http://www.w3.org/2001/XMLSchema" xmlns:xs="http://www.w3.org/2001/XMLSchema" xmlns:p="http://schemas.microsoft.com/office/2006/metadata/properties" xmlns:ns2="e105b1d3-bf92-43af-807a-68a991022301" xmlns:ns3="879cfc6f-3f19-4a92-8455-a1d3777f7403" targetNamespace="http://schemas.microsoft.com/office/2006/metadata/properties" ma:root="true" ma:fieldsID="515bf3e142a57e710d0771643f26c4e3" ns2:_="" ns3:_="">
    <xsd:import namespace="e105b1d3-bf92-43af-807a-68a991022301"/>
    <xsd:import namespace="879cfc6f-3f19-4a92-8455-a1d3777f74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5b1d3-bf92-43af-807a-68a9910223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e403585-ae46-4e96-84cd-a81840e89c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9cfc6f-3f19-4a92-8455-a1d3777f740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7ad8bb2c-d95a-4e09-8624-682cedc9417f}" ma:internalName="TaxCatchAll" ma:showField="CatchAllData" ma:web="879cfc6f-3f19-4a92-8455-a1d3777f74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9cfc6f-3f19-4a92-8455-a1d3777f7403" xsi:nil="true"/>
    <lcf76f155ced4ddcb4097134ff3c332f xmlns="e105b1d3-bf92-43af-807a-68a99102230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2F2BCC-EEA3-4830-9E1F-ABF41CBBDF1D}"/>
</file>

<file path=customXml/itemProps2.xml><?xml version="1.0" encoding="utf-8"?>
<ds:datastoreItem xmlns:ds="http://schemas.openxmlformats.org/officeDocument/2006/customXml" ds:itemID="{942ECE56-B224-4912-ADB7-859944B02097}"/>
</file>

<file path=customXml/itemProps3.xml><?xml version="1.0" encoding="utf-8"?>
<ds:datastoreItem xmlns:ds="http://schemas.openxmlformats.org/officeDocument/2006/customXml" ds:itemID="{AF9D71FD-5F62-4AB9-A671-671D76DA76E5}"/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923</Words>
  <Application>Microsoft Office PowerPoint</Application>
  <PresentationFormat>Custom</PresentationFormat>
  <Paragraphs>173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Bricolage Grotesque Medium</vt:lpstr>
      <vt:lpstr>Bricolage Grotesque</vt:lpstr>
      <vt:lpstr>Calibri</vt:lpstr>
      <vt:lpstr>Arial</vt:lpstr>
      <vt:lpstr>Bricolage Grotesque Bold</vt:lpstr>
      <vt:lpstr>Bricolage Grotesque Light</vt:lpstr>
      <vt:lpstr>Bricolage Grotesque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Denise Kaufman - TACCF Presentation</dc:title>
  <cp:lastModifiedBy>Marissa Johnson</cp:lastModifiedBy>
  <cp:revision>2</cp:revision>
  <dcterms:created xsi:type="dcterms:W3CDTF">2006-08-16T00:00:00Z</dcterms:created>
  <dcterms:modified xsi:type="dcterms:W3CDTF">2026-02-02T15:18:45Z</dcterms:modified>
  <dc:identifier>DAHAJbTif2Q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0x01010013BFE26ABD29A24E9006BF1958AE6C59</vt:lpwstr>
  </property>
</Properties>
</file>